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5" r:id="rId3"/>
    <p:sldId id="272" r:id="rId4"/>
    <p:sldId id="290" r:id="rId5"/>
    <p:sldId id="291" r:id="rId6"/>
    <p:sldId id="263" r:id="rId7"/>
    <p:sldId id="268" r:id="rId8"/>
    <p:sldId id="269" r:id="rId9"/>
    <p:sldId id="271" r:id="rId10"/>
    <p:sldId id="270" r:id="rId11"/>
    <p:sldId id="273" r:id="rId12"/>
    <p:sldId id="274" r:id="rId13"/>
    <p:sldId id="284" r:id="rId14"/>
    <p:sldId id="283" r:id="rId15"/>
    <p:sldId id="285" r:id="rId16"/>
    <p:sldId id="286" r:id="rId17"/>
    <p:sldId id="287" r:id="rId18"/>
    <p:sldId id="288" r:id="rId19"/>
    <p:sldId id="289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59" d="100"/>
          <a:sy n="59" d="100"/>
        </p:scale>
        <p:origin x="-81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23034F-4F67-4CC4-AF2B-465F6E9E25AF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218C6-A84C-4DE2-BD67-381F314DFB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13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AAE5-A455-44EA-9014-647CB6FB9F63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FE46-463D-4F0F-879B-E1E06E887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AAE5-A455-44EA-9014-647CB6FB9F63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FE46-463D-4F0F-879B-E1E06E887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AAE5-A455-44EA-9014-647CB6FB9F63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FE46-463D-4F0F-879B-E1E06E887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AAE5-A455-44EA-9014-647CB6FB9F63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FE46-463D-4F0F-879B-E1E06E887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AAE5-A455-44EA-9014-647CB6FB9F63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FE46-463D-4F0F-879B-E1E06E887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AAE5-A455-44EA-9014-647CB6FB9F63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FE46-463D-4F0F-879B-E1E06E887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AAE5-A455-44EA-9014-647CB6FB9F63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FE46-463D-4F0F-879B-E1E06E887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AAE5-A455-44EA-9014-647CB6FB9F63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FE46-463D-4F0F-879B-E1E06E887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AAE5-A455-44EA-9014-647CB6FB9F63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FE46-463D-4F0F-879B-E1E06E887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AAE5-A455-44EA-9014-647CB6FB9F63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FE46-463D-4F0F-879B-E1E06E887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AAE5-A455-44EA-9014-647CB6FB9F63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66FE46-463D-4F0F-879B-E1E06E887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AAAE5-A455-44EA-9014-647CB6FB9F63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6FE46-463D-4F0F-879B-E1E06E88775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4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eyratings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teamisbetterthanyourteam.com/default.asp?winner=St+John+Fisher&amp;loser=Wisconsin&amp;year=2009&amp;method=2" TargetMode="External"/><Relationship Id="rId2" Type="http://schemas.openxmlformats.org/officeDocument/2006/relationships/hyperlink" Target="http://www.quickenloansbracket.com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23.png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30.w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4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2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36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leyrankings.com/" TargetMode="Externa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image" Target="../media/image9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8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11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7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2209800"/>
          </a:xfrm>
        </p:spPr>
        <p:txBody>
          <a:bodyPr>
            <a:normAutofit fontScale="90000"/>
          </a:bodyPr>
          <a:lstStyle/>
          <a:p>
            <a:r>
              <a:rPr lang="en-US" sz="6700" dirty="0" smtClean="0">
                <a:solidFill>
                  <a:srgbClr val="C00000"/>
                </a:solidFill>
              </a:rPr>
              <a:t>The mathematics of ranking sports teams</a:t>
            </a:r>
            <a:br>
              <a:rPr lang="en-US" sz="6700" dirty="0" smtClean="0">
                <a:solidFill>
                  <a:srgbClr val="C00000"/>
                </a:solidFill>
              </a:rPr>
            </a:br>
            <a:r>
              <a:rPr lang="en-US" sz="3600" dirty="0">
                <a:solidFill>
                  <a:schemeClr val="bg1">
                    <a:lumMod val="50000"/>
                  </a:schemeClr>
                </a:solidFill>
              </a:rPr>
              <a:t>W</a:t>
            </a: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ho’s #1?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86400"/>
            <a:ext cx="6400800" cy="121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Jonathon Peterson</a:t>
            </a:r>
          </a:p>
          <a:p>
            <a:r>
              <a:rPr lang="en-US" sz="2800" dirty="0" smtClean="0"/>
              <a:t>Purdue University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590800"/>
            <a:ext cx="1722353" cy="28971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Colley Matrix - Solution</a:t>
            </a:r>
            <a:endParaRPr lang="en-US" u="sng" dirty="0">
              <a:solidFill>
                <a:srgbClr val="C00000"/>
              </a:solidFill>
            </a:endParaRPr>
          </a:p>
        </p:txBody>
      </p:sp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463550" y="3581400"/>
          <a:ext cx="8147050" cy="1096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2" name="Equation" r:id="rId3" imgW="3492360" imgH="469800" progId="Equation.3">
                  <p:embed/>
                </p:oleObj>
              </mc:Choice>
              <mc:Fallback>
                <p:oleObj name="Equation" r:id="rId3" imgW="3492360" imgH="4698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550" y="3581400"/>
                        <a:ext cx="8147050" cy="1096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52650" y="5724599"/>
          <a:ext cx="4552950" cy="6000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3" name="Equation" r:id="rId5" imgW="1638000" imgH="215640" progId="Equation.3">
                  <p:embed/>
                </p:oleObj>
              </mc:Choice>
              <mc:Fallback>
                <p:oleObj name="Equation" r:id="rId5" imgW="163800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2650" y="5724599"/>
                        <a:ext cx="4552950" cy="6000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1417637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Two equations:</a:t>
            </a:r>
            <a:endParaRPr lang="en-US" dirty="0"/>
          </a:p>
        </p:txBody>
      </p:sp>
      <p:graphicFrame>
        <p:nvGraphicFramePr>
          <p:cNvPr id="11" name="Object 2"/>
          <p:cNvGraphicFramePr>
            <a:graphicFrameLocks noChangeAspect="1"/>
          </p:cNvGraphicFramePr>
          <p:nvPr/>
        </p:nvGraphicFramePr>
        <p:xfrm>
          <a:off x="1295400" y="2130424"/>
          <a:ext cx="1752600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4" name="Equation" r:id="rId7" imgW="774360" imgH="482400" progId="Equation.3">
                  <p:embed/>
                </p:oleObj>
              </mc:Choice>
              <mc:Fallback>
                <p:oleObj name="Equation" r:id="rId7" imgW="774360" imgH="4824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130424"/>
                        <a:ext cx="1752600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3"/>
          <p:cNvGraphicFramePr>
            <a:graphicFrameLocks noChangeAspect="1"/>
          </p:cNvGraphicFramePr>
          <p:nvPr/>
        </p:nvGraphicFramePr>
        <p:xfrm>
          <a:off x="4648200" y="2143124"/>
          <a:ext cx="36433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5" name="Equation" r:id="rId9" imgW="1562040" imgH="457200" progId="Equation.3">
                  <p:embed/>
                </p:oleObj>
              </mc:Choice>
              <mc:Fallback>
                <p:oleObj name="Equation" r:id="rId9" imgW="1562040" imgH="4572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143124"/>
                        <a:ext cx="364331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457200" y="1265237"/>
            <a:ext cx="8305800" cy="2057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Solution –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Two teams and one game</a:t>
            </a:r>
          </a:p>
          <a:p>
            <a:pPr>
              <a:buNone/>
            </a:pPr>
            <a:r>
              <a:rPr lang="en-US" sz="2400" dirty="0" smtClean="0"/>
              <a:t> (team 1 wins)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19600" y="2514600"/>
          <a:ext cx="140335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7" name="Equation" r:id="rId3" imgW="647640" imgH="457200" progId="Equation.3">
                  <p:embed/>
                </p:oleObj>
              </mc:Choice>
              <mc:Fallback>
                <p:oleObj name="Equation" r:id="rId3" imgW="647640" imgH="457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2514600"/>
                        <a:ext cx="140335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1295400" y="3886200"/>
          <a:ext cx="6107112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8" name="Equation" r:id="rId5" imgW="2819160" imgH="482400" progId="Equation.3">
                  <p:embed/>
                </p:oleObj>
              </mc:Choice>
              <mc:Fallback>
                <p:oleObj name="Equation" r:id="rId5" imgW="2819160" imgH="4824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886200"/>
                        <a:ext cx="6107112" cy="1046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6172200" y="2514600"/>
          <a:ext cx="220027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99" name="Equation" r:id="rId7" imgW="1015920" imgH="457200" progId="Equation.3">
                  <p:embed/>
                </p:oleObj>
              </mc:Choice>
              <mc:Fallback>
                <p:oleObj name="Equation" r:id="rId7" imgW="101592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514600"/>
                        <a:ext cx="220027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3124200" y="5257800"/>
          <a:ext cx="2971800" cy="1046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0" name="Equation" r:id="rId9" imgW="1371600" imgH="482400" progId="Equation.3">
                  <p:embed/>
                </p:oleObj>
              </mc:Choice>
              <mc:Fallback>
                <p:oleObj name="Equation" r:id="rId9" imgW="1371600" imgH="48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257800"/>
                        <a:ext cx="2971800" cy="1046162"/>
                      </a:xfrm>
                      <a:prstGeom prst="rect">
                        <a:avLst/>
                      </a:prstGeom>
                      <a:noFill/>
                      <a:ln w="3175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3581400"/>
            <a:ext cx="28273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Matrix Form Solution</a:t>
            </a:r>
            <a:endParaRPr lang="en-US" sz="2400" dirty="0"/>
          </a:p>
        </p:txBody>
      </p:sp>
      <p:graphicFrame>
        <p:nvGraphicFramePr>
          <p:cNvPr id="31751" name="Object 7"/>
          <p:cNvGraphicFramePr>
            <a:graphicFrameLocks noChangeAspect="1"/>
          </p:cNvGraphicFramePr>
          <p:nvPr/>
        </p:nvGraphicFramePr>
        <p:xfrm>
          <a:off x="2133600" y="1295400"/>
          <a:ext cx="4713287" cy="885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01" name="Equation" r:id="rId11" imgW="2501640" imgH="469800" progId="Equation.3">
                  <p:embed/>
                </p:oleObj>
              </mc:Choice>
              <mc:Fallback>
                <p:oleObj name="Equation" r:id="rId11" imgW="2501640" imgH="469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295400"/>
                        <a:ext cx="4713287" cy="88574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Ivy League Football - 2009</a:t>
            </a:r>
            <a:endParaRPr kumimoji="0" lang="en-US" sz="4400" b="0" i="0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67400" y="1828800"/>
          <a:ext cx="2819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Colley Rating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.792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Harvard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.625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Columbia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.583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Princeton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.583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.542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Dartmouth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.375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Cornell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24200" y="5943600"/>
            <a:ext cx="2359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What is the best team?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6260068"/>
            <a:ext cx="319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Is Dartmouth better than Yale?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549" y="1295400"/>
            <a:ext cx="5596451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0282" y="1808917"/>
            <a:ext cx="5203717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Massey Rating Method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81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600" dirty="0" smtClean="0">
                <a:solidFill>
                  <a:srgbClr val="C00000"/>
                </a:solidFill>
                <a:hlinkClick r:id="rId3"/>
              </a:rPr>
              <a:t>http://www.masseyratings.com</a:t>
            </a:r>
            <a:endParaRPr lang="en-US" sz="16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7200" y="1752600"/>
                <a:ext cx="3733800" cy="3992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prstClr val="black"/>
                    </a:solidFill>
                  </a:rPr>
                  <a:t>Ratings should predict score differential</a:t>
                </a:r>
              </a:p>
              <a:p>
                <a:endParaRPr lang="en-US" dirty="0">
                  <a:solidFill>
                    <a:prstClr val="black"/>
                  </a:solidFill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 rating of the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>
                    <a:solidFill>
                      <a:prstClr val="black"/>
                    </a:solidFill>
                  </a:rPr>
                  <a:t>-</a:t>
                </a:r>
                <a:r>
                  <a:rPr lang="en-US" dirty="0" err="1" smtClean="0">
                    <a:solidFill>
                      <a:prstClr val="black"/>
                    </a:solidFill>
                  </a:rPr>
                  <a:t>th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 team</a:t>
                </a:r>
              </a:p>
              <a:p>
                <a:endParaRPr lang="en-US" dirty="0">
                  <a:solidFill>
                    <a:prstClr val="black"/>
                  </a:solidFill>
                </a:endParaRPr>
              </a:p>
              <a:p>
                <a:r>
                  <a:rPr lang="en-US" dirty="0" smtClean="0">
                    <a:solidFill>
                      <a:prstClr val="black"/>
                    </a:solidFill>
                    <a:latin typeface="Cambria Math"/>
                  </a:rPr>
                  <a:t>If </a:t>
                </a:r>
                <a:r>
                  <a:rPr lang="en-US" dirty="0">
                    <a:solidFill>
                      <a:prstClr val="black"/>
                    </a:solidFill>
                  </a:rPr>
                  <a:t>team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>
                    <a:solidFill>
                      <a:prstClr val="black"/>
                    </a:solidFill>
                  </a:rPr>
                  <a:t> plays team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prstClr val="black"/>
                        </a:solidFill>
                        <a:latin typeface="Cambria Math"/>
                      </a:rPr>
                      <m:t>𝑗</m:t>
                    </m:r>
                  </m:oMath>
                </a14:m>
                <a:r>
                  <a:rPr lang="en-US" b="0" dirty="0" smtClean="0">
                    <a:solidFill>
                      <a:prstClr val="black"/>
                    </a:solidFill>
                    <a:latin typeface="Cambria Math"/>
                  </a:rPr>
                  <a:t>, want 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n</a:t>
                </a:r>
                <a:r>
                  <a:rPr lang="en-US" b="0" dirty="0" smtClean="0">
                    <a:solidFill>
                      <a:prstClr val="black"/>
                    </a:solidFill>
                  </a:rPr>
                  <a:t>et point difference to be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</m:oMath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endParaRPr lang="en-US" dirty="0" smtClean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𝐵𝑟𝑜𝑤𝑛</m:t>
                          </m:r>
                        </m:sub>
                      </m:sSub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𝑌𝑎𝑙𝑒</m:t>
                          </m:r>
                        </m:sub>
                      </m:sSub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=14</m:t>
                      </m:r>
                    </m:oMath>
                  </m:oMathPara>
                </a14:m>
                <a:endParaRPr lang="en-US" b="0" dirty="0" smtClean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𝐶𝑜𝑙𝑢𝑚𝑏𝑖𝑎</m:t>
                          </m:r>
                        </m:sub>
                      </m:sSub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𝐵𝑟𝑜𝑤𝑛</m:t>
                          </m:r>
                        </m:sub>
                      </m:sSub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=14</m:t>
                      </m:r>
                    </m:oMath>
                  </m:oMathPara>
                </a14:m>
                <a:endParaRPr lang="en-US" dirty="0">
                  <a:solidFill>
                    <a:prstClr val="black"/>
                  </a:solidFill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𝐶𝑜𝑙𝑢𝑚𝑏𝑖𝑎</m:t>
                          </m:r>
                        </m:sub>
                      </m:sSub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prstClr val="black"/>
                              </a:solidFill>
                              <a:latin typeface="Cambria Math"/>
                            </a:rPr>
                            <m:t>𝐶𝑜𝑟𝑛𝑒𝑙𝑙</m:t>
                          </m:r>
                        </m:sub>
                      </m:sSub>
                      <m:r>
                        <a:rPr lang="en-US" i="1">
                          <a:solidFill>
                            <a:prstClr val="black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prstClr val="black"/>
                          </a:solidFill>
                          <a:latin typeface="Cambria Math"/>
                        </a:rPr>
                        <m:t>10</m:t>
                      </m:r>
                    </m:oMath>
                  </m:oMathPara>
                </a14:m>
                <a:endParaRPr lang="en-US" b="0" dirty="0" smtClean="0">
                  <a:solidFill>
                    <a:prstClr val="black"/>
                  </a:solidFill>
                </a:endParaRPr>
              </a:p>
              <a:p>
                <a:endParaRPr lang="en-US" b="0" dirty="0" smtClean="0">
                  <a:solidFill>
                    <a:prstClr val="black"/>
                  </a:solidFill>
                </a:endParaRPr>
              </a:p>
              <a:p>
                <a:r>
                  <a:rPr lang="en-US" dirty="0" smtClean="0">
                    <a:solidFill>
                      <a:prstClr val="black"/>
                    </a:solidFill>
                  </a:rPr>
                  <a:t>12 equations with 8 variables</a:t>
                </a:r>
              </a:p>
              <a:p>
                <a:r>
                  <a:rPr lang="en-US" dirty="0" smtClean="0">
                    <a:solidFill>
                      <a:prstClr val="black"/>
                    </a:solidFill>
                  </a:rPr>
                  <a:t> - unique solution?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752600"/>
                <a:ext cx="3733800" cy="3992631"/>
              </a:xfrm>
              <a:prstGeom prst="rect">
                <a:avLst/>
              </a:prstGeom>
              <a:blipFill rotWithShape="1">
                <a:blip r:embed="rId4"/>
                <a:stretch>
                  <a:fillRect l="-1305" t="-765" r="-979" b="-1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459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Massey – linear algebra formulation</a:t>
            </a:r>
            <a:endParaRPr lang="en-US" u="sng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4830763"/>
              </a:xfrm>
            </p:spPr>
            <p:txBody>
              <a:bodyPr>
                <a:normAutofit fontScale="70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# teams = n,    # total games = m</a:t>
                </a:r>
              </a:p>
              <a:p>
                <a:r>
                  <a:rPr lang="en-US" dirty="0" smtClean="0"/>
                  <a:t>m </a:t>
                </a:r>
                <a:r>
                  <a:rPr lang="en-US" dirty="0"/>
                  <a:t>x n matrix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𝐵</m:t>
                    </m:r>
                  </m:oMath>
                </a14:m>
                <a:endParaRPr lang="en-US" dirty="0"/>
              </a:p>
              <a:p>
                <a:r>
                  <a:rPr lang="en-US" dirty="0" smtClean="0"/>
                  <a:t>Vector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𝑚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Rating vector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</m:acc>
                    <m:r>
                      <a:rPr lang="en-US" i="1">
                        <a:latin typeface="Cambria Math"/>
                      </a:rPr>
                      <m:t>=(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In k-</a:t>
                </a:r>
                <a:r>
                  <a:rPr lang="en-US" dirty="0" err="1" smtClean="0"/>
                  <a:t>th</a:t>
                </a:r>
                <a:r>
                  <a:rPr lang="en-US" dirty="0" smtClean="0"/>
                  <a:t> game team </a:t>
                </a:r>
                <a:r>
                  <a:rPr lang="en-US" dirty="0" err="1" smtClean="0"/>
                  <a:t>team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 beats team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𝑗</m:t>
                    </m:r>
                  </m:oMath>
                </a14:m>
                <a:r>
                  <a:rPr lang="en-US" dirty="0" smtClean="0"/>
                  <a:t>.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𝑘𝑖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=1</m:t>
                    </m:r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i="1">
                        <a:latin typeface="Cambria Math"/>
                      </a:rPr>
                      <m:t>1</m:t>
                    </m:r>
                  </m:oMath>
                </a14:m>
                <a:r>
                  <a:rPr lang="en-US" dirty="0" smtClean="0"/>
                  <a:t>,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latin typeface="Cambria Math"/>
                          </a:rPr>
                          <m:t>𝑙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0 </m:t>
                    </m:r>
                  </m:oMath>
                </a14:m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𝑗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US" dirty="0" smtClean="0"/>
                  <a:t> margin of victory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Massey equation: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𝐵</m:t>
                      </m:r>
                      <m:acc>
                        <m:accPr>
                          <m:chr m:val="⃑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𝑟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No unique solution – instead try to minimize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‖"/>
                          <m:endChr m:val="‖"/>
                          <m:ctrlPr>
                            <a:rPr lang="en-US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𝐵</m:t>
                          </m:r>
                          <m:acc>
                            <m:accPr>
                              <m:chr m:val="⃑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𝑟</m:t>
                              </m:r>
                            </m:e>
                          </m:acc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⃑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𝑣</m:t>
                              </m:r>
                            </m:e>
                          </m:acc>
                        </m:e>
                      </m:d>
                    </m:oMath>
                  </m:oMathPara>
                </a14:m>
                <a:endParaRPr lang="en-US" i="1" dirty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4830763"/>
              </a:xfrm>
              <a:blipFill rotWithShape="1">
                <a:blip r:embed="rId2"/>
                <a:stretch>
                  <a:fillRect l="-889" t="-2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156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Massey – Least squares</a:t>
            </a:r>
            <a:endParaRPr lang="en-US" u="sng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Want to minimize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  <m:acc>
                          <m:accPr>
                            <m:chr m:val="⃑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𝑟</m:t>
                            </m:r>
                          </m:e>
                        </m:acc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acc>
                          <m:accPr>
                            <m:chr m:val="⃑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𝑣</m:t>
                            </m:r>
                          </m:e>
                        </m:acc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Try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𝑡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p>
                    </m:sSup>
                    <m:acc>
                      <m:accPr>
                        <m:chr m:val="⃑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𝑣</m:t>
                        </m:r>
                      </m:e>
                    </m:acc>
                  </m:oMath>
                </a14:m>
                <a:r>
                  <a:rPr lang="en-US" dirty="0" smtClean="0"/>
                  <a:t> ???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is not invertible</a:t>
                </a:r>
              </a:p>
              <a:p>
                <a:pPr lvl="1"/>
                <a:r>
                  <a:rPr lang="en-US" dirty="0" smtClean="0"/>
                  <a:t>Add condition that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∙</m:t>
                    </m:r>
                    <m:acc>
                      <m:accPr>
                        <m:chr m:val="⃑"/>
                        <m:ctrlPr>
                          <a:rPr lang="en-US" i="1" smtClean="0">
                            <a:latin typeface="Cambria Math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=0</m:t>
                    </m:r>
                  </m:oMath>
                </a14:m>
                <a:endParaRPr lang="en-US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New least squares problem</a:t>
                </a:r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3120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24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u="sng" dirty="0" smtClean="0">
                <a:solidFill>
                  <a:srgbClr val="C00000"/>
                </a:solidFill>
                <a:ea typeface="+mj-ea"/>
                <a:cs typeface="+mj-cs"/>
              </a:rPr>
              <a:t>Ivy League Football - 2009</a:t>
            </a:r>
            <a:endParaRPr lang="en-US" sz="4400" u="sng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170399"/>
              </p:ext>
            </p:extLst>
          </p:nvPr>
        </p:nvGraphicFramePr>
        <p:xfrm>
          <a:off x="5867400" y="1828800"/>
          <a:ext cx="2819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Massey Rating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Harvard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10.75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Columbia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Princeton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-3.75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Cornell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Dartmouth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-11.25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24200" y="5943600"/>
            <a:ext cx="2359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What is the best team?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6260068"/>
            <a:ext cx="319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Is Dartmouth better than Yale?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32" y="1447800"/>
            <a:ext cx="549826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4077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448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en-US" sz="4400" u="sng" dirty="0" smtClean="0">
                <a:solidFill>
                  <a:srgbClr val="C00000"/>
                </a:solidFill>
                <a:ea typeface="+mj-ea"/>
                <a:cs typeface="+mj-cs"/>
              </a:rPr>
              <a:t>Colley – Massey comparison</a:t>
            </a:r>
            <a:endParaRPr lang="en-US" sz="4400" u="sng" dirty="0">
              <a:solidFill>
                <a:srgbClr val="C00000"/>
              </a:solidFill>
              <a:ea typeface="+mj-ea"/>
              <a:cs typeface="+mj-cs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04700" y="1219200"/>
            <a:ext cx="3534601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63640"/>
              </p:ext>
            </p:extLst>
          </p:nvPr>
        </p:nvGraphicFramePr>
        <p:xfrm>
          <a:off x="5715000" y="3368040"/>
          <a:ext cx="2819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Massey Rating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Harvard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10.75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Columbia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Princeton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-3.75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Cornell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Dartmouth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-11.25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5916101"/>
              </p:ext>
            </p:extLst>
          </p:nvPr>
        </p:nvGraphicFramePr>
        <p:xfrm>
          <a:off x="533400" y="3368040"/>
          <a:ext cx="2819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Colley Rating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.792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Harvard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.625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Columbia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.583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Princeton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.583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.542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Dartmouth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.375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Cornell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.250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437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The Ranking Problem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Why is ranking of sports teams important?</a:t>
            </a:r>
          </a:p>
          <a:p>
            <a:r>
              <a:rPr lang="en-US" dirty="0" smtClean="0"/>
              <a:t>College football – BCS</a:t>
            </a:r>
          </a:p>
          <a:p>
            <a:r>
              <a:rPr lang="en-US" dirty="0" smtClean="0"/>
              <a:t>College basketball – NCAA tournament</a:t>
            </a:r>
          </a:p>
          <a:p>
            <a:r>
              <a:rPr lang="en-US" dirty="0" smtClean="0"/>
              <a:t>Win $1 billion!!!</a:t>
            </a:r>
          </a:p>
          <a:p>
            <a:pPr lvl="1"/>
            <a:r>
              <a:rPr lang="en-US" sz="2200" dirty="0">
                <a:hlinkClick r:id="rId2"/>
              </a:rPr>
              <a:t>http://www.quickenloansbracket.com/</a:t>
            </a:r>
            <a:endParaRPr lang="en-US" sz="2200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What is so hard about ranking teams?</a:t>
            </a:r>
          </a:p>
          <a:p>
            <a:r>
              <a:rPr lang="en-US" dirty="0" smtClean="0"/>
              <a:t>Strength of schedule matters.</a:t>
            </a:r>
          </a:p>
          <a:p>
            <a:r>
              <a:rPr lang="en-US" b="1" dirty="0" smtClean="0"/>
              <a:t>Non</a:t>
            </a:r>
            <a:r>
              <a:rPr lang="en-US" dirty="0" smtClean="0"/>
              <a:t>-transitive property</a:t>
            </a:r>
          </a:p>
          <a:p>
            <a:pPr lvl="1"/>
            <a:r>
              <a:rPr lang="en-US" sz="2000" dirty="0" smtClean="0">
                <a:hlinkClick r:id="rId3"/>
              </a:rPr>
              <a:t>http://www.myteamisbetterthanyourteam.com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0282" y="2362200"/>
            <a:ext cx="5203717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Another Ranking Method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143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“A Natural Generalization of the Win-Loss Rating System.”</a:t>
            </a:r>
          </a:p>
          <a:p>
            <a:pPr algn="ctr"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Charles Redmond, </a:t>
            </a:r>
            <a:r>
              <a:rPr lang="en-US" sz="1600" dirty="0" err="1" smtClean="0">
                <a:solidFill>
                  <a:srgbClr val="C00000"/>
                </a:solidFill>
              </a:rPr>
              <a:t>Mercyhurst</a:t>
            </a:r>
            <a:r>
              <a:rPr lang="en-US" sz="1600" dirty="0" smtClean="0">
                <a:solidFill>
                  <a:srgbClr val="C00000"/>
                </a:solidFill>
              </a:rPr>
              <a:t> College</a:t>
            </a:r>
          </a:p>
          <a:p>
            <a:pPr algn="ctr">
              <a:buNone/>
            </a:pPr>
            <a:r>
              <a:rPr lang="en-US" sz="1600" dirty="0" smtClean="0">
                <a:solidFill>
                  <a:srgbClr val="C00000"/>
                </a:solidFill>
              </a:rPr>
              <a:t>Mathematics Magazine, April 2003. 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305883"/>
            <a:ext cx="3733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Compare teams through strings of comparisons</a:t>
            </a:r>
          </a:p>
          <a:p>
            <a:endParaRPr lang="en-US" dirty="0" smtClean="0"/>
          </a:p>
          <a:p>
            <a:r>
              <a:rPr lang="en-US" dirty="0" smtClean="0"/>
              <a:t>Yale vs. Columbia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Columbia is 14 better than Brown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Brown is 14 better than Yale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So… Columbia is 28 better than Yale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Columbia is 20 worse than Harvard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Harvard is 4 better than Yale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So… Columbia is 16 worse than Yale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Average of two comparisons: Columbia is 6 better than Yale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Average Dominance</a:t>
            </a:r>
            <a:endParaRPr lang="en-US" u="sng" dirty="0">
              <a:solidFill>
                <a:srgbClr val="C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562600" y="4048760"/>
          <a:ext cx="23622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 Dominance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2.33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-3.33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-1.67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4048760"/>
          <a:ext cx="23622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Average Dominance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20070" y="1447800"/>
            <a:ext cx="2582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Average margin of victory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568270" y="1447800"/>
            <a:ext cx="2204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Add self-comparisons</a:t>
            </a:r>
          </a:p>
        </p:txBody>
      </p:sp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81200"/>
            <a:ext cx="2667000" cy="173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47613" y="1752601"/>
            <a:ext cx="280578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Second Generation Dominance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00600" y="5029200"/>
            <a:ext cx="35254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Avg.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Generation Dominance</a:t>
            </a:r>
            <a:endParaRPr lang="en-US" sz="20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724400" y="5638800"/>
          <a:ext cx="3893574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6" name="Equation" r:id="rId3" imgW="2514600" imgH="393480" progId="Equation.3">
                  <p:embed/>
                </p:oleObj>
              </mc:Choice>
              <mc:Fallback>
                <p:oleObj name="Equation" r:id="rId3" imgW="25146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638800"/>
                        <a:ext cx="3893574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28600" y="4353560"/>
          <a:ext cx="34290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9574"/>
                <a:gridCol w="1396406"/>
                <a:gridCol w="13030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Dominance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dirty="0" smtClean="0"/>
                        <a:t> Gen. Dominance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3.44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3.22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-3.33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-4.11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-1.67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-2.56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1447800"/>
            <a:ext cx="2322031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39074" y="1219200"/>
            <a:ext cx="501054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Connection to Linear Algebra</a:t>
            </a:r>
            <a:endParaRPr lang="en-US" u="sng" dirty="0">
              <a:solidFill>
                <a:srgbClr val="C0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886200" y="1828800"/>
          <a:ext cx="2362200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1" name="Equation" r:id="rId3" imgW="1218960" imgH="914400" progId="Equation.3">
                  <p:embed/>
                </p:oleObj>
              </mc:Choice>
              <mc:Fallback>
                <p:oleObj name="Equation" r:id="rId3" imgW="121896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1828800"/>
                        <a:ext cx="2362200" cy="177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0" name="Object 4"/>
          <p:cNvGraphicFramePr>
            <a:graphicFrameLocks noChangeAspect="1"/>
          </p:cNvGraphicFramePr>
          <p:nvPr/>
        </p:nvGraphicFramePr>
        <p:xfrm>
          <a:off x="6781800" y="1828800"/>
          <a:ext cx="1328737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2" name="Equation" r:id="rId5" imgW="685800" imgH="914400" progId="Equation.3">
                  <p:embed/>
                </p:oleObj>
              </mc:Choice>
              <mc:Fallback>
                <p:oleObj name="Equation" r:id="rId5" imgW="685800" imgH="9144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828800"/>
                        <a:ext cx="1328737" cy="1771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419600" y="1447800"/>
            <a:ext cx="18095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Adjacency Matrix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81800" y="1447800"/>
            <a:ext cx="1916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Dominance Vector</a:t>
            </a:r>
            <a:endParaRPr lang="en-US" u="sng" dirty="0">
              <a:solidFill>
                <a:srgbClr val="C00000"/>
              </a:solidFill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876425" y="3962400"/>
          <a:ext cx="32289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3" name="Equation" r:id="rId7" imgW="1854000" imgH="393480" progId="Equation.3">
                  <p:embed/>
                </p:oleObj>
              </mc:Choice>
              <mc:Fallback>
                <p:oleObj name="Equation" r:id="rId7" imgW="1854000" imgH="39348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3962400"/>
                        <a:ext cx="3228975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1778000" y="4833938"/>
          <a:ext cx="6215063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4" name="Equation" r:id="rId9" imgW="3568680" imgH="431640" progId="Equation.3">
                  <p:embed/>
                </p:oleObj>
              </mc:Choice>
              <mc:Fallback>
                <p:oleObj name="Equation" r:id="rId9" imgW="3568680" imgH="431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4833938"/>
                        <a:ext cx="6215063" cy="752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945" name="Object 9"/>
          <p:cNvGraphicFramePr>
            <a:graphicFrameLocks noChangeAspect="1"/>
          </p:cNvGraphicFramePr>
          <p:nvPr/>
        </p:nvGraphicFramePr>
        <p:xfrm>
          <a:off x="1803400" y="5715000"/>
          <a:ext cx="42926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95" name="Equation" r:id="rId11" imgW="2463480" imgH="469800" progId="Equation.3">
                  <p:embed/>
                </p:oleObj>
              </mc:Choice>
              <mc:Fallback>
                <p:oleObj name="Equation" r:id="rId11" imgW="2463480" imgH="4698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3400" y="5715000"/>
                        <a:ext cx="4292600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81000" y="1371599"/>
            <a:ext cx="2819400" cy="2220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Limiting Dominance</a:t>
            </a:r>
            <a:endParaRPr lang="en-US" u="sng" dirty="0">
              <a:solidFill>
                <a:srgbClr val="C00000"/>
              </a:solidFill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524000" y="1295400"/>
          <a:ext cx="5991225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4" name="Equation" r:id="rId3" imgW="2463480" imgH="469800" progId="Equation.3">
                  <p:embed/>
                </p:oleObj>
              </mc:Choice>
              <mc:Fallback>
                <p:oleObj name="Equation" r:id="rId3" imgW="2463480" imgH="4698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95400"/>
                        <a:ext cx="5991225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1981200" y="2514600"/>
          <a:ext cx="5264150" cy="198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5" name="Equation" r:id="rId5" imgW="3504960" imgH="1320480" progId="Equation.3">
                  <p:embed/>
                </p:oleObj>
              </mc:Choice>
              <mc:Fallback>
                <p:oleObj name="Equation" r:id="rId5" imgW="3504960" imgH="1320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514600"/>
                        <a:ext cx="5264150" cy="1982788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667000" y="4724400"/>
          <a:ext cx="357378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6" name="Equation" r:id="rId7" imgW="1701720" imgH="253800" progId="Equation.3">
                  <p:embed/>
                </p:oleObj>
              </mc:Choice>
              <mc:Fallback>
                <p:oleObj name="Equation" r:id="rId7" imgW="1701720" imgH="2538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724400"/>
                        <a:ext cx="357378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1371600" y="5443892"/>
          <a:ext cx="6324600" cy="1109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7" name="Equation" r:id="rId9" imgW="2679480" imgH="469800" progId="Equation.3">
                  <p:embed/>
                </p:oleObj>
              </mc:Choice>
              <mc:Fallback>
                <p:oleObj name="Equation" r:id="rId9" imgW="2679480" imgH="4698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5443892"/>
                        <a:ext cx="6324600" cy="11093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Limiting Dominance</a:t>
            </a:r>
            <a:endParaRPr lang="en-US" dirty="0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1066800" y="1228725"/>
          <a:ext cx="7169150" cy="5329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6" name="Equation" r:id="rId3" imgW="3657600" imgH="2717640" progId="Equation.3">
                  <p:embed/>
                </p:oleObj>
              </mc:Choice>
              <mc:Fallback>
                <p:oleObj name="Equation" r:id="rId3" imgW="3657600" imgH="2717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228725"/>
                        <a:ext cx="7169150" cy="5329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Ivy League Football - 2009</a:t>
            </a:r>
            <a:endParaRPr kumimoji="0" lang="en-US" sz="4400" b="0" i="0" u="sng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867400" y="1828800"/>
          <a:ext cx="2819400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600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Dominance Rating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Penn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24.34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Harvard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10.06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Columbia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-2.84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Princeton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-2.91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-7.13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Dartmouth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Cornell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-10.88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124200" y="5943600"/>
            <a:ext cx="2359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What is the best team?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24200" y="6260068"/>
            <a:ext cx="319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Is Dartmouth better than Yale?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332" y="1447800"/>
            <a:ext cx="5498268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Conclusion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Algebra can be useful!</a:t>
            </a:r>
          </a:p>
          <a:p>
            <a:pPr lvl="1"/>
            <a:r>
              <a:rPr lang="en-US" dirty="0" smtClean="0"/>
              <a:t>Matrices can make things easier.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Complex Rankings, with simple methods.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Methods aren’t perfect.</a:t>
            </a:r>
          </a:p>
          <a:p>
            <a:pPr lvl="1"/>
            <a:r>
              <a:rPr lang="en-US" dirty="0" smtClean="0"/>
              <a:t>What ranking is “best”?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7543800"/>
            <a:ext cx="72390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Ivy League Football - 2009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24200" y="5943600"/>
            <a:ext cx="2359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What is the best team?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4200" y="6260068"/>
            <a:ext cx="3197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Is Dartmouth better than Yale?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219200"/>
            <a:ext cx="5943600" cy="4612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Ranking Methods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Statistical Methods</a:t>
            </a:r>
          </a:p>
          <a:p>
            <a:r>
              <a:rPr lang="en-US" dirty="0" smtClean="0"/>
              <a:t>Gather as much data as possible</a:t>
            </a:r>
          </a:p>
          <a:p>
            <a:r>
              <a:rPr lang="en-US" dirty="0" smtClean="0"/>
              <a:t>Cook up a good predicting function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Jeff </a:t>
            </a:r>
            <a:r>
              <a:rPr lang="en-US" dirty="0" err="1" smtClean="0"/>
              <a:t>Sagarin</a:t>
            </a:r>
            <a:endParaRPr lang="en-US" dirty="0" smtClean="0"/>
          </a:p>
          <a:p>
            <a:pPr lvl="1"/>
            <a:r>
              <a:rPr lang="en-US" dirty="0" smtClean="0"/>
              <a:t>RPI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ad-hoc techniques</a:t>
            </a:r>
          </a:p>
          <a:p>
            <a:pPr lvl="1"/>
            <a:r>
              <a:rPr lang="en-US" dirty="0" smtClean="0"/>
              <a:t>Dependent on parameters</a:t>
            </a:r>
          </a:p>
        </p:txBody>
      </p:sp>
    </p:spTree>
    <p:extLst>
      <p:ext uri="{BB962C8B-B14F-4D97-AF65-F5344CB8AC3E}">
        <p14:creationId xmlns:p14="http://schemas.microsoft.com/office/powerpoint/2010/main" val="1911269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Ranking Methods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Mathematical methods</a:t>
            </a:r>
          </a:p>
          <a:p>
            <a:r>
              <a:rPr lang="en-US" dirty="0" smtClean="0"/>
              <a:t>Ranking based on a mathematical model</a:t>
            </a:r>
          </a:p>
          <a:p>
            <a:r>
              <a:rPr lang="en-US" dirty="0" smtClean="0"/>
              <a:t>Minimize ad-hoc choices</a:t>
            </a:r>
          </a:p>
          <a:p>
            <a:r>
              <a:rPr lang="en-US" dirty="0" smtClean="0"/>
              <a:t>Based on simple principles 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smtClean="0"/>
              <a:t>Colley matrix</a:t>
            </a:r>
            <a:endParaRPr lang="en-US" dirty="0" smtClean="0"/>
          </a:p>
          <a:p>
            <a:pPr lvl="1"/>
            <a:r>
              <a:rPr lang="en-US" dirty="0" smtClean="0"/>
              <a:t>Massey’s method</a:t>
            </a:r>
          </a:p>
          <a:p>
            <a:pPr lvl="1"/>
            <a:r>
              <a:rPr lang="en-US" dirty="0" smtClean="0"/>
              <a:t>Generalized point-difference ranking</a:t>
            </a:r>
          </a:p>
        </p:txBody>
      </p:sp>
    </p:spTree>
    <p:extLst>
      <p:ext uri="{BB962C8B-B14F-4D97-AF65-F5344CB8AC3E}">
        <p14:creationId xmlns:p14="http://schemas.microsoft.com/office/powerpoint/2010/main" val="565138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>
                <a:solidFill>
                  <a:srgbClr val="C00000"/>
                </a:solidFill>
              </a:rPr>
              <a:t>Colley Matrix Ranking</a:t>
            </a:r>
            <a:br>
              <a:rPr lang="en-US" u="sng" dirty="0" smtClean="0">
                <a:solidFill>
                  <a:srgbClr val="C00000"/>
                </a:solidFill>
              </a:rPr>
            </a:br>
            <a:r>
              <a:rPr lang="en-US" sz="1600" u="sng" dirty="0" smtClean="0">
                <a:solidFill>
                  <a:srgbClr val="C00000"/>
                </a:solidFill>
                <a:hlinkClick r:id="rId3"/>
              </a:rPr>
              <a:t>http://www.colleyrankings.com</a:t>
            </a:r>
            <a:endParaRPr lang="en-US" sz="1600" u="sng" dirty="0">
              <a:solidFill>
                <a:srgbClr val="C0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1447800"/>
          <a:ext cx="3457575" cy="158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6" name="Equation" r:id="rId4" imgW="1663560" imgH="761760" progId="Equation.3">
                  <p:embed/>
                </p:oleObj>
              </mc:Choice>
              <mc:Fallback>
                <p:oleObj name="Equation" r:id="rId4" imgW="1663560" imgH="7617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447800"/>
                        <a:ext cx="3457575" cy="1584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19812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Team </a:t>
            </a:r>
            <a:r>
              <a:rPr lang="en-US" sz="2800" dirty="0" err="1" smtClean="0"/>
              <a:t>i</a:t>
            </a:r>
            <a:r>
              <a:rPr lang="en-US" sz="2800" dirty="0" smtClean="0"/>
              <a:t> Data: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762000" y="3429000"/>
            <a:ext cx="23618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Schedule Data:</a:t>
            </a:r>
            <a:endParaRPr lang="en-US" sz="28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352800" y="3352800"/>
          <a:ext cx="3962400" cy="7036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7" name="Equation" r:id="rId6" imgW="1358640" imgH="241200" progId="Equation.3">
                  <p:embed/>
                </p:oleObj>
              </mc:Choice>
              <mc:Fallback>
                <p:oleObj name="Equation" r:id="rId6" imgW="135864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352800"/>
                        <a:ext cx="3962400" cy="7036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14400" y="4590871"/>
            <a:ext cx="7467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</a:rPr>
              <a:t>Only simple statistics needed (wins, losses, &amp; schedule)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</a:rPr>
              <a:t>Doesn’t depend on margin of victory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C00000"/>
                </a:solidFill>
              </a:rPr>
              <a:t>Does include strength of schedule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Colley Matrix Method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/>
              <a:t>Ranking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267200" y="1535113"/>
            <a:ext cx="4041775" cy="6397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SOS Adjustment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4" name="Equation" r:id="rId3" imgW="914400" imgH="215640" progId="Equation.3">
                  <p:embed/>
                </p:oleObj>
              </mc:Choice>
              <mc:Fallback>
                <p:oleObj name="Equation" r:id="rId3" imgW="9144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9144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524000" y="2362200"/>
          <a:ext cx="1752600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5" name="Equation" r:id="rId5" imgW="774360" imgH="457200" progId="Equation.3">
                  <p:embed/>
                </p:oleObj>
              </mc:Choice>
              <mc:Fallback>
                <p:oleObj name="Equation" r:id="rId5" imgW="77436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362200"/>
                        <a:ext cx="1752600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597400" y="2286000"/>
          <a:ext cx="364331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6" name="Equation" r:id="rId7" imgW="1562040" imgH="457200" progId="Equation.3">
                  <p:embed/>
                </p:oleObj>
              </mc:Choice>
              <mc:Fallback>
                <p:oleObj name="Equation" r:id="rId7" imgW="156204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7400" y="2286000"/>
                        <a:ext cx="3643313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7" name="Equation" r:id="rId9" imgW="914400" imgH="215640" progId="Equation.3">
                  <p:embed/>
                </p:oleObj>
              </mc:Choice>
              <mc:Fallback>
                <p:oleObj name="Equation" r:id="rId9" imgW="91440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1600200" y="3581400"/>
          <a:ext cx="1754187" cy="109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8" name="Equation" r:id="rId10" imgW="774360" imgH="482400" progId="Equation.3">
                  <p:embed/>
                </p:oleObj>
              </mc:Choice>
              <mc:Fallback>
                <p:oleObj name="Equation" r:id="rId10" imgW="774360" imgH="482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3581400"/>
                        <a:ext cx="1754187" cy="109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4429125" y="3657600"/>
          <a:ext cx="3733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9" name="Equation" r:id="rId12" imgW="1600200" imgH="457200" progId="Equation.3">
                  <p:embed/>
                </p:oleObj>
              </mc:Choice>
              <mc:Fallback>
                <p:oleObj name="Equation" r:id="rId12" imgW="1600200" imgH="4572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125" y="3657600"/>
                        <a:ext cx="373380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0" y="5257800"/>
            <a:ext cx="60908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Keep iterating and hope for convergence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uild="p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Iteration – Simple Example</a:t>
            </a:r>
            <a:endParaRPr lang="en-US" u="sng" dirty="0">
              <a:solidFill>
                <a:srgbClr val="C0000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Two teams and one game (team 1 wins)</a:t>
            </a:r>
            <a:endParaRPr lang="en-US" dirty="0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1447800" y="2164522"/>
          <a:ext cx="1295400" cy="8072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9" name="Equation" r:id="rId3" imgW="774360" imgH="482400" progId="Equation.3">
                  <p:embed/>
                </p:oleObj>
              </mc:Choice>
              <mc:Fallback>
                <p:oleObj name="Equation" r:id="rId3" imgW="774360" imgH="4824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164522"/>
                        <a:ext cx="1295400" cy="8072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5434013" y="2274888"/>
          <a:ext cx="2035175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0" name="Equation" r:id="rId5" imgW="1180800" imgH="406080" progId="Equation.3">
                  <p:embed/>
                </p:oleObj>
              </mc:Choice>
              <mc:Fallback>
                <p:oleObj name="Equation" r:id="rId5" imgW="1180800" imgH="4060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4013" y="2274888"/>
                        <a:ext cx="2035175" cy="701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C00000"/>
                </a:solidFill>
              </a:rPr>
              <a:t>Iteration – Simple Example</a:t>
            </a:r>
            <a:endParaRPr lang="en-US" u="sng" dirty="0">
              <a:solidFill>
                <a:srgbClr val="C0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604342" y="1295400"/>
          <a:ext cx="3872657" cy="4953000"/>
        </p:xfrm>
        <a:graphic>
          <a:graphicData uri="http://schemas.openxmlformats.org/drawingml/2006/table">
            <a:tbl>
              <a:tblPr/>
              <a:tblGrid>
                <a:gridCol w="1254523"/>
                <a:gridCol w="1309067"/>
                <a:gridCol w="1309067"/>
              </a:tblGrid>
              <a:tr h="412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Iteration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r1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i="0" u="sng" strike="noStrike">
                          <a:solidFill>
                            <a:srgbClr val="000000"/>
                          </a:solidFill>
                          <a:latin typeface="Calibri"/>
                        </a:rPr>
                        <a:t>r2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0.500000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0.500000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0.666667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0.333333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0.611111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0.388889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0.629630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0.370370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0.623457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0.376543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0.625514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0.374486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0.624829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0.375171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0.625057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0.374943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0.624981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0.375019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0.625006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0.374994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0.624998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0.375002</a:t>
                      </a:r>
                    </a:p>
                  </a:txBody>
                  <a:tcPr marL="18441" marR="18441" marT="184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900</Words>
  <Application>Microsoft Office PowerPoint</Application>
  <PresentationFormat>On-screen Show (4:3)</PresentationFormat>
  <Paragraphs>296</Paragraphs>
  <Slides>27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Office Theme</vt:lpstr>
      <vt:lpstr>Equation</vt:lpstr>
      <vt:lpstr>The mathematics of ranking sports teams Who’s #1?</vt:lpstr>
      <vt:lpstr>The Ranking Problem</vt:lpstr>
      <vt:lpstr>Ivy League Football - 2009</vt:lpstr>
      <vt:lpstr>Ranking Methods</vt:lpstr>
      <vt:lpstr>Ranking Methods</vt:lpstr>
      <vt:lpstr>Colley Matrix Ranking http://www.colleyrankings.com</vt:lpstr>
      <vt:lpstr>Colley Matrix Method</vt:lpstr>
      <vt:lpstr>Iteration – Simple Example</vt:lpstr>
      <vt:lpstr>Iteration – Simple Example</vt:lpstr>
      <vt:lpstr>Colley Matrix - Solution</vt:lpstr>
      <vt:lpstr>Solution – Simple Example</vt:lpstr>
      <vt:lpstr>PowerPoint Presentation</vt:lpstr>
      <vt:lpstr>Massey Rating Method</vt:lpstr>
      <vt:lpstr>Massey – linear algebra formulation</vt:lpstr>
      <vt:lpstr>Massey – Least squares</vt:lpstr>
      <vt:lpstr>PowerPoint Presentation</vt:lpstr>
      <vt:lpstr>PowerPoint Presentation</vt:lpstr>
      <vt:lpstr>PowerPoint Presentation</vt:lpstr>
      <vt:lpstr>PowerPoint Presentation</vt:lpstr>
      <vt:lpstr>Another Ranking Method</vt:lpstr>
      <vt:lpstr>Average Dominance</vt:lpstr>
      <vt:lpstr>Second Generation Dominance</vt:lpstr>
      <vt:lpstr>Connection to Linear Algebra</vt:lpstr>
      <vt:lpstr>Limiting Dominance</vt:lpstr>
      <vt:lpstr>Limiting Dominance</vt:lpstr>
      <vt:lpstr>PowerPoint Presentation</vt:lpstr>
      <vt:lpstr>Conclusion</vt:lpstr>
    </vt:vector>
  </TitlesOfParts>
  <Company>University of Wisconsin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Algebra and the</dc:title>
  <dc:creator>Jonathon Peterson</dc:creator>
  <cp:lastModifiedBy>Jon</cp:lastModifiedBy>
  <cp:revision>35</cp:revision>
  <dcterms:created xsi:type="dcterms:W3CDTF">2010-03-18T22:41:20Z</dcterms:created>
  <dcterms:modified xsi:type="dcterms:W3CDTF">2014-03-12T18:32:10Z</dcterms:modified>
</cp:coreProperties>
</file>