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5" r:id="rId8"/>
    <p:sldId id="260" r:id="rId9"/>
    <p:sldId id="268" r:id="rId10"/>
    <p:sldId id="269" r:id="rId11"/>
    <p:sldId id="274" r:id="rId12"/>
    <p:sldId id="272" r:id="rId13"/>
    <p:sldId id="273"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9B0A0A4-F8F6-49E4-9329-BF093E267DB8}" type="datetimeFigureOut">
              <a:rPr lang="en-US" smtClean="0"/>
              <a:pPr/>
              <a:t>6/13/2016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10F5D2F-93B8-4AE7-BEEA-D3BABB2CA8F5}"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B0A0A4-F8F6-49E4-9329-BF093E267DB8}" type="datetimeFigureOut">
              <a:rPr lang="en-US" smtClean="0"/>
              <a:pPr/>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F5D2F-93B8-4AE7-BEEA-D3BABB2CA8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B0A0A4-F8F6-49E4-9329-BF093E267DB8}" type="datetimeFigureOut">
              <a:rPr lang="en-US" smtClean="0"/>
              <a:pPr/>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F5D2F-93B8-4AE7-BEEA-D3BABB2CA8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B0A0A4-F8F6-49E4-9329-BF093E267DB8}" type="datetimeFigureOut">
              <a:rPr lang="en-US" smtClean="0"/>
              <a:pPr/>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F5D2F-93B8-4AE7-BEEA-D3BABB2CA8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B0A0A4-F8F6-49E4-9329-BF093E267DB8}" type="datetimeFigureOut">
              <a:rPr lang="en-US" smtClean="0"/>
              <a:pPr/>
              <a:t>6/13/2016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10F5D2F-93B8-4AE7-BEEA-D3BABB2CA8F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B0A0A4-F8F6-49E4-9329-BF093E267DB8}" type="datetimeFigureOut">
              <a:rPr lang="en-US" smtClean="0"/>
              <a:pPr/>
              <a:t>6/13/2016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0F5D2F-93B8-4AE7-BEEA-D3BABB2CA8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9B0A0A4-F8F6-49E4-9329-BF093E267DB8}" type="datetimeFigureOut">
              <a:rPr lang="en-US" smtClean="0"/>
              <a:pPr/>
              <a:t>6/13/2016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0F5D2F-93B8-4AE7-BEEA-D3BABB2CA8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B0A0A4-F8F6-49E4-9329-BF093E267DB8}" type="datetimeFigureOut">
              <a:rPr lang="en-US" smtClean="0"/>
              <a:pPr/>
              <a:t>6/13/2016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0F5D2F-93B8-4AE7-BEEA-D3BABB2CA8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B0A0A4-F8F6-49E4-9329-BF093E267DB8}" type="datetimeFigureOut">
              <a:rPr lang="en-US" smtClean="0"/>
              <a:pPr/>
              <a:t>6/13/2016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0F5D2F-93B8-4AE7-BEEA-D3BABB2CA8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B0A0A4-F8F6-49E4-9329-BF093E267DB8}" type="datetimeFigureOut">
              <a:rPr lang="en-US" smtClean="0"/>
              <a:pPr/>
              <a:t>6/13/2016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0F5D2F-93B8-4AE7-BEEA-D3BABB2CA8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B0A0A4-F8F6-49E4-9329-BF093E267DB8}" type="datetimeFigureOut">
              <a:rPr lang="en-US" smtClean="0"/>
              <a:pPr/>
              <a:t>6/13/2016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0F5D2F-93B8-4AE7-BEEA-D3BABB2CA8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9B0A0A4-F8F6-49E4-9329-BF093E267DB8}" type="datetimeFigureOut">
              <a:rPr lang="en-US" smtClean="0"/>
              <a:pPr/>
              <a:t>6/13/2016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10F5D2F-93B8-4AE7-BEEA-D3BABB2CA8F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Math 266</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Cheating</a:t>
            </a:r>
            <a:endParaRPr lang="en-US" dirty="0"/>
          </a:p>
        </p:txBody>
      </p:sp>
      <p:sp>
        <p:nvSpPr>
          <p:cNvPr id="3" name="Content Placeholder 2"/>
          <p:cNvSpPr>
            <a:spLocks noGrp="1"/>
          </p:cNvSpPr>
          <p:nvPr>
            <p:ph idx="1"/>
          </p:nvPr>
        </p:nvSpPr>
        <p:spPr/>
        <p:txBody>
          <a:bodyPr/>
          <a:lstStyle/>
          <a:p>
            <a:pPr>
              <a:buNone/>
            </a:pPr>
            <a:r>
              <a:rPr lang="en-US" dirty="0" smtClean="0"/>
              <a:t>The Mathematics department </a:t>
            </a:r>
            <a:r>
              <a:rPr lang="en-US" u="sng" dirty="0" smtClean="0"/>
              <a:t>will not tolerate cheating of any sort</a:t>
            </a:r>
            <a:r>
              <a:rPr lang="en-US" dirty="0" smtClean="0"/>
              <a:t>.  Grade penalties will be imposed by the department and </a:t>
            </a:r>
            <a:r>
              <a:rPr lang="en-US" b="1" dirty="0" smtClean="0"/>
              <a:t>all cheating cases will be reported to the Office of the Dean of Students</a:t>
            </a:r>
            <a:r>
              <a:rPr lang="en-US" dirty="0" smtClean="0"/>
              <a:t> for disciplinary action.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Procedures</a:t>
            </a:r>
            <a:endParaRPr lang="en-US" dirty="0"/>
          </a:p>
        </p:txBody>
      </p:sp>
      <p:sp>
        <p:nvSpPr>
          <p:cNvPr id="3" name="Content Placeholder 2"/>
          <p:cNvSpPr>
            <a:spLocks noGrp="1"/>
          </p:cNvSpPr>
          <p:nvPr>
            <p:ph idx="1"/>
          </p:nvPr>
        </p:nvSpPr>
        <p:spPr/>
        <p:txBody>
          <a:bodyPr>
            <a:normAutofit fontScale="85000" lnSpcReduction="10000"/>
          </a:bodyPr>
          <a:lstStyle/>
          <a:p>
            <a:r>
              <a:rPr lang="en-US" dirty="0"/>
              <a:t>Evacuation procedures: In case we are required to evacuate the building, please exit down the stairs closest to the classroom.  Do NOT use the elevator.  Meet </a:t>
            </a:r>
            <a:r>
              <a:rPr lang="en-US" dirty="0" smtClean="0"/>
              <a:t>at the </a:t>
            </a:r>
            <a:r>
              <a:rPr lang="en-US" dirty="0" smtClean="0">
                <a:solidFill>
                  <a:srgbClr val="FFFF00"/>
                </a:solidFill>
              </a:rPr>
              <a:t>fountain by John Purdue’s grave</a:t>
            </a:r>
            <a:r>
              <a:rPr lang="en-US" dirty="0" smtClean="0"/>
              <a:t>.  </a:t>
            </a:r>
            <a:r>
              <a:rPr lang="en-US" dirty="0"/>
              <a:t>In case of inclement weather, meet in the </a:t>
            </a:r>
            <a:r>
              <a:rPr lang="en-US" dirty="0">
                <a:solidFill>
                  <a:srgbClr val="FFFF00"/>
                </a:solidFill>
              </a:rPr>
              <a:t>lobby of </a:t>
            </a:r>
            <a:r>
              <a:rPr lang="en-US" dirty="0" err="1" smtClean="0">
                <a:solidFill>
                  <a:srgbClr val="FFFF00"/>
                </a:solidFill>
              </a:rPr>
              <a:t>Beering</a:t>
            </a:r>
            <a:r>
              <a:rPr lang="en-US" dirty="0" smtClean="0"/>
              <a:t>.</a:t>
            </a:r>
            <a:endParaRPr lang="en-US" dirty="0"/>
          </a:p>
          <a:p>
            <a:r>
              <a:rPr lang="en-US" dirty="0"/>
              <a:t>Shelter in Place (Tornado): Exit the classroom and head toward the </a:t>
            </a:r>
            <a:r>
              <a:rPr lang="en-US" dirty="0" smtClean="0"/>
              <a:t>stairs.  </a:t>
            </a:r>
            <a:r>
              <a:rPr lang="en-US" dirty="0"/>
              <a:t>Take the stairs down to the </a:t>
            </a:r>
            <a:r>
              <a:rPr lang="en-US" dirty="0" smtClean="0"/>
              <a:t>first floor.  </a:t>
            </a:r>
            <a:r>
              <a:rPr lang="en-US" dirty="0"/>
              <a:t>We will meet in the </a:t>
            </a:r>
            <a:r>
              <a:rPr lang="en-US" dirty="0" smtClean="0"/>
              <a:t>first floor.</a:t>
            </a:r>
            <a:endParaRPr lang="en-US" dirty="0"/>
          </a:p>
          <a:p>
            <a:r>
              <a:rPr lang="en-US" dirty="0"/>
              <a:t>Shelter in Place (Hazardous Waste):  We will remain in the classroom.</a:t>
            </a:r>
          </a:p>
          <a:p>
            <a:r>
              <a:rPr lang="en-US" dirty="0"/>
              <a:t>Shelter in Place (Civil Disturbance): I will lock the classroom door, and we will remain in the classroom, away from the door.</a:t>
            </a:r>
          </a:p>
          <a:p>
            <a:pPr marL="137160" indent="0">
              <a:buNone/>
            </a:pPr>
            <a:endParaRPr lang="en-US" dirty="0"/>
          </a:p>
        </p:txBody>
      </p:sp>
    </p:spTree>
    <p:extLst>
      <p:ext uri="{BB962C8B-B14F-4D97-AF65-F5344CB8AC3E}">
        <p14:creationId xmlns:p14="http://schemas.microsoft.com/office/powerpoint/2010/main" val="3759648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Read, Read</a:t>
            </a:r>
            <a:endParaRPr lang="en-US" dirty="0"/>
          </a:p>
        </p:txBody>
      </p:sp>
      <p:sp>
        <p:nvSpPr>
          <p:cNvPr id="3" name="Content Placeholder 2"/>
          <p:cNvSpPr>
            <a:spLocks noGrp="1"/>
          </p:cNvSpPr>
          <p:nvPr>
            <p:ph idx="1"/>
          </p:nvPr>
        </p:nvSpPr>
        <p:spPr/>
        <p:txBody>
          <a:bodyPr/>
          <a:lstStyle/>
          <a:p>
            <a:pPr>
              <a:buNone/>
            </a:pPr>
            <a:r>
              <a:rPr lang="en-US" dirty="0" smtClean="0"/>
              <a:t>The course calendar tells which sections of the textbook will be covered on a given day.  Please read the corresponding section(s) in the textbook prior to class.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will now take attendance</a:t>
            </a:r>
            <a:endParaRPr lang="en-US" dirty="0"/>
          </a:p>
        </p:txBody>
      </p:sp>
      <p:sp>
        <p:nvSpPr>
          <p:cNvPr id="3" name="Content Placeholder 2"/>
          <p:cNvSpPr>
            <a:spLocks noGrp="1"/>
          </p:cNvSpPr>
          <p:nvPr>
            <p:ph idx="1"/>
          </p:nvPr>
        </p:nvSpPr>
        <p:spPr/>
        <p:txBody>
          <a:bodyPr/>
          <a:lstStyle/>
          <a:p>
            <a:pPr>
              <a:buNone/>
            </a:pPr>
            <a:r>
              <a:rPr lang="en-US" dirty="0" smtClean="0"/>
              <a:t>I apologize in advance for mispronouncing your name.</a:t>
            </a:r>
          </a:p>
          <a:p>
            <a:pPr>
              <a:buNone/>
            </a:pPr>
            <a:r>
              <a:rPr lang="en-US" dirty="0" smtClean="0"/>
              <a:t>If I mispronounce your name, please correct me.</a:t>
            </a:r>
          </a:p>
          <a:p>
            <a:pPr>
              <a:buNone/>
            </a:pPr>
            <a:r>
              <a:rPr lang="en-US" dirty="0" smtClean="0"/>
              <a:t>Also, if you go by a nickname, this is the time to tell me! (Additionally, please write your nickname on your homework and quizzes since I will be passing them back regularly, and this is the best way for me to learn your names.)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ODEs?</a:t>
            </a:r>
            <a:endParaRPr lang="en-US" dirty="0"/>
          </a:p>
        </p:txBody>
      </p:sp>
      <p:sp>
        <p:nvSpPr>
          <p:cNvPr id="3" name="Content Placeholder 2"/>
          <p:cNvSpPr>
            <a:spLocks noGrp="1"/>
          </p:cNvSpPr>
          <p:nvPr>
            <p:ph idx="1"/>
          </p:nvPr>
        </p:nvSpPr>
        <p:spPr/>
        <p:txBody>
          <a:bodyPr/>
          <a:lstStyle/>
          <a:p>
            <a:pPr>
              <a:buNone/>
            </a:pPr>
            <a:r>
              <a:rPr lang="en-US" dirty="0" smtClean="0"/>
              <a:t>This class is titled “Ordinary Differential Equations”</a:t>
            </a:r>
          </a:p>
          <a:p>
            <a:pPr>
              <a:buNone/>
            </a:pPr>
            <a:r>
              <a:rPr lang="en-US" dirty="0" smtClean="0"/>
              <a:t>A differential equation is an equation relating a function </a:t>
            </a:r>
            <a:r>
              <a:rPr lang="en-US" smtClean="0"/>
              <a:t>and one or more </a:t>
            </a:r>
            <a:r>
              <a:rPr lang="en-US" dirty="0" smtClean="0"/>
              <a:t>of its derivatives</a:t>
            </a:r>
          </a:p>
          <a:p>
            <a:pPr>
              <a:buNone/>
            </a:pPr>
            <a:r>
              <a:rPr lang="en-US" dirty="0" smtClean="0"/>
              <a:t>Ex: y’ = 2x is a differential equation.  A solution is y = x^2 + 3</a:t>
            </a:r>
          </a:p>
          <a:p>
            <a:pPr>
              <a:buNone/>
            </a:pPr>
            <a:r>
              <a:rPr lang="en-US" dirty="0" smtClean="0"/>
              <a:t>Ex: y’’ = y is a differential equation.  A solution is y = 2cosh(x) + 3sinh(x)</a:t>
            </a:r>
          </a:p>
          <a:p>
            <a:pPr>
              <a:buNone/>
            </a:pPr>
            <a:r>
              <a:rPr lang="en-US" dirty="0" smtClean="0"/>
              <a:t>“Ordinary” means that the functions are in a single variable (contrast with partial diff </a:t>
            </a:r>
            <a:r>
              <a:rPr lang="en-US" dirty="0" err="1" smtClean="0"/>
              <a:t>eqs</a:t>
            </a:r>
            <a:r>
              <a:rPr lang="en-US"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266</a:t>
            </a:r>
            <a:endParaRPr lang="en-US" dirty="0"/>
          </a:p>
        </p:txBody>
      </p:sp>
      <p:sp>
        <p:nvSpPr>
          <p:cNvPr id="3" name="Content Placeholder 2"/>
          <p:cNvSpPr>
            <a:spLocks noGrp="1"/>
          </p:cNvSpPr>
          <p:nvPr>
            <p:ph idx="1"/>
          </p:nvPr>
        </p:nvSpPr>
        <p:spPr>
          <a:xfrm>
            <a:off x="457200" y="1295400"/>
            <a:ext cx="8229600" cy="5013960"/>
          </a:xfrm>
        </p:spPr>
        <p:txBody>
          <a:bodyPr>
            <a:normAutofit fontScale="85000" lnSpcReduction="20000"/>
          </a:bodyPr>
          <a:lstStyle/>
          <a:p>
            <a:pPr algn="ctr">
              <a:buNone/>
            </a:pPr>
            <a:r>
              <a:rPr lang="en-US" dirty="0" smtClean="0"/>
              <a:t>Ordinary Differential Equations</a:t>
            </a:r>
          </a:p>
          <a:p>
            <a:pPr algn="ctr">
              <a:buNone/>
            </a:pPr>
            <a:r>
              <a:rPr lang="en-US" dirty="0" smtClean="0"/>
              <a:t>Section 001 (MTWRF 2:10-3:10 pm)</a:t>
            </a:r>
          </a:p>
          <a:p>
            <a:pPr algn="ctr">
              <a:buNone/>
            </a:pPr>
            <a:r>
              <a:rPr lang="en-US" dirty="0" smtClean="0"/>
              <a:t>Course webpage: math.purdue.edu/MA266</a:t>
            </a:r>
          </a:p>
          <a:p>
            <a:pPr algn="ctr">
              <a:buNone/>
            </a:pPr>
            <a:endParaRPr lang="en-US" dirty="0" smtClean="0"/>
          </a:p>
          <a:p>
            <a:pPr algn="ctr">
              <a:buNone/>
            </a:pPr>
            <a:r>
              <a:rPr lang="en-US" dirty="0" smtClean="0"/>
              <a:t>Instructor: Eddie Price</a:t>
            </a:r>
          </a:p>
          <a:p>
            <a:pPr algn="ctr">
              <a:buNone/>
            </a:pPr>
            <a:r>
              <a:rPr lang="en-US" dirty="0" smtClean="0"/>
              <a:t>Email: price79@purdue.edu</a:t>
            </a:r>
          </a:p>
          <a:p>
            <a:pPr algn="ctr">
              <a:buNone/>
            </a:pPr>
            <a:r>
              <a:rPr lang="en-US" dirty="0" smtClean="0"/>
              <a:t>Office Hours: MW, noon – 1:00 pm, MATH 645</a:t>
            </a:r>
          </a:p>
          <a:p>
            <a:pPr algn="ctr">
              <a:buNone/>
            </a:pPr>
            <a:r>
              <a:rPr lang="en-US" dirty="0" smtClean="0"/>
              <a:t>Personal webpage: math.purdue.edu/~price79/SU16/MA266.html</a:t>
            </a:r>
          </a:p>
          <a:p>
            <a:pPr algn="ctr">
              <a:buNone/>
            </a:pPr>
            <a:endParaRPr lang="en-US" dirty="0" smtClean="0"/>
          </a:p>
          <a:p>
            <a:pPr algn="ctr">
              <a:buNone/>
            </a:pPr>
            <a:r>
              <a:rPr lang="en-US" dirty="0" smtClean="0"/>
              <a:t>Grader: Anna-Rose Wolff</a:t>
            </a:r>
          </a:p>
          <a:p>
            <a:pPr algn="ctr">
              <a:buNone/>
            </a:pPr>
            <a:r>
              <a:rPr lang="en-US" dirty="0" smtClean="0"/>
              <a:t>Email: wolff11@purdue.edu</a:t>
            </a:r>
          </a:p>
          <a:p>
            <a:pPr algn="ctr">
              <a:buNone/>
            </a:pPr>
            <a:r>
              <a:rPr lang="en-US" dirty="0" smtClean="0"/>
              <a:t>Office Hours: ???, MATH 713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Webpage</a:t>
            </a:r>
            <a:endParaRPr lang="en-US" dirty="0"/>
          </a:p>
        </p:txBody>
      </p:sp>
      <p:sp>
        <p:nvSpPr>
          <p:cNvPr id="3" name="Content Placeholder 2"/>
          <p:cNvSpPr>
            <a:spLocks noGrp="1"/>
          </p:cNvSpPr>
          <p:nvPr>
            <p:ph idx="1"/>
          </p:nvPr>
        </p:nvSpPr>
        <p:spPr>
          <a:xfrm>
            <a:off x="457200" y="1295400"/>
            <a:ext cx="8229600" cy="5013960"/>
          </a:xfrm>
        </p:spPr>
        <p:txBody>
          <a:bodyPr>
            <a:normAutofit lnSpcReduction="10000"/>
          </a:bodyPr>
          <a:lstStyle/>
          <a:p>
            <a:pPr>
              <a:buNone/>
            </a:pPr>
            <a:r>
              <a:rPr lang="en-US" dirty="0" smtClean="0"/>
              <a:t>As stated earlier, the course webpage is math.purdue.edu/MA266.  </a:t>
            </a:r>
          </a:p>
          <a:p>
            <a:pPr>
              <a:buNone/>
            </a:pPr>
            <a:r>
              <a:rPr lang="en-US" dirty="0" smtClean="0"/>
              <a:t>The course webpage has a lot of information including a course calendar and course policies.  Most questions you have about the course can be answered on the course webpage.</a:t>
            </a:r>
          </a:p>
          <a:p>
            <a:pPr>
              <a:buNone/>
            </a:pPr>
            <a:r>
              <a:rPr lang="en-US" dirty="0" smtClean="0"/>
              <a:t>We will go through some important information regarding course policies now, but we may not cover everything! You are responsible for knowing the course policy posted on the course webpage.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normAutofit/>
          </a:bodyPr>
          <a:lstStyle/>
          <a:p>
            <a:pPr>
              <a:buNone/>
            </a:pPr>
            <a:r>
              <a:rPr lang="en-US" dirty="0" smtClean="0"/>
              <a:t>The course webpage has an Assignment Sheet document.  You will complete the problems for the corresponding lesson by hand and submit it the next class session by the end of class.  </a:t>
            </a:r>
          </a:p>
          <a:p>
            <a:pPr>
              <a:buNone/>
            </a:pPr>
            <a:r>
              <a:rPr lang="en-US" dirty="0" smtClean="0"/>
              <a:t>On each homework assignment, several problems will be graded for accuracy, and the rest will be graded for completion.</a:t>
            </a:r>
          </a:p>
          <a:p>
            <a:pPr>
              <a:buNone/>
            </a:pPr>
            <a:r>
              <a:rPr lang="en-US" dirty="0" smtClean="0"/>
              <a:t>Questions or concerns about how homework is graded should be directed to Anna-Rose Wolff.</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Quizzes</a:t>
            </a:r>
            <a:endParaRPr lang="en-US" dirty="0"/>
          </a:p>
        </p:txBody>
      </p:sp>
      <p:sp>
        <p:nvSpPr>
          <p:cNvPr id="3" name="Content Placeholder 2"/>
          <p:cNvSpPr>
            <a:spLocks noGrp="1"/>
          </p:cNvSpPr>
          <p:nvPr>
            <p:ph idx="1"/>
          </p:nvPr>
        </p:nvSpPr>
        <p:spPr/>
        <p:txBody>
          <a:bodyPr>
            <a:normAutofit/>
          </a:bodyPr>
          <a:lstStyle/>
          <a:p>
            <a:pPr>
              <a:buNone/>
            </a:pPr>
            <a:r>
              <a:rPr lang="en-US" dirty="0" smtClean="0"/>
              <a:t>There will be quizzes throughout the term.  The dates for these quizzes can be found on the course calendar (located on the course webpage).  </a:t>
            </a:r>
          </a:p>
          <a:p>
            <a:pPr>
              <a:buNone/>
            </a:pPr>
            <a:r>
              <a:rPr lang="en-US" dirty="0" smtClean="0"/>
              <a:t>Quizzes will cover material that has been presented on the day of the previous quiz or any day prior to the current quiz.</a:t>
            </a:r>
          </a:p>
          <a:p>
            <a:pPr>
              <a:buNone/>
            </a:pPr>
            <a:r>
              <a:rPr lang="en-US" dirty="0" smtClean="0"/>
              <a:t>Questions or concerns about how quizzes are graded should be directed to Anna-Rose Wolff.</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609600"/>
          </a:xfrm>
        </p:spPr>
        <p:txBody>
          <a:bodyPr>
            <a:normAutofit fontScale="90000"/>
          </a:bodyPr>
          <a:lstStyle/>
          <a:p>
            <a:r>
              <a:rPr lang="en-US" dirty="0" smtClean="0"/>
              <a:t>Exams</a:t>
            </a:r>
            <a:endParaRPr lang="en-US" dirty="0"/>
          </a:p>
        </p:txBody>
      </p:sp>
      <p:sp>
        <p:nvSpPr>
          <p:cNvPr id="3" name="Content Placeholder 2"/>
          <p:cNvSpPr>
            <a:spLocks noGrp="1"/>
          </p:cNvSpPr>
          <p:nvPr>
            <p:ph idx="1"/>
          </p:nvPr>
        </p:nvSpPr>
        <p:spPr>
          <a:xfrm>
            <a:off x="457200" y="914400"/>
            <a:ext cx="8229600" cy="5394960"/>
          </a:xfrm>
        </p:spPr>
        <p:txBody>
          <a:bodyPr>
            <a:noAutofit/>
          </a:bodyPr>
          <a:lstStyle/>
          <a:p>
            <a:pPr>
              <a:buNone/>
            </a:pPr>
            <a:r>
              <a:rPr lang="en-US" dirty="0" smtClean="0"/>
              <a:t>There are two regular exams and one final exam.</a:t>
            </a:r>
          </a:p>
          <a:p>
            <a:pPr>
              <a:buNone/>
            </a:pPr>
            <a:r>
              <a:rPr lang="en-US" dirty="0" smtClean="0"/>
              <a:t>Both exams will be during this class session.</a:t>
            </a:r>
          </a:p>
          <a:p>
            <a:pPr>
              <a:buNone/>
            </a:pPr>
            <a:r>
              <a:rPr lang="en-US" dirty="0" smtClean="0"/>
              <a:t>Exam 1: Tuesday, June 28</a:t>
            </a:r>
          </a:p>
          <a:p>
            <a:pPr>
              <a:buNone/>
            </a:pPr>
            <a:r>
              <a:rPr lang="en-US" dirty="0" smtClean="0"/>
              <a:t>Exam 2: Friday, July 15</a:t>
            </a:r>
          </a:p>
          <a:p>
            <a:pPr>
              <a:buNone/>
            </a:pPr>
            <a:r>
              <a:rPr lang="en-US" dirty="0" smtClean="0"/>
              <a:t>FINAL EXAM: date, time, and location to be announced (sometime on August 3, </a:t>
            </a:r>
            <a:r>
              <a:rPr lang="en-US" dirty="0"/>
              <a:t>4</a:t>
            </a:r>
            <a:r>
              <a:rPr lang="en-US" dirty="0" smtClean="0"/>
              <a:t>, or 5)</a:t>
            </a:r>
          </a:p>
          <a:p>
            <a:pPr>
              <a:buNone/>
            </a:pPr>
            <a:r>
              <a:rPr lang="en-US" dirty="0" smtClean="0"/>
              <a:t>Questions or concerns about how an exam is graded should be directed to me during my office hours (or by appointment, if necessary)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Grades</a:t>
            </a:r>
            <a:endParaRPr lang="en-US" dirty="0"/>
          </a:p>
        </p:txBody>
      </p:sp>
      <p:sp>
        <p:nvSpPr>
          <p:cNvPr id="3" name="Content Placeholder 2"/>
          <p:cNvSpPr>
            <a:spLocks noGrp="1"/>
          </p:cNvSpPr>
          <p:nvPr>
            <p:ph idx="1"/>
          </p:nvPr>
        </p:nvSpPr>
        <p:spPr/>
        <p:txBody>
          <a:bodyPr/>
          <a:lstStyle/>
          <a:p>
            <a:pPr>
              <a:buNone/>
            </a:pPr>
            <a:r>
              <a:rPr lang="en-US" dirty="0" smtClean="0"/>
              <a:t>There is a total of 600 points in the course. </a:t>
            </a:r>
          </a:p>
          <a:p>
            <a:pPr>
              <a:buNone/>
            </a:pPr>
            <a:r>
              <a:rPr lang="en-US" dirty="0" smtClean="0"/>
              <a:t>Homework - 100 points</a:t>
            </a:r>
          </a:p>
          <a:p>
            <a:pPr>
              <a:buNone/>
            </a:pPr>
            <a:r>
              <a:rPr lang="en-US" dirty="0" smtClean="0"/>
              <a:t>Quizzes - 100 points</a:t>
            </a:r>
          </a:p>
          <a:p>
            <a:pPr>
              <a:buNone/>
            </a:pPr>
            <a:r>
              <a:rPr lang="en-US" dirty="0" smtClean="0"/>
              <a:t>Exam 1 – 100 points </a:t>
            </a:r>
          </a:p>
          <a:p>
            <a:pPr>
              <a:buNone/>
            </a:pPr>
            <a:r>
              <a:rPr lang="en-US" dirty="0" smtClean="0"/>
              <a:t>Exam 2 – 100 points</a:t>
            </a:r>
          </a:p>
          <a:p>
            <a:pPr>
              <a:buNone/>
            </a:pPr>
            <a:r>
              <a:rPr lang="en-US" dirty="0" smtClean="0"/>
              <a:t>Final Exam – 200 points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 Policy</a:t>
            </a:r>
            <a:endParaRPr lang="en-US" dirty="0"/>
          </a:p>
        </p:txBody>
      </p:sp>
      <p:sp>
        <p:nvSpPr>
          <p:cNvPr id="3" name="Content Placeholder 2"/>
          <p:cNvSpPr>
            <a:spLocks noGrp="1"/>
          </p:cNvSpPr>
          <p:nvPr>
            <p:ph idx="1"/>
          </p:nvPr>
        </p:nvSpPr>
        <p:spPr>
          <a:xfrm>
            <a:off x="457200" y="1295400"/>
            <a:ext cx="8229600" cy="5013960"/>
          </a:xfrm>
        </p:spPr>
        <p:txBody>
          <a:bodyPr>
            <a:noAutofit/>
          </a:bodyPr>
          <a:lstStyle/>
          <a:p>
            <a:pPr>
              <a:buNone/>
            </a:pPr>
            <a:r>
              <a:rPr lang="en-US" sz="3200" dirty="0"/>
              <a:t>During the summer session accommodations for your exams are managed between the instructor, student and DRC Testing Center. Students should see instructors outside class hours – before or after class or during office hours – to deliver their Accommodation Memorandums and discuss their accommodations.</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Hours</a:t>
            </a:r>
            <a:endParaRPr lang="en-US" dirty="0"/>
          </a:p>
        </p:txBody>
      </p:sp>
      <p:sp>
        <p:nvSpPr>
          <p:cNvPr id="3" name="Content Placeholder 2"/>
          <p:cNvSpPr>
            <a:spLocks noGrp="1"/>
          </p:cNvSpPr>
          <p:nvPr>
            <p:ph idx="1"/>
          </p:nvPr>
        </p:nvSpPr>
        <p:spPr/>
        <p:txBody>
          <a:bodyPr>
            <a:normAutofit/>
          </a:bodyPr>
          <a:lstStyle/>
          <a:p>
            <a:pPr>
              <a:buNone/>
            </a:pPr>
            <a:r>
              <a:rPr lang="en-US" dirty="0" smtClean="0"/>
              <a:t>All instructors and graders for MA 266 have office hours that you can attend.  The office hours for other instructors and graders can be found on the course webpage.</a:t>
            </a:r>
          </a:p>
          <a:p>
            <a:pPr>
              <a:buNone/>
            </a:pPr>
            <a:r>
              <a:rPr lang="en-US" dirty="0" smtClean="0"/>
              <a:t>As a reminder, my office hours are Monday and Wednesday, noon – 1:00 pm</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291</TotalTime>
  <Words>849</Words>
  <Application>Microsoft Office PowerPoint</Application>
  <PresentationFormat>On-screen Show (4:3)</PresentationFormat>
  <Paragraphs>64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Book Antiqua</vt:lpstr>
      <vt:lpstr>Lucida Sans</vt:lpstr>
      <vt:lpstr>Wingdings</vt:lpstr>
      <vt:lpstr>Wingdings 2</vt:lpstr>
      <vt:lpstr>Wingdings 3</vt:lpstr>
      <vt:lpstr>Apex</vt:lpstr>
      <vt:lpstr>Math 266</vt:lpstr>
      <vt:lpstr>Math 266</vt:lpstr>
      <vt:lpstr>Course Webpage</vt:lpstr>
      <vt:lpstr>Homework</vt:lpstr>
      <vt:lpstr>Quizzes</vt:lpstr>
      <vt:lpstr>Exams</vt:lpstr>
      <vt:lpstr>Grades</vt:lpstr>
      <vt:lpstr>ADA Policy</vt:lpstr>
      <vt:lpstr>Office Hours</vt:lpstr>
      <vt:lpstr>Cheating</vt:lpstr>
      <vt:lpstr>Emergency Procedures</vt:lpstr>
      <vt:lpstr>Read, Read, Read</vt:lpstr>
      <vt:lpstr>I will now take attendance</vt:lpstr>
      <vt:lpstr>What are ODEs?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223</dc:title>
  <dc:creator>Eddie</dc:creator>
  <cp:lastModifiedBy>Eddie</cp:lastModifiedBy>
  <cp:revision>41</cp:revision>
  <dcterms:created xsi:type="dcterms:W3CDTF">2014-01-10T19:54:31Z</dcterms:created>
  <dcterms:modified xsi:type="dcterms:W3CDTF">2016-06-13T16:53:32Z</dcterms:modified>
</cp:coreProperties>
</file>