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0" r:id="rId2"/>
    <p:sldId id="256" r:id="rId3"/>
    <p:sldId id="257" r:id="rId4"/>
    <p:sldId id="258" r:id="rId5"/>
    <p:sldId id="260" r:id="rId6"/>
    <p:sldId id="263" r:id="rId7"/>
    <p:sldId id="264" r:id="rId8"/>
    <p:sldId id="266" r:id="rId9"/>
    <p:sldId id="267" r:id="rId10"/>
    <p:sldId id="268" r:id="rId11"/>
    <p:sldId id="318" r:id="rId12"/>
    <p:sldId id="271" r:id="rId13"/>
    <p:sldId id="273" r:id="rId14"/>
    <p:sldId id="274" r:id="rId15"/>
    <p:sldId id="275" r:id="rId16"/>
    <p:sldId id="276" r:id="rId17"/>
    <p:sldId id="285" r:id="rId18"/>
    <p:sldId id="341" r:id="rId19"/>
    <p:sldId id="327" r:id="rId20"/>
    <p:sldId id="328" r:id="rId21"/>
    <p:sldId id="329" r:id="rId22"/>
    <p:sldId id="330" r:id="rId23"/>
    <p:sldId id="338" r:id="rId24"/>
    <p:sldId id="331" r:id="rId25"/>
    <p:sldId id="332" r:id="rId26"/>
    <p:sldId id="333" r:id="rId27"/>
    <p:sldId id="342" r:id="rId28"/>
    <p:sldId id="344" r:id="rId29"/>
    <p:sldId id="343" r:id="rId30"/>
    <p:sldId id="345" r:id="rId31"/>
    <p:sldId id="346" r:id="rId32"/>
    <p:sldId id="358" r:id="rId33"/>
    <p:sldId id="295" r:id="rId34"/>
    <p:sldId id="357" r:id="rId35"/>
    <p:sldId id="334" r:id="rId36"/>
    <p:sldId id="335" r:id="rId37"/>
    <p:sldId id="336" r:id="rId38"/>
    <p:sldId id="349" r:id="rId39"/>
    <p:sldId id="351" r:id="rId40"/>
    <p:sldId id="350" r:id="rId41"/>
    <p:sldId id="359" r:id="rId42"/>
    <p:sldId id="353" r:id="rId43"/>
    <p:sldId id="354" r:id="rId44"/>
    <p:sldId id="356" r:id="rId45"/>
    <p:sldId id="321" r:id="rId4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hyperlink" Target="https://www.geogebra.org/m/tgceabb2#material/qcwutum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tgceabb2#material/qcwutumt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5.png"/><Relationship Id="rId4" Type="http://schemas.openxmlformats.org/officeDocument/2006/relationships/hyperlink" Target="https://www.geogebra.org/m/tgceabb2#material/qcwutum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hyperlink" Target="https://www.geogebra.org/m/tgceabb2#material/w8mk9dg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hyperlink" Target="https://www.geogebra.org/m/tgceabb2#material/w8mk9dgp" TargetMode="External"/><Relationship Id="rId5" Type="http://schemas.openxmlformats.org/officeDocument/2006/relationships/image" Target="../media/image16.tm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vte3zdj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hyperlink" Target="https://www.geogebra.org/m/tgceabb2#material/vte3zdj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hyperlink" Target="https://www.geogebra.org/m/tgceabb2#material/vte3zdjx" TargetMode="External"/><Relationship Id="rId5" Type="http://schemas.openxmlformats.org/officeDocument/2006/relationships/image" Target="../media/image20.tmp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vte3zdj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25.tmp"/><Relationship Id="rId5" Type="http://schemas.openxmlformats.org/officeDocument/2006/relationships/hyperlink" Target="https://www.geogebra.org/m/tgceabb2#material/njkxvte3" TargetMode="Externa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hyperlink" Target="https://www.geogebra.org/m/tgceabb2#material/afywnvh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tgceabb2#material/afywnvhr" TargetMode="Externa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2.png"/><Relationship Id="rId5" Type="http://schemas.openxmlformats.org/officeDocument/2006/relationships/image" Target="../media/image28.tmp"/><Relationship Id="rId4" Type="http://schemas.openxmlformats.org/officeDocument/2006/relationships/image" Target="../media/image3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5" Type="http://schemas.openxmlformats.org/officeDocument/2006/relationships/image" Target="../media/image35.tmp"/><Relationship Id="rId4" Type="http://schemas.openxmlformats.org/officeDocument/2006/relationships/image" Target="../media/image36.tm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8.tmp"/><Relationship Id="rId5" Type="http://schemas.openxmlformats.org/officeDocument/2006/relationships/hyperlink" Target="https://www.geogebra.org/m/tgceabb2#material/a5s4n8u7" TargetMode="Externa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tmp"/><Relationship Id="rId4" Type="http://schemas.openxmlformats.org/officeDocument/2006/relationships/image" Target="../media/image38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tmp"/><Relationship Id="rId4" Type="http://schemas.openxmlformats.org/officeDocument/2006/relationships/image" Target="../media/image38.tm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tgceabb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8D6-5C1A-41CF-AC9D-252749DD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8B8A-35FF-4B12-A908-BE81E8F9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TODAY QUIZ 4 on Area Between Two Curves</a:t>
            </a:r>
          </a:p>
        </p:txBody>
      </p:sp>
    </p:spTree>
    <p:extLst>
      <p:ext uri="{BB962C8B-B14F-4D97-AF65-F5344CB8AC3E}">
        <p14:creationId xmlns:p14="http://schemas.microsoft.com/office/powerpoint/2010/main" val="208631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Let’s look at a cylinder.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Remember a cylinder is made up of many circles like the </a:t>
            </a:r>
            <a:r>
              <a:rPr lang="en-US" sz="2600" dirty="0">
                <a:solidFill>
                  <a:schemeClr val="accent6"/>
                </a:solidFill>
              </a:rPr>
              <a:t>red circle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So, we can think of our integral to be sum of all these circles.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1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34939127-C3B6-4FB0-AF6E-21A02363F0B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651" y="521577"/>
            <a:ext cx="5732203" cy="5515621"/>
          </a:xfrm>
        </p:spPr>
      </p:pic>
      <p:pic>
        <p:nvPicPr>
          <p:cNvPr id="11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0511095D-AC9F-48E6-85DB-2EAC983245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69" y="521577"/>
            <a:ext cx="5732203" cy="551562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5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0796-B62C-42F5-BC9A-E8D3C08B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that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Geometry Way:</a:t>
                </a:r>
              </a:p>
              <a:p>
                <a:pPr lvl="1"/>
                <a:r>
                  <a:rPr lang="en-US" sz="2000" dirty="0"/>
                  <a:t>The formula for a Cylinder is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Since our Cylinder has radius 2 and height 4,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= 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Calculus Way: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/>
                    </m:nary>
                  </m:oMath>
                </a14:m>
                <a:r>
                  <a:rPr lang="en-US" sz="2000" dirty="0"/>
                  <a:t> refers to the height, and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refers to the area of a circle.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6500-F1CB-4363-832C-301F3830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all of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BA85-8AF4-4401-AC3C-37C02398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 So in the case of a cylinder, this might be overkill.</a:t>
            </a:r>
          </a:p>
          <a:p>
            <a:endParaRPr lang="en-US" sz="2800" dirty="0"/>
          </a:p>
          <a:p>
            <a:r>
              <a:rPr lang="en-US" sz="2800" dirty="0"/>
              <a:t> But this is the way we want to think of these questions.</a:t>
            </a:r>
          </a:p>
          <a:p>
            <a:endParaRPr lang="en-US" sz="2800" dirty="0"/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 Essentially find the cross section by graphing the lines given and apply the appropriate formula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  ( found on the next slide. )</a:t>
            </a:r>
          </a:p>
        </p:txBody>
      </p:sp>
    </p:spTree>
    <p:extLst>
      <p:ext uri="{BB962C8B-B14F-4D97-AF65-F5344CB8AC3E}">
        <p14:creationId xmlns:p14="http://schemas.microsoft.com/office/powerpoint/2010/main" val="165850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8050-5C77-492A-A92C-F320C9C9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Method Formula(s)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rotation around </a:t>
                </a:r>
                <a:r>
                  <a:rPr lang="en-US" sz="2400" dirty="0">
                    <a:solidFill>
                      <a:srgbClr val="00B0F0"/>
                    </a:solidFill>
                  </a:rPr>
                  <a:t>x-axis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-axis on the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For rotation around </a:t>
                </a:r>
                <a:r>
                  <a:rPr lang="en-US" sz="2400" dirty="0">
                    <a:solidFill>
                      <a:srgbClr val="00B0F0"/>
                    </a:solidFill>
                  </a:rPr>
                  <a:t>y-axis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-axis on the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</p:spPr>
            <p:txBody>
              <a:bodyPr vert="horz" lIns="91440" tIns="45720" rIns="91440" bIns="45720" rtlCol="0" anchor="b">
                <a:normAutofit fontScale="90000"/>
              </a:bodyPr>
              <a:lstStyle/>
              <a:p>
                <a:r>
                  <a:rPr lang="en-US" sz="3600" dirty="0">
                    <a:solidFill>
                      <a:srgbClr val="FFFFFF"/>
                    </a:solidFill>
                  </a:rPr>
                  <a:t>Why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 dirty="0">
                    <a:solidFill>
                      <a:srgbClr val="FFFFFF"/>
                    </a:solidFill>
                  </a:rPr>
                  <a:t> in the formula?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FFFF"/>
                    </a:solidFill>
                  </a:rPr>
                  <a:t>Note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</a:rPr>
                  <a:t> in both formulas comes from the fact we are playing with Disks.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FFFF"/>
                    </a:solidFill>
                  </a:rPr>
                  <a:t>So you can see the graph on the left shows the radius and the right shows the Disks.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03A161B0-7C33-4A01-8753-6AD5FE65AA9A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988" y="1248063"/>
            <a:ext cx="6835293" cy="3781137"/>
          </a:xfrm>
        </p:spPr>
      </p:pic>
    </p:spTree>
    <p:extLst>
      <p:ext uri="{BB962C8B-B14F-4D97-AF65-F5344CB8AC3E}">
        <p14:creationId xmlns:p14="http://schemas.microsoft.com/office/powerpoint/2010/main" val="202435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But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How is the left graph becoming the cylinder?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Answer: If you rotate the left graph, you get the cylinder.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5BCE749-9CAE-41FA-8E6B-6A92ACC05A0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42" y="1303758"/>
            <a:ext cx="7329085" cy="3599585"/>
          </a:xfrm>
        </p:spPr>
      </p:pic>
    </p:spTree>
    <p:extLst>
      <p:ext uri="{BB962C8B-B14F-4D97-AF65-F5344CB8AC3E}">
        <p14:creationId xmlns:p14="http://schemas.microsoft.com/office/powerpoint/2010/main" val="253236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4F96-E08F-4B4A-BE9C-BCF0E34E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CF556-5BF9-400A-A24A-D00CCAFC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82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3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CDD85B5-5C04-B891-225B-E218AD879F38}"/>
              </a:ext>
            </a:extLst>
          </p:cNvPr>
          <p:cNvSpPr/>
          <p:nvPr/>
        </p:nvSpPr>
        <p:spPr>
          <a:xfrm>
            <a:off x="4494301" y="36975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4B41E72-3ABE-FF4F-8258-578C22F03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288" y="1652056"/>
            <a:ext cx="2118786" cy="47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FA43-6F70-48BF-B147-06D60F344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14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Disk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E7078-94F0-4C08-851B-F3702E3D9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658582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4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EEA94F-DE21-5352-4145-4D1CE12BD57A}"/>
              </a:ext>
            </a:extLst>
          </p:cNvPr>
          <p:cNvSpPr/>
          <p:nvPr/>
        </p:nvSpPr>
        <p:spPr>
          <a:xfrm>
            <a:off x="3448809" y="356943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6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46AF7A45-3AC4-1C85-B311-5CCE49D1FB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2304" y="1948867"/>
            <a:ext cx="52959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8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4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CB05628-1FC6-37AE-0744-A997380FADC5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E5E427C-C355-8F1C-DBEF-866B1D69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989" y="1494749"/>
            <a:ext cx="1983440" cy="51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4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  <p:pic>
        <p:nvPicPr>
          <p:cNvPr id="7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E4458D7-2685-9209-BD7D-97FEF590E3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0061" y="2246086"/>
            <a:ext cx="4737350" cy="400954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60DEA79-6ECB-5403-C153-9F1045078A41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</p:spTree>
    <p:extLst>
      <p:ext uri="{BB962C8B-B14F-4D97-AF65-F5344CB8AC3E}">
        <p14:creationId xmlns:p14="http://schemas.microsoft.com/office/powerpoint/2010/main" val="28574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blipFill>
                <a:blip r:embed="rId2"/>
                <a:stretch>
                  <a:fillRect l="-826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C60DE14-21F1-A5EF-3D9F-7463C843EDDB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pic>
        <p:nvPicPr>
          <p:cNvPr id="14" name="Picture 13" descr="A picture containing shoji&#10;&#10;Description automatically generated">
            <a:extLst>
              <a:ext uri="{FF2B5EF4-FFF2-40B4-BE49-F238E27FC236}">
                <a16:creationId xmlns:a16="http://schemas.microsoft.com/office/drawing/2014/main" id="{E514EBC7-86F0-56F6-6F8F-514E4F864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605" y="1408091"/>
            <a:ext cx="2229161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2024743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</a:rPr>
              <a:t>When we first talked about the concept of area, we did this by going over all the formulas for the area of different polygons.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9BE44-9162-9A03-33DC-1DCF2D1B1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eometry Formulas - What Are the Geometry Formulas? Formulas of 2D and 3D  Shapes, Examples">
            <a:extLst>
              <a:ext uri="{FF2B5EF4-FFF2-40B4-BE49-F238E27FC236}">
                <a16:creationId xmlns:a16="http://schemas.microsoft.com/office/drawing/2014/main" id="{DAD41E4D-E71D-3621-BAC7-AF6479DB3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181904" y="940434"/>
            <a:ext cx="7195760" cy="49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4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B8A6702-F429-F54D-3F57-36F29FDBF2F5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CBD66BEB-DAA1-FD06-6237-67CC2D217B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770" y="2510458"/>
            <a:ext cx="4210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356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blipFill>
                <a:blip r:embed="rId2"/>
                <a:stretch>
                  <a:fillRect l="-76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8B753-1EB5-C8F8-54E7-D9223AEFB2C9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959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EF9112-AD7C-4F05-8CD4-0BE369B709A6}"/>
              </a:ext>
            </a:extLst>
          </p:cNvPr>
          <p:cNvSpPr/>
          <p:nvPr/>
        </p:nvSpPr>
        <p:spPr>
          <a:xfrm>
            <a:off x="4682729" y="39812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9E7EB68-A9C3-498A-869E-05EAF83E9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13" y="2677479"/>
            <a:ext cx="3542838" cy="36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4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89EF2B6-B121-47EC-118C-0BBC0EC9EB02}"/>
              </a:ext>
            </a:extLst>
          </p:cNvPr>
          <p:cNvSpPr/>
          <p:nvPr/>
        </p:nvSpPr>
        <p:spPr>
          <a:xfrm>
            <a:off x="4682730" y="39976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8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62903E8A-B174-60E1-BA3E-7C9B479772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8411" y="2198736"/>
            <a:ext cx="3117049" cy="4109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ACD52-E517-B8AC-7134-48080D0C9D94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A1C34-9E22-8089-897D-DC12F5434B73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901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43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0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F2E6-7A19-4478-BF76-30A91EF7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Calculus 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800" dirty="0"/>
                  <a:t>We learned about integration as a new technique for calculating area under a curve.</a:t>
                </a:r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i.e.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32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blipFill>
                <a:blip r:embed="rId2"/>
                <a:stretch>
                  <a:fillRect l="-768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6F32E19-D350-BA28-5A1A-65F26817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9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blipFill>
                <a:blip r:embed="rId2"/>
                <a:stretch>
                  <a:fillRect l="-768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A4C609-5A47-7E8E-09F2-B8039FF6390B}"/>
              </a:ext>
            </a:extLst>
          </p:cNvPr>
          <p:cNvSpPr/>
          <p:nvPr/>
        </p:nvSpPr>
        <p:spPr>
          <a:xfrm>
            <a:off x="4867285" y="39812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F0732CF7-CBE5-4E37-536C-F96FC507F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255" y="1688818"/>
            <a:ext cx="2719796" cy="4584800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6F32E19-D350-BA28-5A1A-65F268171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CF85919-DA6E-CAF6-9E93-2882E3BC1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730" y="1229676"/>
            <a:ext cx="2838846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0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4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97361B1-B55F-EF20-0493-112973A2D058}"/>
              </a:ext>
            </a:extLst>
          </p:cNvPr>
          <p:cNvSpPr/>
          <p:nvPr/>
        </p:nvSpPr>
        <p:spPr>
          <a:xfrm>
            <a:off x="4398374" y="3937271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C3E16B8A-1AD5-6DD3-5242-0EF34A4437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7601" y="2423304"/>
            <a:ext cx="3981450" cy="384810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6AF5F3B-D562-0025-9F1E-B0BAACAD1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5FF6490-F8F6-1760-F20E-D7F2B137C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7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6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C661-16A4-44A4-944C-1131A40A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GeoGebra Link for Lesson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4D2E-ADB9-42CB-BAA8-4236BEC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https://www.geogebra.org/m/tgceabb2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</p:txBody>
      </p:sp>
    </p:spTree>
    <p:extLst>
      <p:ext uri="{BB962C8B-B14F-4D97-AF65-F5344CB8AC3E}">
        <p14:creationId xmlns:p14="http://schemas.microsoft.com/office/powerpoint/2010/main" val="16577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6234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Last Class,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205345"/>
            <a:ext cx="3575737" cy="483601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We recapped how to take some region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 Between a curve and an axis, or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 2 curves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And find it’s area by integration.</a:t>
            </a:r>
          </a:p>
          <a:p>
            <a:pPr marL="0" indent="0"/>
            <a:endParaRPr lang="en-US" sz="26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Essentially, finding a length and sending it across the region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3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7726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1336431"/>
            <a:ext cx="3575737" cy="50643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We also learned about 3-D figures, like cubes and prisms.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We described the volume of these objects by the amount of 3-D space that they contained.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We calculated the volume with formulas like the ones on the right.</a:t>
            </a: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F015E366-AB45-4165-9CE7-09928B76A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3946" y="1514576"/>
            <a:ext cx="6806842" cy="38288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784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92A1-2A8F-4052-ABA0-87091D85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once curves, like the one below, get involved all these formulas are </a:t>
            </a:r>
            <a:r>
              <a:rPr lang="en-US" dirty="0">
                <a:solidFill>
                  <a:schemeClr val="bg1"/>
                </a:solidFill>
              </a:rPr>
              <a:t>USELESS</a:t>
            </a:r>
            <a:r>
              <a:rPr lang="en-US" dirty="0"/>
              <a:t>.</a:t>
            </a:r>
          </a:p>
        </p:txBody>
      </p:sp>
      <p:pic>
        <p:nvPicPr>
          <p:cNvPr id="8" name="Content Placeholder 7" descr="A picture containing lamp, necklet&#10;&#10;Description automatically generated">
            <a:extLst>
              <a:ext uri="{FF2B5EF4-FFF2-40B4-BE49-F238E27FC236}">
                <a16:creationId xmlns:a16="http://schemas.microsoft.com/office/drawing/2014/main" id="{C41992FC-73D3-4F30-BE0D-D5A96A613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232204" y="2125030"/>
            <a:ext cx="3727590" cy="4843975"/>
          </a:xfrm>
        </p:spPr>
      </p:pic>
    </p:spTree>
    <p:extLst>
      <p:ext uri="{BB962C8B-B14F-4D97-AF65-F5344CB8AC3E}">
        <p14:creationId xmlns:p14="http://schemas.microsoft.com/office/powerpoint/2010/main" val="34366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457201"/>
            <a:ext cx="3575737" cy="558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the same way, we run a line segment across a   2-D region to calculate its area, 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we can run a plane region, or a cross section, across a 3-D region to calculate its volume.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i.e. Running a 2-D plane across a 3-D volume.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9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6636-5309-4540-9E4E-C5A6D724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447188"/>
            <a:ext cx="10571998" cy="970450"/>
          </a:xfrm>
        </p:spPr>
        <p:txBody>
          <a:bodyPr/>
          <a:lstStyle/>
          <a:p>
            <a:r>
              <a:rPr lang="en-US" dirty="0"/>
              <a:t>So we have integration again; just with an extra dimension.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CDAF-ABE4-483D-B817-C216BF54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sz="2400" dirty="0"/>
              <a:t>Instead of adding up tiny rectangles under a curve, we are adding up infinitely thin cross sections, which we can call</a:t>
            </a:r>
          </a:p>
          <a:p>
            <a:pPr lvl="1"/>
            <a:r>
              <a:rPr lang="en-US" sz="2000" dirty="0"/>
              <a:t>Disks (Lesson 14), or</a:t>
            </a:r>
          </a:p>
          <a:p>
            <a:pPr lvl="1"/>
            <a:r>
              <a:rPr lang="en-US" sz="2000" dirty="0"/>
              <a:t>Washers (Lesson 15), or</a:t>
            </a:r>
          </a:p>
          <a:p>
            <a:pPr lvl="1"/>
            <a:r>
              <a:rPr lang="en-US" sz="2000" dirty="0"/>
              <a:t>Shells (Lesson 17)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chemeClr val="accent1"/>
                </a:solidFill>
              </a:rPr>
              <a:t>Since each of these cross sections are 2-D, taking the integral of an area function will gives us volume.</a:t>
            </a:r>
          </a:p>
        </p:txBody>
      </p:sp>
    </p:spTree>
    <p:extLst>
      <p:ext uri="{BB962C8B-B14F-4D97-AF65-F5344CB8AC3E}">
        <p14:creationId xmlns:p14="http://schemas.microsoft.com/office/powerpoint/2010/main" val="17324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4599</TotalTime>
  <Words>2303</Words>
  <Application>Microsoft Office PowerPoint</Application>
  <PresentationFormat>Widescreen</PresentationFormat>
  <Paragraphs>217</Paragraphs>
  <Slides>45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Cambria Math</vt:lpstr>
      <vt:lpstr>Century Gothic</vt:lpstr>
      <vt:lpstr>Wingdings 2</vt:lpstr>
      <vt:lpstr>Quotable</vt:lpstr>
      <vt:lpstr>Reminders </vt:lpstr>
      <vt:lpstr>MA 16020: Lesson 14    Volume By Revolution      Disk Method</vt:lpstr>
      <vt:lpstr>In Geometry,</vt:lpstr>
      <vt:lpstr>In Calculus I,</vt:lpstr>
      <vt:lpstr>Last Class,</vt:lpstr>
      <vt:lpstr>In Geometry,</vt:lpstr>
      <vt:lpstr>But once curves, like the one below, get involved all these formulas are USELESS.</vt:lpstr>
      <vt:lpstr>PowerPoint Presentation</vt:lpstr>
      <vt:lpstr>So we have integration again; just with an extra dimension.</vt:lpstr>
      <vt:lpstr>Let’s look at a cylinder.</vt:lpstr>
      <vt:lpstr>Volume of that Cylinder</vt:lpstr>
      <vt:lpstr>Purpose of all of this…</vt:lpstr>
      <vt:lpstr>Disk Method Formula(s)</vt:lpstr>
      <vt:lpstr>Why π in the formula?</vt:lpstr>
      <vt:lpstr>But wait…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16020: Lesson 12        Volume By Revolution          Disk Method</dc:title>
  <dc:creator>Alexandra Cuadra</dc:creator>
  <cp:lastModifiedBy>acuadra002@gmail.com</cp:lastModifiedBy>
  <cp:revision>22</cp:revision>
  <cp:lastPrinted>2022-09-26T02:58:29Z</cp:lastPrinted>
  <dcterms:created xsi:type="dcterms:W3CDTF">2022-02-17T23:14:03Z</dcterms:created>
  <dcterms:modified xsi:type="dcterms:W3CDTF">2022-09-27T00:10:18Z</dcterms:modified>
</cp:coreProperties>
</file>