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notesSlides/notesSlide2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21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2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23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4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notesSlides/notesSlide2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0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3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3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3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38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39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40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41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4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4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notesSlides/notesSlide46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notesSlides/notesSlide4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notesSlides/notesSlide48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notesSlides/notesSlide49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53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54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55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60"/>
  </p:notesMasterIdLst>
  <p:sldIdLst>
    <p:sldId id="258" r:id="rId2"/>
    <p:sldId id="256" r:id="rId3"/>
    <p:sldId id="292" r:id="rId4"/>
    <p:sldId id="291" r:id="rId5"/>
    <p:sldId id="295" r:id="rId6"/>
    <p:sldId id="300" r:id="rId7"/>
    <p:sldId id="321" r:id="rId8"/>
    <p:sldId id="323" r:id="rId9"/>
    <p:sldId id="322" r:id="rId10"/>
    <p:sldId id="324" r:id="rId11"/>
    <p:sldId id="325" r:id="rId12"/>
    <p:sldId id="356" r:id="rId13"/>
    <p:sldId id="357" r:id="rId14"/>
    <p:sldId id="326" r:id="rId15"/>
    <p:sldId id="307" r:id="rId16"/>
    <p:sldId id="327" r:id="rId17"/>
    <p:sldId id="328" r:id="rId18"/>
    <p:sldId id="329" r:id="rId19"/>
    <p:sldId id="330" r:id="rId20"/>
    <p:sldId id="331" r:id="rId21"/>
    <p:sldId id="358" r:id="rId22"/>
    <p:sldId id="332" r:id="rId23"/>
    <p:sldId id="317" r:id="rId24"/>
    <p:sldId id="310" r:id="rId25"/>
    <p:sldId id="313" r:id="rId26"/>
    <p:sldId id="316" r:id="rId27"/>
    <p:sldId id="306" r:id="rId28"/>
    <p:sldId id="334" r:id="rId29"/>
    <p:sldId id="333" r:id="rId30"/>
    <p:sldId id="336" r:id="rId31"/>
    <p:sldId id="339" r:id="rId32"/>
    <p:sldId id="335" r:id="rId33"/>
    <p:sldId id="337" r:id="rId34"/>
    <p:sldId id="338" r:id="rId35"/>
    <p:sldId id="305" r:id="rId36"/>
    <p:sldId id="340" r:id="rId37"/>
    <p:sldId id="341" r:id="rId38"/>
    <p:sldId id="342" r:id="rId39"/>
    <p:sldId id="343" r:id="rId40"/>
    <p:sldId id="344" r:id="rId41"/>
    <p:sldId id="345" r:id="rId42"/>
    <p:sldId id="301" r:id="rId43"/>
    <p:sldId id="346" r:id="rId44"/>
    <p:sldId id="347" r:id="rId45"/>
    <p:sldId id="348" r:id="rId46"/>
    <p:sldId id="359" r:id="rId47"/>
    <p:sldId id="360" r:id="rId48"/>
    <p:sldId id="350" r:id="rId49"/>
    <p:sldId id="349" r:id="rId50"/>
    <p:sldId id="303" r:id="rId51"/>
    <p:sldId id="351" r:id="rId52"/>
    <p:sldId id="352" r:id="rId53"/>
    <p:sldId id="353" r:id="rId54"/>
    <p:sldId id="355" r:id="rId55"/>
    <p:sldId id="354" r:id="rId56"/>
    <p:sldId id="319" r:id="rId57"/>
    <p:sldId id="320" r:id="rId58"/>
    <p:sldId id="27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24575,'6'1'0,"-1"-1"0,1 1 0,-1 0 0,0 1 0,0 0 0,1-1 0,-1 1 0,0 1 0,-1-1 0,8 5 0,46 37 0,-36-26 0,0-1 0,-12-8 0,-1-1 0,2-1 0,-1 0 0,1 0 0,0-1 0,15 6 0,-23-11 0,0 0 0,1 0 0,0-1 0,-1 0 0,1 1 0,-1-1 0,1 0 0,-1 0 0,1-1 0,0 1 0,-1-1 0,1 0 0,-1 0 0,1 0 0,-1 0 0,0-1 0,0 1 0,1-1 0,-1 0 0,0 0 0,0 0 0,-1 0 0,1-1 0,0 1 0,-1-1 0,5-5 0,3-6-170,-1 0-1,0-1 0,-1 0 1,0 0-1,-2-1 0,1 0 1,3-17-1,-3 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4:3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1201 24575,'0'-9'0,"-1"1"0,-1-1 0,1 1 0,-1-1 0,-4-8 0,-5-24 0,0-20 0,-40-186 0,33 183 0,-47-110 0,57 153 0,0 0 0,2-1 0,-7-36 0,9 33 0,-2 0 0,-13-34 0,5 24 0,8 16 0,-1 1 0,-1 0 0,-1 1 0,-1 0 0,-21-29 0,18 29 0,-1 2 0,-1-1 0,0 2 0,-1 0 0,-1 1 0,-22-14 0,28 21 0,-1 1 0,1 0 0,-1 1 0,0 0 0,0 0 0,-1 1 0,1 1 0,-1 0 0,1 1 0,-1 1 0,-25 1 0,29 0 0,0 0 0,0 1 0,1-1 0,-1 2 0,0-1 0,1 2 0,-1-1 0,1 1 0,0 0 0,0 0 0,1 1 0,-1 0 0,1 1 0,0 0 0,0 0 0,1 0 0,0 1 0,0 0 0,1 0 0,-1 0 0,1 1 0,1 0 0,-6 13 0,-4 14 0,2 1 0,1 0 0,2 1 0,-6 52 0,6-41 0,-17 153 0,7-46 0,7-32 0,8 240 0,7-181 0,-2-165 0,1 0 0,1 0 0,0 0 0,1 0 0,1 0 0,1-1 0,0 0 0,1 0 0,16 26 0,0 4 0,-7-10 0,19 70 0,-2-3 0,54 143 0,-58-156 0,-23-66 0,1-1 0,1 0 0,1-1 0,0 1 0,26 39 0,5-2 0,-31-43 0,1-1 0,1 0 0,1 0 0,0-1 0,1-1 0,1 0 0,15 11 0,-13-13 0,1-1 0,0 0 0,1-2 0,0 0 0,20 7 0,-33-14 0,1 0 0,-1 0 0,1-1 0,-1 0 0,1 0 0,0 0 0,0-1 0,0 1 0,-1-1 0,1-1 0,0 1 0,0-1 0,-1 0 0,1 0 0,0-1 0,-1 0 0,1 0 0,-1 0 0,0 0 0,0-1 0,10-7 0,-2-2 0,-1 0 0,0-1 0,-1-1 0,0 0 0,-1 0 0,-1-1 0,0 0 0,12-32 0,0-11 0,17-75 0,8-22 0,-40 138-227,-1-2-1,-1 1 1,0 0-1,-2-1 1,1-19-1,-1 7-6598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4:3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413 293 24575,'-1'-2'0,"-1"-1"0,1 1 0,0-1 0,-1 1 0,1 0 0,-1 0 0,0 0 0,0 0 0,0 0 0,0 0 0,-3-2 0,-5-6 0,-116-145 0,82 97 0,42 55 0,0 0 0,0 0 0,0 0 0,-1 0 0,0 1 0,1-1 0,-1 1 0,0-1 0,0 1 0,0 0 0,0 0 0,-1 0 0,1 1 0,-1-1 0,1 1 0,-1 0 0,1 0 0,-8-1 0,7 2 0,0 1 0,0 0 0,0 0 0,0 0 0,1 1 0,-1-1 0,0 1 0,1 0 0,-1 0 0,1 1 0,0-1 0,0 0 0,0 1 0,0 0 0,0 0 0,0 0 0,-3 5 0,-4 6-195,0 1 0,1 1 0,0 0 0,1 0 0,1 1 0,-9 29 0,4-4-6631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7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7:1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269 24575,'-2'-8'0,"0"1"0,0-2 0,-3 1 0,3 1 0,-2 1 0,0-3 0,-1 3 0,1-1 0,0 1 0,-1-1 0,-1 1 0,-5-7 0,-76-67 0,66 67 0,-1 0 0,1 2 0,-1 2 0,-2 1 0,3-1 0,-3 2 0,0 3 0,0-2 0,0 3 0,-43-1 0,-11 2 0,-155 15 0,213-9 0,3-2 0,0 3 0,-3 1 0,3-1 0,0 3 0,-1-1 0,1 1 0,2 1 0,-2 0 0,1 2 0,1-1 0,0 3 0,2-2 0,-2 2 0,2 0 0,2 2 0,-2 0 0,-17 29 0,-5 18 0,1 3 0,4 2 0,-35 111 0,13-38 0,37-99 0,4 3 0,0-1 0,0 0 0,5 0 0,-3 68 0,13 230 0,3-137 0,-12 83 0,12 256 0,2-506 0,-1 2 0,3-2 0,2 0 0,0-3 0,2 3 0,39 60 0,-6-6 0,-35-65 0,2 9 0,2-3 0,1 1 0,44 60 0,-51-83 0,0 1 0,0-2 0,0 2 0,2-3 0,-3 1 0,3 0 0,0-3 0,0 3 0,0-5 0,2 3 0,-2-3 0,3 2 0,18 1 0,-17-3 0,1-2 0,-1 1 0,3-1 0,-3-2 0,2 0 0,-1 0 0,-1-2 0,2-1 0,-1-1 0,-1 0 0,0-1 0,1-1 0,21-9 0,-29 8 0,1 3 0,-2-3 0,2 1 0,-3-3 0,3 3 0,-2-3 0,-1 1 0,1-1 0,-2 0 0,1 1 0,-1-3 0,-1 2 0,1-2 0,-1 0 0,-2 1 0,1-1 0,-1 0 0,0-2 0,1 2 0,1-21 0,1-53-25,-3 1 1,-10-124-1,-1 85-1266,5 50-5535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24575,'54'-56'0,"-17"17"0,0 2 0,4 0 0,0 3 0,0 1 0,67-36 0,-15 8 0,-71 46 0,-1 0 0,1 2 0,2 0 0,-3 2 0,49-17 0,-66 26 0,2 2 0,1-2 0,-1 2 0,3 0 0,-2 0 0,-1 0 0,0 0 0,1 0 0,-1 2 0,1-2 0,-1 2 0,1 0 0,-3 1 0,3-1 0,-1 0 0,1 0 0,-3 2 0,3-1 0,-1 1 0,-2 0 0,1 1 0,1-1 0,-1 0 0,-1 1 0,0-1 0,0 2 0,5 7 0,8 13 8,-1 2-1,-1-2 1,-2 3 0,-2-1-1,-1 2 1,-1-2-1,0 2 1,-3 1 0,7 55-1,24 96-1448,-22-126-5385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269 24575,'-2'-8'0,"0"1"0,0-2 0,-3 1 0,3 1 0,-2 1 0,0-3 0,-1 3 0,1-1 0,0 1 0,-1-1 0,-1 1 0,-5-7 0,-76-67 0,66 67 0,-1 0 0,1 2 0,-1 2 0,-2 1 0,3-1 0,-3 2 0,0 3 0,0-2 0,0 3 0,-43-1 0,-11 2 0,-155 15 0,213-9 0,3-2 0,0 3 0,-3 1 0,3-1 0,0 3 0,-1-1 0,1 1 0,2 1 0,-2 0 0,1 2 0,1-1 0,0 3 0,2-2 0,-2 2 0,2 0 0,2 2 0,-2 0 0,-17 29 0,-5 18 0,1 3 0,4 2 0,-35 111 0,13-38 0,37-99 0,4 3 0,0-1 0,0 0 0,5 0 0,-3 68 0,13 230 0,3-137 0,-12 83 0,12 256 0,2-506 0,-1 2 0,3-2 0,2 0 0,0-3 0,2 3 0,39 60 0,-6-6 0,-35-65 0,2 9 0,2-3 0,1 1 0,44 60 0,-51-83 0,0 1 0,0-2 0,0 2 0,2-3 0,-3 1 0,3 0 0,0-3 0,0 3 0,0-5 0,2 3 0,-2-3 0,3 2 0,18 1 0,-17-3 0,1-2 0,-1 1 0,3-1 0,-3-2 0,2 0 0,-1 0 0,-1-2 0,2-1 0,-1-1 0,-1 0 0,0-1 0,1-1 0,21-9 0,-29 8 0,1 3 0,-2-3 0,2 1 0,-3-3 0,3 3 0,-2-3 0,-1 1 0,1-1 0,-2 0 0,1 1 0,-1-3 0,-1 2 0,1-2 0,-1 0 0,-2 1 0,1-1 0,-1 0 0,0-2 0,1 2 0,1-21 0,1-53-25,-3 1 1,-10-124-1,-1 85-1266,5 50-5535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24575,'54'-56'0,"-17"17"0,0 2 0,4 0 0,0 3 0,0 1 0,67-36 0,-15 8 0,-71 46 0,-1 0 0,1 2 0,2 0 0,-3 2 0,49-17 0,-66 26 0,2 2 0,1-2 0,-1 2 0,3 0 0,-2 0 0,-1 0 0,0 0 0,1 0 0,-1 2 0,1-2 0,-1 2 0,1 0 0,-3 1 0,3-1 0,-1 0 0,1 0 0,-3 2 0,3-1 0,-1 1 0,-2 0 0,1 1 0,1-1 0,-1 0 0,-1 1 0,0-1 0,0 2 0,5 7 0,8 13 8,-1 2-1,-1-2 1,-2 3 0,-2-1-1,-1 2 1,-1-2-1,0 2 1,-3 1 0,7 55-1,24 96-1448,-22-126-5385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81 24575,'5'0'0,"0"-1"0,0 0 0,1 0 0,-1-1 0,0 1 0,8-5 0,21-5 0,87-11 0,158-7 0,-273 28 0,35-2 0,0 1 0,-1 2 0,1 2 0,67 11 0,-99-11 0,0 0 0,-1 0 0,1 1 0,-1 0 0,0 0 0,0 1 0,0 0 0,0 1 0,-1 0 0,1 0 0,-1 0 0,0 1 0,-1 0 0,0 0 0,0 1 0,0 0 0,0 0 0,-1 0 0,-1 1 0,1-1 0,-1 1 0,0 0 0,-1 1 0,0-1 0,0 1 0,-1-1 0,2 15 0,0 1 0,-2 0 0,0 0 0,-2 1 0,0-1 0,-2 0 0,-6 33 0,6-47 0,0-1 0,-1 1 0,-1-1 0,1 1 0,-1-1 0,-1 0 0,0 0 0,0-1 0,-1 0 0,0 0 0,0 0 0,-1 0 0,0-1 0,0 0 0,0-1 0,-1 0 0,-17 11 0,6-8 0,0 0 0,-1-1 0,-1 0 0,1-2 0,-34 6 0,-103 4 0,113-14 0,0 2 0,1 2 0,-44 12 0,51-7 0,0-1 0,0-2 0,-1-2 0,0-1 0,0-2 0,-1-1 0,1-2 0,0-2 0,-58-9 0,24-2 0,-136-4 0,-76 19 0,99 0 0,60 0 0,-137-5 0,122-18 0,47 5 0,80 14 0,0-1 0,1-1 0,-1 0 0,1 0 0,0-1 0,0-1 0,1 0 0,-1 0 0,1-1 0,-15-13 0,20 15 0,1 1 0,0 0 0,0-1 0,1 0 0,-1 1 0,1-2 0,0 1 0,0 0 0,0 0 0,-2-9 0,4 10 0,1 1 0,-1-1 0,1 1 0,-1-1 0,1 0 0,0 1 0,1-1 0,-1 0 0,0 1 0,1-1 0,0 0 0,0 1 0,0-1 0,0 1 0,1-1 0,0 1 0,-1 0 0,3-4 0,11-11 0,0 0 0,1 1 0,0 0 0,2 2 0,0 0 0,1 1 0,0 0 0,38-18 0,-41 25 0,0 1 0,1 1 0,0 0 0,0 2 0,0 0 0,21-1 0,29-6 0,-16 1-455,2 3 0,75 0 0,-95 6-6371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24575,'27'2'0,"0"0"0,0 2 0,0 0 0,0 2 0,34 12 0,123 60 0,-157-63 0,-1 1 0,-1 1 0,30 27 0,-3-4 0,-50-38 0,0-1 0,1 1 0,-1 0 0,0-1 0,0 1 0,0 0 0,0 0 0,0 1 0,0-1 0,-1 0 0,1 1 0,-1-1 0,0 1 0,1-1 0,-1 1 0,0-1 0,-1 1 0,1 0 0,0 0 0,-1-1 0,1 1 0,-1 0 0,0 4 0,-1-5 0,0 0 0,0 1 0,0-1 0,-1 0 0,1 0 0,0 0 0,-1 0 0,0 0 0,1 0 0,-1 0 0,0 0 0,0-1 0,0 1 0,0-1 0,-1 1 0,1-1 0,0 0 0,0 0 0,-1 0 0,1 0 0,-1 0 0,1-1 0,-1 1 0,1-1 0,-6 1 0,-20 3 30,0-1 0,0-1 0,-50-3 0,63 0-195,0-1 0,-1-1 0,1 0 0,0 0 0,0-2 0,0 0 0,1-1 0,-20-10 0,15 3-6661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1314 581 24575,'9'6'0,"1"0"0,0-1 0,0 0 0,0 0 0,1-1 0,0 0 0,0-1 0,21 3 0,3 3 0,16 1 0,0-2 0,1-2 0,0-2 0,92-6 0,-63 0 0,-53 0 0,0-1 0,0-2 0,38-10 0,-21 4 0,-15 4 0,0-2 0,-1 0 0,-1-2 0,29-14 0,-43 17 0,0 0 0,0-1 0,-1-1 0,0 0 0,0-1 0,-2 0 0,1-1 0,-1 0 0,11-17 0,-20 26 0,0 0 0,0-1 0,0 1 0,0-1 0,0 0 0,-1 0 0,0 0 0,0 0 0,0 1 0,0-1 0,-1 0 0,0-1 0,1 1 0,-1 0 0,-1 0 0,1 0 0,-1 0 0,1 0 0,-1 0 0,0 0 0,-1 1 0,1-1 0,0 0 0,-1 0 0,0 1 0,0-1 0,0 1 0,-1 0 0,1-1 0,-1 1 0,0 0 0,1 1 0,-7-5 0,-6-7 0,-1 2 0,-1 0 0,0 1 0,-1 1 0,-24-11 0,-392-142 0,416 157 0,-23-9 0,-1 3 0,-1 1 0,0 2 0,-1 2 0,-47-1 0,-9 7 0,1 4 0,-113 19 0,96-5 0,62-11 0,1 2 0,-101 30 0,45-3 0,64-22 0,1 1 0,1 2 0,0 2 0,-57 34 0,70-33 0,0 0 0,1 2 0,1 2 0,1 0 0,0 2 0,3 0 0,-38 50 0,52-60 0,0 1 0,2 0 0,0 0 0,0 1 0,2 0 0,-7 23 0,11-31 0,0 1 0,1 0 0,0-1 0,0 1 0,1 0 0,0 0 0,1 0 0,0 0 0,1-1 0,0 1 0,0 0 0,1-1 0,5 12 0,-4-14 0,-1-1 0,1 0 0,1-1 0,-1 1 0,1-1 0,0 0 0,0 0 0,0 0 0,1-1 0,0 1 0,0-2 0,0 1 0,0 0 0,0-1 0,1 0 0,0-1 0,-1 0 0,1 0 0,13 2 0,11 1 0,-1-2 0,1-1 0,37-2 0,-57 0 0,376-3-1365,-354 3-5461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24575,'13'1'0,"-1"0"0,0 1 0,0 1 0,0 0 0,0 0 0,0 1 0,17 9 0,-1 1 0,48 33 0,-69-43 0,0 1 0,0 1 0,0-1 0,-1 1 0,0 0 0,0 1 0,-1-1 0,1 1 0,-1 0 0,5 11 0,-9-15 0,0 0 0,0 0 0,0 1 0,-1-1 0,1 0 0,-1 0 0,0 1 0,0-1 0,0 0 0,0 1 0,0-1 0,-1 0 0,0 0 0,1 1 0,-1-1 0,0 0 0,-1 0 0,1 0 0,-1 0 0,1 0 0,-1-1 0,0 1 0,0 0 0,0-1 0,0 1 0,0-1 0,-1 0 0,1 1 0,-1-1 0,-2 1 0,-11 7 0,0 0 0,0-2 0,0 0 0,-1-1 0,0-1 0,-1 0 0,1-1 0,-28 3 0,-36 13 0,43-10-682,-41 8-1,46-14-6143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1815 24575,'1'-17'0,"0"-1"0,2 1 0,0 0 0,1 1 0,1-1 0,8-18 0,46-95 0,-57 127 0,66-129 0,88-194 0,-141 285 0,-1 0 0,-2-1 0,-2 0 0,-2 0 0,-2-1 0,1-58 0,-6 16 0,-5-176 0,1 241 0,-1 0 0,-1 0 0,-1 1 0,0-1 0,-2 1 0,0 1 0,-1-1 0,-1 2 0,0-1 0,-2 1 0,0 1 0,0 0 0,-2 1 0,0 0 0,-1 1 0,0 1 0,-1 0 0,0 1 0,-1 1 0,-1 0 0,-35-15 0,31 20 0,0 1 0,-1 1 0,1 2 0,-1 0 0,0 1 0,0 1 0,-35 5 0,54-4 0,0-1 0,0 1 0,0 0 0,1 1 0,-1-1 0,0 0 0,0 1 0,1 0 0,-1 0 0,1 0 0,-1 1 0,1-1 0,0 1 0,0 0 0,0-1 0,0 1 0,1 1 0,-1-1 0,1 0 0,0 1 0,0-1 0,0 1 0,0-1 0,0 1 0,1 0 0,0 0 0,0 0 0,0 0 0,-1 6 0,0 13 0,0 1 0,1-1 0,1 0 0,4 27 0,-1-8 0,1 191-1365,-4-200-5461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5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4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6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0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5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0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1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7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3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5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5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1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1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6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58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1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02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7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4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4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0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5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31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0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57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1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9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35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1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2.tm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2.tmp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2.tmp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2.tmp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hyperlink" Target="https://www.math.purdue.edu/~fernan87/assets/docs/Fall_2022/FA22_MA16020_L16_Notes.pdf" TargetMode="External"/><Relationship Id="rId4" Type="http://schemas.openxmlformats.org/officeDocument/2006/relationships/image" Target="../media/image2.tmp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zbm2xb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zbm2xbt" TargetMode="External"/><Relationship Id="rId4" Type="http://schemas.openxmlformats.org/officeDocument/2006/relationships/image" Target="../media/image2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21.xml"/><Relationship Id="rId3" Type="http://schemas.openxmlformats.org/officeDocument/2006/relationships/image" Target="../media/image131.png"/><Relationship Id="rId7" Type="http://schemas.openxmlformats.org/officeDocument/2006/relationships/customXml" Target="../ink/ink18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customXml" Target="../ink/ink19.xml"/><Relationship Id="rId4" Type="http://schemas.openxmlformats.org/officeDocument/2006/relationships/image" Target="../media/image2.tmp"/><Relationship Id="rId9" Type="http://schemas.openxmlformats.org/officeDocument/2006/relationships/image" Target="../media/image8.tmp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23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tmp"/><Relationship Id="rId11" Type="http://schemas.openxmlformats.org/officeDocument/2006/relationships/image" Target="../media/image17.png"/><Relationship Id="rId5" Type="http://schemas.openxmlformats.org/officeDocument/2006/relationships/image" Target="../media/image13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8.xml"/><Relationship Id="rId9" Type="http://schemas.openxmlformats.org/officeDocument/2006/relationships/customXml" Target="../ink/ink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1.png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25.xml"/><Relationship Id="rId4" Type="http://schemas.openxmlformats.org/officeDocument/2006/relationships/image" Target="../media/image2.tmp"/><Relationship Id="rId9" Type="http://schemas.openxmlformats.org/officeDocument/2006/relationships/hyperlink" Target="https://www.geogebra.org/m/wzbm2xb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1.png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27.xml"/><Relationship Id="rId4" Type="http://schemas.openxmlformats.org/officeDocument/2006/relationships/image" Target="../media/image2.tmp"/><Relationship Id="rId9" Type="http://schemas.openxmlformats.org/officeDocument/2006/relationships/hyperlink" Target="https://www.geogebra.org/m/wzbm2xbt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29.xml"/><Relationship Id="rId4" Type="http://schemas.openxmlformats.org/officeDocument/2006/relationships/image" Target="../media/image2.tmp"/><Relationship Id="rId9" Type="http://schemas.openxmlformats.org/officeDocument/2006/relationships/hyperlink" Target="https://www.geogebra.org/m/wzbm2xbt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1.png"/><Relationship Id="rId7" Type="http://schemas.openxmlformats.org/officeDocument/2006/relationships/customXml" Target="../ink/ink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31.xml"/><Relationship Id="rId10" Type="http://schemas.openxmlformats.org/officeDocument/2006/relationships/hyperlink" Target="https://www.geogebra.org/m/wzbm2xbt" TargetMode="External"/><Relationship Id="rId4" Type="http://schemas.openxmlformats.org/officeDocument/2006/relationships/image" Target="../media/image2.tmp"/><Relationship Id="rId9" Type="http://schemas.openxmlformats.org/officeDocument/2006/relationships/hyperlink" Target="https://www.math.purdue.edu/~fernan87/assets/docs/Fall_2022/FA22_MA16020_L16_Notes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8.tmp"/><Relationship Id="rId7" Type="http://schemas.openxmlformats.org/officeDocument/2006/relationships/customXml" Target="../ink/ink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customXml" Target="../ink/ink33.xml"/><Relationship Id="rId10" Type="http://schemas.openxmlformats.org/officeDocument/2006/relationships/image" Target="../media/image100.png"/><Relationship Id="rId4" Type="http://schemas.openxmlformats.org/officeDocument/2006/relationships/image" Target="../media/image210.png"/><Relationship Id="rId9" Type="http://schemas.openxmlformats.org/officeDocument/2006/relationships/customXml" Target="../ink/ink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71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6.xml"/><Relationship Id="rId5" Type="http://schemas.openxmlformats.org/officeDocument/2006/relationships/image" Target="../media/image19.tmp"/><Relationship Id="rId4" Type="http://schemas.openxmlformats.org/officeDocument/2006/relationships/image" Target="../media/image22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2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8.xml"/><Relationship Id="rId5" Type="http://schemas.openxmlformats.org/officeDocument/2006/relationships/image" Target="../media/image20.tmp"/><Relationship Id="rId4" Type="http://schemas.openxmlformats.org/officeDocument/2006/relationships/image" Target="../media/image25.png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n2jzwh8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n2jzwh8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customXml" Target="../ink/ink4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22.tmp"/><Relationship Id="rId5" Type="http://schemas.openxmlformats.org/officeDocument/2006/relationships/image" Target="../media/image21.tmp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Relationship Id="rId14" Type="http://schemas.openxmlformats.org/officeDocument/2006/relationships/customXml" Target="../ink/ink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customXml" Target="../ink/ink4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22.tmp"/><Relationship Id="rId5" Type="http://schemas.openxmlformats.org/officeDocument/2006/relationships/image" Target="../media/image21.tm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Relationship Id="rId14" Type="http://schemas.openxmlformats.org/officeDocument/2006/relationships/customXml" Target="../ink/ink4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tmp"/><Relationship Id="rId12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n2jzwh8f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customXml" Target="../ink/ink49.xml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5" Type="http://schemas.openxmlformats.org/officeDocument/2006/relationships/image" Target="../media/image21.tmp"/><Relationship Id="rId10" Type="http://schemas.openxmlformats.org/officeDocument/2006/relationships/hyperlink" Target="https://www.math.purdue.edu/~fernan87/assets/docs/Fall_2022/FA22_MA16020_L16_Notes.pdf" TargetMode="External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cppyhnq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hyperlink" Target="https://www.geogebra.org/m/cppyhnqk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25.tmp"/><Relationship Id="rId12" Type="http://schemas.openxmlformats.org/officeDocument/2006/relationships/customXml" Target="../ink/ink5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7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47.png"/><Relationship Id="rId14" Type="http://schemas.openxmlformats.org/officeDocument/2006/relationships/customXml" Target="../ink/ink5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tmp"/><Relationship Id="rId12" Type="http://schemas.openxmlformats.org/officeDocument/2006/relationships/customXml" Target="../ink/ink62.xml"/><Relationship Id="rId17" Type="http://schemas.openxmlformats.org/officeDocument/2006/relationships/image" Target="../media/image26.png"/><Relationship Id="rId2" Type="http://schemas.openxmlformats.org/officeDocument/2006/relationships/video" Target="../media/media4.mp4"/><Relationship Id="rId16" Type="http://schemas.openxmlformats.org/officeDocument/2006/relationships/image" Target="../media/image53.png"/><Relationship Id="rId1" Type="http://schemas.microsoft.com/office/2007/relationships/media" Target="../media/media4.mp4"/><Relationship Id="rId6" Type="http://schemas.openxmlformats.org/officeDocument/2006/relationships/hyperlink" Target="https://www.geogebra.org/m/cppyhnqk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customXml" Target="../ink/ink64.xml"/><Relationship Id="rId10" Type="http://schemas.openxmlformats.org/officeDocument/2006/relationships/customXml" Target="../ink/ink61.xml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51.png"/><Relationship Id="rId14" Type="http://schemas.openxmlformats.org/officeDocument/2006/relationships/customXml" Target="../ink/ink6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customXml" Target="../ink/ink69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image" Target="../media/image18.png"/><Relationship Id="rId5" Type="http://schemas.openxmlformats.org/officeDocument/2006/relationships/image" Target="../media/image24.tmp"/><Relationship Id="rId10" Type="http://schemas.openxmlformats.org/officeDocument/2006/relationships/customXml" Target="../ink/ink67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customXml" Target="../ink/ink74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7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18.png"/><Relationship Id="rId5" Type="http://schemas.openxmlformats.org/officeDocument/2006/relationships/image" Target="../media/image24.tmp"/><Relationship Id="rId10" Type="http://schemas.openxmlformats.org/officeDocument/2006/relationships/customXml" Target="../ink/ink72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customXml" Target="../ink/ink79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7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11" Type="http://schemas.openxmlformats.org/officeDocument/2006/relationships/image" Target="../media/image18.png"/><Relationship Id="rId5" Type="http://schemas.openxmlformats.org/officeDocument/2006/relationships/image" Target="../media/image24.tmp"/><Relationship Id="rId15" Type="http://schemas.openxmlformats.org/officeDocument/2006/relationships/hyperlink" Target="https://www.math.purdue.edu/~fernan87/assets/docs/Fall_2022/FA22_MA16020_L16_Notes.pdf" TargetMode="External"/><Relationship Id="rId10" Type="http://schemas.openxmlformats.org/officeDocument/2006/relationships/customXml" Target="../ink/ink77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3" Type="http://schemas.openxmlformats.org/officeDocument/2006/relationships/image" Target="../media/image55.png"/><Relationship Id="rId7" Type="http://schemas.openxmlformats.org/officeDocument/2006/relationships/customXml" Target="../ink/ink8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80.xml"/><Relationship Id="rId4" Type="http://schemas.openxmlformats.org/officeDocument/2006/relationships/hyperlink" Target="https://www.geogebra.org/m/eyabfyya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hyperlink" Target="https://www.geogebra.org/m/eyabfyya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28.tmp"/><Relationship Id="rId12" Type="http://schemas.openxmlformats.org/officeDocument/2006/relationships/customXml" Target="../ink/ink8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27.tmp"/><Relationship Id="rId15" Type="http://schemas.openxmlformats.org/officeDocument/2006/relationships/image" Target="../media/image63.png"/><Relationship Id="rId10" Type="http://schemas.openxmlformats.org/officeDocument/2006/relationships/customXml" Target="../ink/ink84.xm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0.png"/><Relationship Id="rId14" Type="http://schemas.openxmlformats.org/officeDocument/2006/relationships/customXml" Target="../ink/ink8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5" Type="http://schemas.openxmlformats.org/officeDocument/2006/relationships/image" Target="../media/image2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5" Type="http://schemas.openxmlformats.org/officeDocument/2006/relationships/image" Target="../media/image2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5" Type="http://schemas.openxmlformats.org/officeDocument/2006/relationships/image" Target="../media/image2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5" Type="http://schemas.openxmlformats.org/officeDocument/2006/relationships/image" Target="../media/image2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5.xml"/><Relationship Id="rId5" Type="http://schemas.openxmlformats.org/officeDocument/2006/relationships/image" Target="../media/image27.tmp"/><Relationship Id="rId10" Type="http://schemas.openxmlformats.org/officeDocument/2006/relationships/hyperlink" Target="https://www.math.purdue.edu/~fernan87/assets/docs/Fall_2022/FA22_MA16020_L16_Notes.pdf" TargetMode="Externa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6tjgnn9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hyperlink" Target="https://www.geogebra.org/m/z6tjgnn9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30.tmp"/><Relationship Id="rId12" Type="http://schemas.openxmlformats.org/officeDocument/2006/relationships/customXml" Target="../ink/ink99.xm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6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29.tmp"/><Relationship Id="rId15" Type="http://schemas.openxmlformats.org/officeDocument/2006/relationships/image" Target="../media/image72.png"/><Relationship Id="rId10" Type="http://schemas.openxmlformats.org/officeDocument/2006/relationships/customXml" Target="../ink/ink98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69.png"/><Relationship Id="rId14" Type="http://schemas.openxmlformats.org/officeDocument/2006/relationships/customXml" Target="../ink/ink10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.xml"/><Relationship Id="rId13" Type="http://schemas.openxmlformats.org/officeDocument/2006/relationships/image" Target="../media/image18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2.xml"/><Relationship Id="rId11" Type="http://schemas.openxmlformats.org/officeDocument/2006/relationships/image" Target="../media/image76.png"/><Relationship Id="rId5" Type="http://schemas.openxmlformats.org/officeDocument/2006/relationships/image" Target="../media/image29.tmp"/><Relationship Id="rId15" Type="http://schemas.openxmlformats.org/officeDocument/2006/relationships/image" Target="../media/image77.png"/><Relationship Id="rId10" Type="http://schemas.openxmlformats.org/officeDocument/2006/relationships/customXml" Target="../ink/ink104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8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image" Target="../media/image76.png"/><Relationship Id="rId5" Type="http://schemas.openxmlformats.org/officeDocument/2006/relationships/image" Target="../media/image29.tmp"/><Relationship Id="rId15" Type="http://schemas.openxmlformats.org/officeDocument/2006/relationships/image" Target="../media/image77.png"/><Relationship Id="rId10" Type="http://schemas.openxmlformats.org/officeDocument/2006/relationships/customXml" Target="../ink/ink109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1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18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15.xml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www.math.purdue.edu/~fernan87/assets/docs/Fall_2022/FA22_MA16020_L16_Not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.xml"/><Relationship Id="rId11" Type="http://schemas.openxmlformats.org/officeDocument/2006/relationships/image" Target="../media/image76.png"/><Relationship Id="rId5" Type="http://schemas.openxmlformats.org/officeDocument/2006/relationships/image" Target="../media/image29.tmp"/><Relationship Id="rId15" Type="http://schemas.openxmlformats.org/officeDocument/2006/relationships/image" Target="../media/image77.png"/><Relationship Id="rId10" Type="http://schemas.openxmlformats.org/officeDocument/2006/relationships/customXml" Target="../ink/ink114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bksc2sjr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bkadp8pq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y4pqm3m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rj2euh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2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mp"/><Relationship Id="rId11" Type="http://schemas.openxmlformats.org/officeDocument/2006/relationships/customXml" Target="../ink/ink3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tmp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wrj2euhf" TargetMode="External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tmp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customXml" Target="../ink/ink6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WEDNESDAY QUIZ 5 on </a:t>
            </a:r>
          </a:p>
          <a:p>
            <a:pPr lvl="1"/>
            <a:r>
              <a:rPr lang="en-US" sz="2400" dirty="0"/>
              <a:t> Volume of Revolutions </a:t>
            </a:r>
          </a:p>
          <a:p>
            <a:pPr lvl="2"/>
            <a:r>
              <a:rPr lang="en-US" sz="2400" dirty="0"/>
              <a:t> Disks (Lesson 14)</a:t>
            </a:r>
          </a:p>
          <a:p>
            <a:pPr lvl="2"/>
            <a:r>
              <a:rPr lang="en-US" sz="2400" dirty="0"/>
              <a:t> Washers (Lesson 15)</a:t>
            </a:r>
          </a:p>
          <a:p>
            <a:endParaRPr lang="en-US" sz="2800" dirty="0"/>
          </a:p>
          <a:p>
            <a:r>
              <a:rPr lang="en-US" sz="2800" dirty="0"/>
              <a:t>NEXT FRIDAY NO CLASS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099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722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96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29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F9483E-9D5E-3174-28C8-14AE01ECEC74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8472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0045CC-7AE0-2F68-A459-89BCA518F06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92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Draw the region.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CEC85-A9B8-7DB6-F497-2365718B2765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5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028767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8BA7BC-498A-B093-4D53-D940DE78911C}"/>
              </a:ext>
            </a:extLst>
          </p:cNvPr>
          <p:cNvSpPr/>
          <p:nvPr/>
        </p:nvSpPr>
        <p:spPr>
          <a:xfrm>
            <a:off x="3690921" y="426532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F9A11-0125-D12A-F0C9-019DF674F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591" y="3028767"/>
            <a:ext cx="4365200" cy="33352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C573-1AA6-672E-8823-30738DE59253}"/>
              </a:ext>
            </a:extLst>
          </p:cNvPr>
          <p:cNvGrpSpPr/>
          <p:nvPr/>
        </p:nvGrpSpPr>
        <p:grpSpPr>
          <a:xfrm>
            <a:off x="8515328" y="566897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5FA450-8C64-AC6B-83F0-25B62BD74D69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14:cNvPr>
              <p14:cNvContentPartPr/>
              <p14:nvPr/>
            </p14:nvContentPartPr>
            <p14:xfrm>
              <a:off x="5472371" y="459941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3731" y="4590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14:cNvPr>
              <p14:cNvContentPartPr/>
              <p14:nvPr/>
            </p14:nvContentPartPr>
            <p14:xfrm>
              <a:off x="4668491" y="490397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9851" y="489533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0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00560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D753D1-4808-D608-89CF-C758F71045AE}"/>
              </a:ext>
            </a:extLst>
          </p:cNvPr>
          <p:cNvSpPr/>
          <p:nvPr/>
        </p:nvSpPr>
        <p:spPr>
          <a:xfrm>
            <a:off x="3881434" y="42240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4D3D3FF3-6026-B36E-1E99-D1A3917F11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0618" y="3100560"/>
            <a:ext cx="3984172" cy="326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651C6-B995-431A-2E8B-D04D8456E3D6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9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C4E2123-BEED-2320-FBD6-6006C4179241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7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16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Rotation around any non-Axis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94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3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C1DE13D-507B-DC89-1AF5-23FF905C106B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808F0-B78C-B051-0289-B5F6FA2CC1DA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702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6D3C-8828-4ADE-B5F4-06E9A7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74073"/>
            <a:ext cx="5224371" cy="6302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Let’s Backtrack a Bit…</a:t>
            </a:r>
          </a:p>
        </p:txBody>
      </p:sp>
      <p:pic>
        <p:nvPicPr>
          <p:cNvPr id="5" name="Picture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B1642E2-3C9E-4963-A980-BB3963B49F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184" r="7184"/>
          <a:stretch>
            <a:fillRect/>
          </a:stretch>
        </p:blipFill>
        <p:spPr>
          <a:xfrm>
            <a:off x="6207978" y="178396"/>
            <a:ext cx="5777346" cy="6501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Remember when we first described Washers, we talked about farthest and closest.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Consider the case of x-axis rotation.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sz="2000" dirty="0"/>
                  <a:t>In terms of distance,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of Top Function away from x-axis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of Bottom Function away from x-axis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6EDD5A1-4C32-4D80-9A6E-15E2182EBB45}"/>
              </a:ext>
            </a:extLst>
          </p:cNvPr>
          <p:cNvGrpSpPr/>
          <p:nvPr/>
        </p:nvGrpSpPr>
        <p:grpSpPr>
          <a:xfrm>
            <a:off x="11498984" y="4832335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14:cNvPr>
              <p14:cNvContentPartPr/>
              <p14:nvPr/>
            </p14:nvContentPartPr>
            <p14:xfrm>
              <a:off x="11693384" y="502925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4384" y="50206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90A7E396-A5E4-44BC-9BB6-B0E9D90C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3ECC733-A533-4D91-BD25-3B6E06B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6401F08-8B30-49FC-A47E-7119FCAA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9828" y="447188"/>
                <a:ext cx="3843257" cy="1559412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sz="32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3200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9828" y="447188"/>
                <a:ext cx="3843257" cy="15594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93964" y="2185988"/>
                <a:ext cx="4029121" cy="4224824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So, what is the distance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(or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? </a:t>
                </a:r>
              </a:p>
              <a:p>
                <a:pPr lvl="1"/>
                <a:r>
                  <a:rPr lang="en-US" sz="1800" dirty="0"/>
                  <a:t>Distance b/w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sz="1800" dirty="0"/>
                  <a:t>Distance b/w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Note this formula is also true for the x-axis case, because the x-axis is simply the line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3964" y="2185988"/>
                <a:ext cx="4029121" cy="422482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3F6460BF-80B6-42E6-A4B2-8F9671BA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Chart, histogram&#10;&#10;Description automatically generated">
            <a:extLst>
              <a:ext uri="{FF2B5EF4-FFF2-40B4-BE49-F238E27FC236}">
                <a16:creationId xmlns:a16="http://schemas.microsoft.com/office/drawing/2014/main" id="{083334E9-CBB9-4CC6-8848-A8CB824B0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318289" y="1434935"/>
            <a:ext cx="6230247" cy="39406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2524D5-7AEF-418D-A13A-EF6A726A6183}"/>
              </a:ext>
            </a:extLst>
          </p:cNvPr>
          <p:cNvGrpSpPr/>
          <p:nvPr/>
        </p:nvGrpSpPr>
        <p:grpSpPr>
          <a:xfrm flipH="1">
            <a:off x="5444497" y="3086643"/>
            <a:ext cx="430920" cy="973080"/>
            <a:chOff x="11679099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14:cNvPr>
                <p14:cNvContentPartPr/>
                <p14:nvPr/>
              </p14:nvContentPartPr>
              <p14:xfrm>
                <a:off x="11747859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8859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14:cNvPr>
                <p14:cNvContentPartPr/>
                <p14:nvPr/>
              </p14:nvContentPartPr>
              <p14:xfrm>
                <a:off x="11679099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459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38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90A7E396-A5E4-44BC-9BB6-B0E9D90C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ECC733-A533-4D91-BD25-3B6E06B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36401F08-8B30-49FC-A47E-7119FCAA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447188"/>
                <a:ext cx="3918285" cy="1965812"/>
              </a:xfr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GOOD NEWS EVERYBODY: </a:t>
                </a:r>
                <a:br>
                  <a:rPr lang="en-US" sz="3200" dirty="0"/>
                </a:br>
                <a:r>
                  <a:rPr lang="en-US" sz="32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3200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447188"/>
                <a:ext cx="3918285" cy="19658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67" y="2592388"/>
                <a:ext cx="3918285" cy="3818424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The same formulas, for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 from the case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applies.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So, the distance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are as follows: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Note that though we did all this calculation for the Washer Problems; this also applies for the Disk Problems.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67" y="2592388"/>
                <a:ext cx="3918285" cy="381842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3F6460BF-80B6-42E6-A4B2-8F9671BA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C3808E91-82BF-43B0-940D-7C5BC6681D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03706" y="1386596"/>
            <a:ext cx="5638853" cy="4074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697DA8-9843-49AF-B6CE-89827FBEFC1C}"/>
              </a:ext>
            </a:extLst>
          </p:cNvPr>
          <p:cNvGrpSpPr/>
          <p:nvPr/>
        </p:nvGrpSpPr>
        <p:grpSpPr>
          <a:xfrm rot="16200000">
            <a:off x="7190207" y="1119314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27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0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Draw the region.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/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74F1DB-662E-638A-A1FC-A72496383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058" y="1880551"/>
            <a:ext cx="2086266" cy="4515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E23D89-CCAA-C07F-595D-C5C869FC40A3}"/>
              </a:ext>
            </a:extLst>
          </p:cNvPr>
          <p:cNvGrpSpPr/>
          <p:nvPr/>
        </p:nvGrpSpPr>
        <p:grpSpPr>
          <a:xfrm>
            <a:off x="9216776" y="3650266"/>
            <a:ext cx="564533" cy="1146197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126" y="5160453"/>
                  <a:ext cx="232084" cy="53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116" y="5473646"/>
                  <a:ext cx="170184" cy="11689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93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Formulas from Lesson 14 and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/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74F1DB-662E-638A-A1FC-A72496383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058" y="1880551"/>
            <a:ext cx="2086266" cy="4515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E23D89-CCAA-C07F-595D-C5C869FC40A3}"/>
              </a:ext>
            </a:extLst>
          </p:cNvPr>
          <p:cNvGrpSpPr/>
          <p:nvPr/>
        </p:nvGrpSpPr>
        <p:grpSpPr>
          <a:xfrm>
            <a:off x="9216776" y="3650266"/>
            <a:ext cx="564533" cy="1146197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126" y="5160453"/>
                  <a:ext cx="232084" cy="53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116" y="5473646"/>
                  <a:ext cx="170184" cy="11689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684782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F4C3E2-B159-C8BD-ECBF-3255D32F1227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6DCE9104-5063-8D14-3A34-D63979899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9974" y="2820677"/>
            <a:ext cx="43243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3459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237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2213EC-7715-6CAE-DEF6-0C15DA414489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111485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733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Draw the region.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9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/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1F8F4-94C5-1F41-04EA-0DE3C6E64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112" y="1545397"/>
            <a:ext cx="2826541" cy="48185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0251" y="600377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A897A-4E02-84D4-4434-12B30BD7FA22}"/>
              </a:ext>
            </a:extLst>
          </p:cNvPr>
          <p:cNvGrpSpPr/>
          <p:nvPr/>
        </p:nvGrpSpPr>
        <p:grpSpPr>
          <a:xfrm>
            <a:off x="9106211" y="5997655"/>
            <a:ext cx="942480" cy="250560"/>
            <a:chOff x="9106211" y="5997655"/>
            <a:chExt cx="9424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14:cNvPr>
                <p14:cNvContentPartPr/>
                <p14:nvPr/>
              </p14:nvContentPartPr>
              <p14:xfrm>
                <a:off x="9106211" y="5997655"/>
                <a:ext cx="942480" cy="25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7211" y="5989015"/>
                  <a:ext cx="960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14:cNvPr>
                <p14:cNvContentPartPr/>
                <p14:nvPr/>
              </p14:nvContentPartPr>
              <p14:xfrm>
                <a:off x="9254531" y="5999095"/>
                <a:ext cx="215640" cy="12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5891" y="5990095"/>
                  <a:ext cx="23328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1700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56D405A-D9E7-0493-3DBA-528E4CA32846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B229EC-4E78-0A0A-CB46-4655D5B2F126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3EF40BFF-FE01-7C40-C823-B7C6918EF1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2682" y="2595263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02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“hugs”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“gap”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222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F350788-9AA0-E112-1780-490E59E3BC39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12220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35C003-9EEB-FC8A-BE86-11498AC5D889}"/>
              </a:ext>
            </a:extLst>
          </p:cNvPr>
          <p:cNvGrpSpPr/>
          <p:nvPr/>
        </p:nvGrpSpPr>
        <p:grpSpPr>
          <a:xfrm>
            <a:off x="1897931" y="1939375"/>
            <a:ext cx="360" cy="360"/>
            <a:chOff x="1897931" y="193937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14:cNvPr>
              <p14:cNvContentPartPr/>
              <p14:nvPr/>
            </p14:nvContentPartPr>
            <p14:xfrm>
              <a:off x="1842491" y="217481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3851" y="21661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283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Draw the region.</a:t>
                </a:r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blipFill>
                <a:blip r:embed="rId3"/>
                <a:stretch>
                  <a:fillRect l="-1147" t="-227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9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/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30E943D-6C56-D85B-F98A-00DDC356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594" y="2497306"/>
            <a:ext cx="6786332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DB353-A8D9-7FA7-6025-0468767F5140}"/>
              </a:ext>
            </a:extLst>
          </p:cNvPr>
          <p:cNvGrpSpPr/>
          <p:nvPr/>
        </p:nvGrpSpPr>
        <p:grpSpPr>
          <a:xfrm>
            <a:off x="8310611" y="3046735"/>
            <a:ext cx="870480" cy="361080"/>
            <a:chOff x="8310611" y="3046735"/>
            <a:chExt cx="870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14:cNvPr>
                <p14:cNvContentPartPr/>
                <p14:nvPr/>
              </p14:nvContentPartPr>
              <p14:xfrm>
                <a:off x="8310611" y="3046735"/>
                <a:ext cx="870480" cy="30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1615" y="3037724"/>
                  <a:ext cx="888113" cy="32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14:cNvPr>
                <p14:cNvContentPartPr/>
                <p14:nvPr/>
              </p14:nvContentPartPr>
              <p14:xfrm>
                <a:off x="8452451" y="3269215"/>
                <a:ext cx="160560" cy="13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3431" y="3260215"/>
                  <a:ext cx="17824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6214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866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0933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2597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9807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A274FB-3F15-9E12-0F7D-AD2739F2C4C2}"/>
              </a:ext>
            </a:extLst>
          </p:cNvPr>
          <p:cNvSpPr txBox="1"/>
          <p:nvPr/>
        </p:nvSpPr>
        <p:spPr>
          <a:xfrm>
            <a:off x="6104637" y="2985127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6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8FF-F0C8-41B4-A59B-F1E0C8CB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4EF-D7E3-4B82-9D8C-0D1364E8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In the previous two lessons, we looked at rotations around the x-axis or y-axis.</a:t>
            </a:r>
          </a:p>
          <a:p>
            <a:endParaRPr lang="en-US" sz="2800" dirty="0"/>
          </a:p>
          <a:p>
            <a:r>
              <a:rPr lang="en-US" sz="2800" dirty="0"/>
              <a:t> Today we are going to rotate about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ANY</a:t>
            </a:r>
            <a:r>
              <a:rPr lang="en-US" sz="2800" dirty="0"/>
              <a:t> arbitrary axis.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Don’t worry.</a:t>
            </a:r>
            <a:r>
              <a:rPr lang="en-US" sz="2800" dirty="0"/>
              <a:t> We are going to limit ourselves to any vertical or horizontal line parallel to the x-axis or y-axis</a:t>
            </a:r>
          </a:p>
        </p:txBody>
      </p:sp>
    </p:spTree>
    <p:extLst>
      <p:ext uri="{BB962C8B-B14F-4D97-AF65-F5344CB8AC3E}">
        <p14:creationId xmlns:p14="http://schemas.microsoft.com/office/powerpoint/2010/main" val="8158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629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Draw the region.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4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/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6E471E4-8E98-C307-3844-8DA8D2E51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60" y="1689808"/>
            <a:ext cx="3355014" cy="4674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531" y="255857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9651" y="271949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237D15-AEE7-B34E-D3E3-D260B9D184B7}"/>
              </a:ext>
            </a:extLst>
          </p:cNvPr>
          <p:cNvGrpSpPr/>
          <p:nvPr/>
        </p:nvGrpSpPr>
        <p:grpSpPr>
          <a:xfrm>
            <a:off x="10681571" y="3641455"/>
            <a:ext cx="264960" cy="653760"/>
            <a:chOff x="10681571" y="3641455"/>
            <a:chExt cx="2649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14:cNvPr>
                <p14:cNvContentPartPr/>
                <p14:nvPr/>
              </p14:nvContentPartPr>
              <p14:xfrm>
                <a:off x="10733411" y="3641455"/>
                <a:ext cx="213120" cy="65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24411" y="3632455"/>
                  <a:ext cx="2307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14:cNvPr>
                <p14:cNvContentPartPr/>
                <p14:nvPr/>
              </p14:nvContentPartPr>
              <p14:xfrm>
                <a:off x="10681571" y="3809935"/>
                <a:ext cx="151560" cy="7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2571" y="3800935"/>
                  <a:ext cx="1692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63571" y="4108375"/>
                <a:ext cx="12420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030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771" y="37177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2011" y="3939535"/>
                <a:ext cx="83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064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14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B1778A-E868-4E3C-D844-6E9C461C4533}"/>
              </a:ext>
            </a:extLst>
          </p:cNvPr>
          <p:cNvSpPr txBox="1"/>
          <p:nvPr/>
        </p:nvSpPr>
        <p:spPr>
          <a:xfrm>
            <a:off x="6104637" y="2985127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06852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4:</a:t>
                </a:r>
                <a:r>
                  <a:rPr lang="en-US" sz="2800" dirty="0"/>
                  <a:t> Find the volume of the solid generated by revolving the given region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A) Around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24BD52E-FB12-16EA-68CF-A9A83602977A}"/>
              </a:ext>
            </a:extLst>
          </p:cNvPr>
          <p:cNvSpPr txBox="1"/>
          <p:nvPr/>
        </p:nvSpPr>
        <p:spPr>
          <a:xfrm>
            <a:off x="3844636" y="6363977"/>
            <a:ext cx="4502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https://www.geogebra.org/m/bksc2sjr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773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4:</a:t>
                </a:r>
                <a:r>
                  <a:rPr lang="en-US" sz="2800" dirty="0"/>
                  <a:t> Find the volume of the solid generated by revolving the given region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B) Around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FE192F-5099-A4B8-A296-89D6E577FD50}"/>
              </a:ext>
            </a:extLst>
          </p:cNvPr>
          <p:cNvSpPr txBox="1"/>
          <p:nvPr/>
        </p:nvSpPr>
        <p:spPr>
          <a:xfrm>
            <a:off x="3616036" y="6363977"/>
            <a:ext cx="4959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https://www.geogebra.org/m/bkadp8pq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376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https://www.geogebra.org/m/y4pqm3mr</a:t>
            </a:r>
            <a:r>
              <a:rPr lang="en-US" sz="2600"/>
              <a:t>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20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blipFill>
                <a:blip r:embed="rId3"/>
                <a:stretch>
                  <a:fillRect l="-1388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AC5FF5-7B08-8EF9-6AFE-221E0EECACC3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AA7F6-3743-E215-09F4-4EC5E059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327" y="1234655"/>
            <a:ext cx="1943371" cy="55443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C8AF6-E496-125E-6738-F9F800571BD1}"/>
              </a:ext>
            </a:extLst>
          </p:cNvPr>
          <p:cNvGrpSpPr/>
          <p:nvPr/>
        </p:nvGrpSpPr>
        <p:grpSpPr>
          <a:xfrm>
            <a:off x="11013622" y="370066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677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5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BC87DA6-E143-94A3-4759-2EA1C3AF73A5}"/>
              </a:ext>
            </a:extLst>
          </p:cNvPr>
          <p:cNvSpPr/>
          <p:nvPr/>
        </p:nvSpPr>
        <p:spPr>
          <a:xfrm>
            <a:off x="3558945" y="422672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9CB354E4-3C68-8F1F-1C1D-A35F0237B8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25640" y="2320636"/>
            <a:ext cx="46291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3313</TotalTime>
  <Words>3651</Words>
  <Application>Microsoft Office PowerPoint</Application>
  <PresentationFormat>Widescreen</PresentationFormat>
  <Paragraphs>360</Paragraphs>
  <Slides>58</Slides>
  <Notes>57</Notes>
  <HiddenSlides>2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Century Gothic</vt:lpstr>
      <vt:lpstr>Wingdings 2</vt:lpstr>
      <vt:lpstr>Quotable</vt:lpstr>
      <vt:lpstr>Reminders </vt:lpstr>
      <vt:lpstr>MA 16020: Lesson 16    Volume By Revolution      Rotation around any non-Axis    </vt:lpstr>
      <vt:lpstr>RECAP of Formulas from Lesson 14 and 15</vt:lpstr>
      <vt:lpstr>RECAP: When do we apply Disk Method or Washer Method?</vt:lpstr>
      <vt:lpstr>Today’s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Backtrack a Bit…</vt:lpstr>
      <vt:lpstr>When rotating around the line y=e …</vt:lpstr>
      <vt:lpstr>GOOD NEWS EVERYBODY:  When rotating around the line x=e …</vt:lpstr>
      <vt:lpstr>Rotation around any non-Axis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acuadra002@gmail.com</cp:lastModifiedBy>
  <cp:revision>31</cp:revision>
  <cp:lastPrinted>2022-02-22T18:34:08Z</cp:lastPrinted>
  <dcterms:created xsi:type="dcterms:W3CDTF">2022-02-21T17:56:34Z</dcterms:created>
  <dcterms:modified xsi:type="dcterms:W3CDTF">2022-10-01T02:17:18Z</dcterms:modified>
</cp:coreProperties>
</file>