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0" r:id="rId2"/>
    <p:sldId id="256" r:id="rId3"/>
    <p:sldId id="257" r:id="rId4"/>
    <p:sldId id="258" r:id="rId5"/>
    <p:sldId id="260" r:id="rId6"/>
    <p:sldId id="263" r:id="rId7"/>
    <p:sldId id="264" r:id="rId8"/>
    <p:sldId id="266" r:id="rId9"/>
    <p:sldId id="267" r:id="rId10"/>
    <p:sldId id="268" r:id="rId11"/>
    <p:sldId id="318" r:id="rId12"/>
    <p:sldId id="271" r:id="rId13"/>
    <p:sldId id="273" r:id="rId14"/>
    <p:sldId id="274" r:id="rId15"/>
    <p:sldId id="275" r:id="rId16"/>
    <p:sldId id="276" r:id="rId17"/>
    <p:sldId id="285" r:id="rId18"/>
    <p:sldId id="282" r:id="rId19"/>
    <p:sldId id="283" r:id="rId20"/>
    <p:sldId id="304" r:id="rId21"/>
    <p:sldId id="294" r:id="rId22"/>
    <p:sldId id="295" r:id="rId23"/>
    <p:sldId id="296" r:id="rId24"/>
    <p:sldId id="307" r:id="rId25"/>
    <p:sldId id="312" r:id="rId26"/>
    <p:sldId id="292" r:id="rId27"/>
    <p:sldId id="298" r:id="rId28"/>
    <p:sldId id="299" r:id="rId29"/>
    <p:sldId id="317" r:id="rId30"/>
    <p:sldId id="32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hyperlink" Target="https://www.geogebra.org/m/tgceabb2#material/qcwutum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geogebra.org/m/tgceabb2#material/qcwutumt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1.png"/><Relationship Id="rId4" Type="http://schemas.openxmlformats.org/officeDocument/2006/relationships/hyperlink" Target="https://www.geogebra.org/m/tgceabb2#material/qcwutum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w8mk9dg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tgceabb2#material/w8mk9dgp" TargetMode="External"/><Relationship Id="rId4" Type="http://schemas.openxmlformats.org/officeDocument/2006/relationships/image" Target="../media/image1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tgceabb2#material/w8mk9dgp" TargetMode="Externa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4.png"/><Relationship Id="rId5" Type="http://schemas.openxmlformats.org/officeDocument/2006/relationships/image" Target="../media/image12.tm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w8mk9dg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hyperlink" Target="https://www.geogebra.org/m/tgceabb2#material/w8mk9dg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hyperlink" Target="https://www.geogebra.org/m/tgceabb2#material/w8mk9dgp" TargetMode="External"/><Relationship Id="rId5" Type="http://schemas.openxmlformats.org/officeDocument/2006/relationships/image" Target="../media/image16.tmp"/><Relationship Id="rId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vte3zdj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hyperlink" Target="https://www.geogebra.org/m/tgceabb2#material/vte3zdj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hyperlink" Target="https://www.geogebra.org/m/tgceabb2#material/vte3zdjx" TargetMode="External"/><Relationship Id="rId5" Type="http://schemas.openxmlformats.org/officeDocument/2006/relationships/image" Target="../media/image22.tmp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tgceabb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A8D6-5C1A-41CF-AC9D-252749DD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8B8A-35FF-4B12-A908-BE81E8F91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TODAY QUIZ 6 on Area Between Two Curves</a:t>
            </a:r>
          </a:p>
          <a:p>
            <a:endParaRPr lang="en-US" sz="2400" dirty="0"/>
          </a:p>
          <a:p>
            <a:r>
              <a:rPr lang="en-US" sz="2400" dirty="0"/>
              <a:t>NEXT FRIDAY QUIZ 7 on Volume of Revolutions (Lessons 12 – 13 – 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1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0"/>
            <a:ext cx="3575737" cy="11887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For example, let’s look at a cylinder.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870364"/>
            <a:ext cx="3575737" cy="4170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You can see the </a:t>
            </a:r>
            <a:r>
              <a:rPr lang="en-US" sz="2600" dirty="0">
                <a:solidFill>
                  <a:schemeClr val="accent6"/>
                </a:solidFill>
              </a:rPr>
              <a:t>red circle</a:t>
            </a:r>
            <a:r>
              <a:rPr lang="en-US" sz="2600" dirty="0">
                <a:solidFill>
                  <a:schemeClr val="bg1"/>
                </a:solidFill>
              </a:rPr>
              <a:t> in the cylinder. We can think of our integral to be summing up all the circles.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  <p:pic>
        <p:nvPicPr>
          <p:cNvPr id="1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34939127-C3B6-4FB0-AF6E-21A02363F0B1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651" y="521577"/>
            <a:ext cx="5732203" cy="5515621"/>
          </a:xfrm>
        </p:spPr>
      </p:pic>
      <p:pic>
        <p:nvPicPr>
          <p:cNvPr id="11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0511095D-AC9F-48E6-85DB-2EAC983245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669" y="521577"/>
            <a:ext cx="5732203" cy="551562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5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75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7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1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0796-B62C-42F5-BC9A-E8D3C08B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that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ABCB8-4C4D-401E-A99D-1782823B15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Geometry Way:</a:t>
                </a:r>
              </a:p>
              <a:p>
                <a:pPr lvl="1"/>
                <a:r>
                  <a:rPr lang="en-US" sz="2000" dirty="0"/>
                  <a:t>The formula for a Cylinder is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Since our Cylinder has radius 2 and height 4,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= 16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ABCB8-4C4D-401E-A99D-1782823B1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5DAADF-226F-498E-A38E-2B01D41D59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/>
                  <a:t>Calculus Way: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/>
                    </m:nary>
                  </m:oMath>
                </a14:m>
                <a:r>
                  <a:rPr lang="en-US" sz="2000" dirty="0"/>
                  <a:t> refers to the height, and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	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refers to the area of a circle.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5DAADF-226F-498E-A38E-2B01D41D5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7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6500-F1CB-4363-832C-301F3830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all of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BA85-8AF4-4401-AC3C-37C02398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So in the case of a cylinder, this might be overkill.</a:t>
            </a:r>
          </a:p>
          <a:p>
            <a:endParaRPr lang="en-US" sz="2800" dirty="0"/>
          </a:p>
          <a:p>
            <a:r>
              <a:rPr lang="en-US" sz="2800" dirty="0"/>
              <a:t>But this is the way we want to think of these questions.</a:t>
            </a:r>
          </a:p>
          <a:p>
            <a:endParaRPr lang="en-US" sz="2800" dirty="0"/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Essentially find the cross section by graphing the lines given and apply the appropriate formula ( founded on the next slide(s). )</a:t>
            </a:r>
          </a:p>
        </p:txBody>
      </p:sp>
    </p:spTree>
    <p:extLst>
      <p:ext uri="{BB962C8B-B14F-4D97-AF65-F5344CB8AC3E}">
        <p14:creationId xmlns:p14="http://schemas.microsoft.com/office/powerpoint/2010/main" val="165850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8050-5C77-492A-A92C-F320C9C9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Method Formula(s)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D2CFA-145B-458C-A601-2B17A74B011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rotation around x-axis:</a:t>
                </a:r>
              </a:p>
              <a:p>
                <a:r>
                  <a:rPr lang="en-US" sz="2400" dirty="0"/>
                  <a:t>If the volume of the solid is obtained by rotating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-axis on the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D2CFA-145B-458C-A601-2B17A74B0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4F20D9-0D29-44FD-A54C-2BA26C7E1A5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For rotation around y-axis:</a:t>
                </a:r>
              </a:p>
              <a:p>
                <a:r>
                  <a:rPr lang="en-US" sz="2400" dirty="0"/>
                  <a:t>If the volume of the solid is obtained by rotating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-axis on the interval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4F20D9-0D29-44FD-A54C-2BA26C7E1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80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F104D-EF05-4276-BFC3-BC50489825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64749" y="457200"/>
                <a:ext cx="3575737" cy="1188719"/>
              </a:xfrm>
            </p:spPr>
            <p:txBody>
              <a:bodyPr vert="horz" lIns="91440" tIns="45720" rIns="91440" bIns="45720" rtlCol="0" anchor="b">
                <a:normAutofit fontScale="90000"/>
              </a:bodyPr>
              <a:lstStyle/>
              <a:p>
                <a:r>
                  <a:rPr lang="en-US" sz="3600" dirty="0">
                    <a:solidFill>
                      <a:srgbClr val="FFFFFF"/>
                    </a:solidFill>
                  </a:rPr>
                  <a:t>Why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3600" dirty="0">
                    <a:solidFill>
                      <a:srgbClr val="FFFFFF"/>
                    </a:solidFill>
                  </a:rPr>
                  <a:t> in the formula?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F104D-EF05-4276-BFC3-BC5048982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64749" y="457200"/>
                <a:ext cx="3575737" cy="118871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1D6A-B505-4A4D-960B-3966034F2F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64749" y="1870364"/>
                <a:ext cx="3575737" cy="4170998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FFFF"/>
                    </a:solidFill>
                  </a:rPr>
                  <a:t>Note this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FFFFFF"/>
                    </a:solidFill>
                  </a:rPr>
                  <a:t> in both formulas comes from the fact we are playing with Disks.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FFFF"/>
                    </a:solidFill>
                  </a:rPr>
                  <a:t>So you can see the graph on the left shows the radius and the right shows the Disks.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1D6A-B505-4A4D-960B-3966034F2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64749" y="1870364"/>
                <a:ext cx="3575737" cy="4170998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03A161B0-7C33-4A01-8753-6AD5FE65AA9A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988" y="1248063"/>
            <a:ext cx="6835293" cy="3781137"/>
          </a:xfrm>
        </p:spPr>
      </p:pic>
    </p:spTree>
    <p:extLst>
      <p:ext uri="{BB962C8B-B14F-4D97-AF65-F5344CB8AC3E}">
        <p14:creationId xmlns:p14="http://schemas.microsoft.com/office/powerpoint/2010/main" val="202435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0"/>
            <a:ext cx="3575737" cy="11887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But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870364"/>
            <a:ext cx="3575737" cy="41709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How is the left graph becoming the cylinder?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Answer: If you rotate the left graph, you get the cylinder.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35BCE749-9CAE-41FA-8E6B-6A92ACC05A09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42" y="1303758"/>
            <a:ext cx="7329085" cy="3599585"/>
          </a:xfrm>
        </p:spPr>
      </p:pic>
    </p:spTree>
    <p:extLst>
      <p:ext uri="{BB962C8B-B14F-4D97-AF65-F5344CB8AC3E}">
        <p14:creationId xmlns:p14="http://schemas.microsoft.com/office/powerpoint/2010/main" val="253236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4F96-E08F-4B4A-BE9C-BCF0E34E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CF556-5BF9-400A-A24A-D00CCAFC5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41" y="2737815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2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627610" y="429491"/>
                <a:ext cx="111626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610" y="429491"/>
                <a:ext cx="11162608" cy="1569660"/>
              </a:xfrm>
              <a:prstGeom prst="rect">
                <a:avLst/>
              </a:prstGeom>
              <a:blipFill>
                <a:blip r:embed="rId2"/>
                <a:stretch>
                  <a:fillRect l="-874" t="-3101" r="-43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5A280DB-852F-4F7B-A8ED-CEAAF575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963" y="2206988"/>
            <a:ext cx="2664230" cy="380811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454F5A5-FF03-4C3A-BE06-C9C220539AEF}"/>
              </a:ext>
            </a:extLst>
          </p:cNvPr>
          <p:cNvSpPr/>
          <p:nvPr/>
        </p:nvSpPr>
        <p:spPr>
          <a:xfrm>
            <a:off x="4795643" y="3569436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B86D643-97A5-48A0-9CBB-C71E75E67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794" y="1652056"/>
            <a:ext cx="2118786" cy="4776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E44A1-AC55-4BF1-A933-2AC0A2B86AEF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60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627610" y="429491"/>
                <a:ext cx="111626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610" y="429491"/>
                <a:ext cx="11162608" cy="1569660"/>
              </a:xfrm>
              <a:prstGeom prst="rect">
                <a:avLst/>
              </a:prstGeom>
              <a:blipFill>
                <a:blip r:embed="rId4"/>
                <a:stretch>
                  <a:fillRect l="-874" t="-3101" r="-43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5A280DB-852F-4F7B-A8ED-CEAAF575C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39" y="2206985"/>
            <a:ext cx="2664230" cy="380811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454F5A5-FF03-4C3A-BE06-C9C220539AEF}"/>
              </a:ext>
            </a:extLst>
          </p:cNvPr>
          <p:cNvSpPr/>
          <p:nvPr/>
        </p:nvSpPr>
        <p:spPr>
          <a:xfrm>
            <a:off x="3645716" y="356943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1FD5A420-2040-403E-8EE8-85B6AB4D3F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2304" y="1948867"/>
            <a:ext cx="5295900" cy="4324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39D7CC-98FD-41BE-8BD0-610AA3B6A956}"/>
              </a:ext>
            </a:extLst>
          </p:cNvPr>
          <p:cNvSpPr txBox="1"/>
          <p:nvPr/>
        </p:nvSpPr>
        <p:spPr>
          <a:xfrm>
            <a:off x="2244436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https://www.geogebra.org/m/tgceabb2#material</a:t>
            </a:r>
            <a:r>
              <a:rPr lang="en-US">
                <a:hlinkClick r:id="rId7"/>
              </a:rPr>
              <a:t>/w8mk9dgp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15"/>
    </mc:Choice>
    <mc:Fallback xmlns="">
      <p:transition spd="slow" advTm="15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FA43-6F70-48BF-B147-06D60F344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MA 16020: Lesson 12</a:t>
            </a:r>
            <a:br>
              <a:rPr lang="en-US" sz="4800" dirty="0"/>
            </a:br>
            <a:r>
              <a:rPr lang="en-US" sz="4800" dirty="0"/>
              <a:t>		</a:t>
            </a:r>
            <a:r>
              <a:rPr lang="en-US" sz="4800"/>
              <a:t>	Volume </a:t>
            </a:r>
            <a:r>
              <a:rPr lang="en-US" sz="4800" dirty="0"/>
              <a:t>By Revolution</a:t>
            </a:r>
            <a:br>
              <a:rPr lang="en-US" sz="4800" dirty="0"/>
            </a:br>
            <a:r>
              <a:rPr lang="en-US" sz="4800" dirty="0"/>
              <a:t>				</a:t>
            </a:r>
            <a:r>
              <a:rPr lang="en-US" sz="4800"/>
              <a:t>	Disk </a:t>
            </a:r>
            <a:r>
              <a:rPr lang="en-US" sz="4800" dirty="0"/>
              <a:t>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E7078-94F0-4C08-851B-F3702E3D9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3658582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0BF79E3-6FD7-435C-87A3-0D08CE5BC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" y="0"/>
            <a:ext cx="1218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49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33" y="2737815"/>
            <a:ext cx="3117049" cy="3570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63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33" y="2737815"/>
            <a:ext cx="3117049" cy="3570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EF9112-AD7C-4F05-8CD4-0BE369B709A6}"/>
              </a:ext>
            </a:extLst>
          </p:cNvPr>
          <p:cNvSpPr/>
          <p:nvPr/>
        </p:nvSpPr>
        <p:spPr>
          <a:xfrm>
            <a:off x="4795642" y="3981220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9E7EB68-A9C3-498A-869E-05EAF83E9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620" y="2678525"/>
            <a:ext cx="3542838" cy="36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5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blipFill>
                <a:blip r:embed="rId4"/>
                <a:stretch>
                  <a:fillRect l="-874" t="-2111" r="-43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33" y="2737815"/>
            <a:ext cx="3117049" cy="3570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43DF84B-719A-46B8-9FBA-613DAD801804}"/>
              </a:ext>
            </a:extLst>
          </p:cNvPr>
          <p:cNvSpPr/>
          <p:nvPr/>
        </p:nvSpPr>
        <p:spPr>
          <a:xfrm>
            <a:off x="4682729" y="3952097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9" name="Screen Recording 8">
            <a:hlinkClick r:id="" action="ppaction://media"/>
            <a:extLst>
              <a:ext uri="{FF2B5EF4-FFF2-40B4-BE49-F238E27FC236}">
                <a16:creationId xmlns:a16="http://schemas.microsoft.com/office/drawing/2014/main" id="{0B3C5301-F450-4FFB-9808-D019707460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58107" y="2319408"/>
            <a:ext cx="3117049" cy="410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4"/>
    </mc:Choice>
    <mc:Fallback xmlns="">
      <p:transition spd="slow" advTm="7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F213258-6FCC-4708-8545-1BFA30EA8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" y="0"/>
            <a:ext cx="1218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14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76B8317-50B5-4423-A6EA-C1CB067D8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" y="0"/>
            <a:ext cx="1218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75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8" y="2737814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https://www.geogebra.org/m/tgceabb2#material/vte3zdjx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29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09" y="2752515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https://www.geogebra.org/m/tgceabb2#material/vte3zdjx</a:t>
            </a:r>
            <a:endParaRPr lang="en-US" dirty="0"/>
          </a:p>
          <a:p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09A71D2-995D-4EE3-B7B5-99DCFAB5E4CD}"/>
              </a:ext>
            </a:extLst>
          </p:cNvPr>
          <p:cNvSpPr/>
          <p:nvPr/>
        </p:nvSpPr>
        <p:spPr>
          <a:xfrm>
            <a:off x="4795642" y="3981220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5BA5567-12D0-4173-9EA5-CB2120741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260" y="1593273"/>
            <a:ext cx="1983440" cy="51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56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610" y="429491"/>
                <a:ext cx="11162608" cy="2308324"/>
              </a:xfrm>
              <a:prstGeom prst="rect">
                <a:avLst/>
              </a:prstGeom>
              <a:blipFill>
                <a:blip r:embed="rId4"/>
                <a:stretch>
                  <a:fillRect l="-874" t="-2111" r="-43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309" y="2752515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https://www.geogebra.org/m/tgceabb2#material/vte3zdjx</a:t>
            </a:r>
            <a:endParaRPr lang="en-US" dirty="0"/>
          </a:p>
          <a:p>
            <a:endParaRPr lang="en-US" dirty="0"/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9DF5CA34-6D02-446C-A04D-32559E9787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3636" y="2404263"/>
            <a:ext cx="4737350" cy="400954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5D248B9-F8AB-49F1-9C9A-618749CA696D}"/>
              </a:ext>
            </a:extLst>
          </p:cNvPr>
          <p:cNvSpPr/>
          <p:nvPr/>
        </p:nvSpPr>
        <p:spPr>
          <a:xfrm>
            <a:off x="4038492" y="403420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</p:spTree>
    <p:extLst>
      <p:ext uri="{BB962C8B-B14F-4D97-AF65-F5344CB8AC3E}">
        <p14:creationId xmlns:p14="http://schemas.microsoft.com/office/powerpoint/2010/main" val="37448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53AC7B3-E090-48B6-9C12-F5BF0483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" y="0"/>
            <a:ext cx="1218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3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3B43-305B-400D-90B3-A48443C8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In Geometry,</a:t>
            </a:r>
          </a:p>
        </p:txBody>
      </p:sp>
      <p:pic>
        <p:nvPicPr>
          <p:cNvPr id="6" name="Content Placeholder 5" descr="Diagram, shape, polygon&#10;&#10;Description automatically generated">
            <a:extLst>
              <a:ext uri="{FF2B5EF4-FFF2-40B4-BE49-F238E27FC236}">
                <a16:creationId xmlns:a16="http://schemas.microsoft.com/office/drawing/2014/main" id="{47E45F4E-7AC7-46CE-A4D9-EC20FE975F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961" y="1025708"/>
            <a:ext cx="6612856" cy="444714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6B1-45C8-4351-BD80-1A903B08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2024743"/>
            <a:ext cx="3575737" cy="401661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/>
            <a:r>
              <a:rPr lang="en-US" sz="2800" dirty="0">
                <a:solidFill>
                  <a:srgbClr val="FFFFFF"/>
                </a:solidFill>
              </a:rPr>
              <a:t>We first talked about the concept of area.</a:t>
            </a:r>
          </a:p>
          <a:p>
            <a:pPr marL="0" indent="0"/>
            <a:endParaRPr lang="en-US" sz="2800" dirty="0">
              <a:solidFill>
                <a:srgbClr val="FFFFFF"/>
              </a:solidFill>
            </a:endParaRPr>
          </a:p>
          <a:p>
            <a:pPr marL="0" indent="0"/>
            <a:r>
              <a:rPr lang="en-US" sz="2800" dirty="0">
                <a:solidFill>
                  <a:srgbClr val="FFFFFF"/>
                </a:solidFill>
              </a:rPr>
              <a:t>We did this by going over all the formulas for the area of different polygons.</a:t>
            </a:r>
          </a:p>
        </p:txBody>
      </p:sp>
    </p:spTree>
    <p:extLst>
      <p:ext uri="{BB962C8B-B14F-4D97-AF65-F5344CB8AC3E}">
        <p14:creationId xmlns:p14="http://schemas.microsoft.com/office/powerpoint/2010/main" val="421562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C661-16A4-44A4-944C-1131A40A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GeoGebra Link for Lesson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4D2E-ADB9-42CB-BAA8-4236BEC3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https://www.geogebra.org/m/tgceabb2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</p:txBody>
      </p:sp>
    </p:spTree>
    <p:extLst>
      <p:ext uri="{BB962C8B-B14F-4D97-AF65-F5344CB8AC3E}">
        <p14:creationId xmlns:p14="http://schemas.microsoft.com/office/powerpoint/2010/main" val="165773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F2E6-7A19-4478-BF76-30A91EF7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Calculus I,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5AD42-1B94-4CE6-8DB5-05CA083289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800" dirty="0"/>
                  <a:t>We learned about integration as a new technique for calculating area under a curve.</a:t>
                </a:r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r>
                  <a:rPr lang="en-US" sz="2800" dirty="0"/>
                  <a:t>i.e.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5AD42-1B94-4CE6-8DB5-05CA08328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3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6234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Last Class,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205345"/>
            <a:ext cx="3575737" cy="483601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/>
            <a:r>
              <a:rPr lang="en-US" sz="2600" dirty="0">
                <a:solidFill>
                  <a:srgbClr val="FFFFFF"/>
                </a:solidFill>
              </a:rPr>
              <a:t>We recapped how to take some region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Between a curve and an axis, or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2 curves</a:t>
            </a:r>
          </a:p>
          <a:p>
            <a:pPr marL="0" indent="0"/>
            <a:r>
              <a:rPr lang="en-US" sz="2600" dirty="0">
                <a:solidFill>
                  <a:srgbClr val="FFFFFF"/>
                </a:solidFill>
              </a:rPr>
              <a:t>And find it’s area by integration.</a:t>
            </a:r>
          </a:p>
          <a:p>
            <a:pPr marL="0" indent="0"/>
            <a:endParaRPr lang="en-US" sz="2600" dirty="0">
              <a:solidFill>
                <a:srgbClr val="FFFFFF"/>
              </a:solidFill>
            </a:endParaRPr>
          </a:p>
          <a:p>
            <a:pPr marL="0" indent="0"/>
            <a:r>
              <a:rPr lang="en-US" sz="2600" dirty="0">
                <a:solidFill>
                  <a:srgbClr val="FFFFFF"/>
                </a:solidFill>
              </a:rPr>
              <a:t>Essentially, finding a length and sending it across the region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3DD75EE-4362-4B25-968B-FC7CD19F70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172" y="457201"/>
            <a:ext cx="4295225" cy="5066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463710" y="6400799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https://www.geogebra.org/m/tgceabb2#material/tnnhu7gz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3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3B43-305B-400D-90B3-A48443C8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7726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In Geometry,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6B1-45C8-4351-BD80-1A903B08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514" y="1336431"/>
            <a:ext cx="3575737" cy="4704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2400" dirty="0">
                <a:solidFill>
                  <a:srgbClr val="FFFFFF"/>
                </a:solidFill>
              </a:rPr>
              <a:t>We also learned about 3-D figures, like cubes and prisms. </a:t>
            </a:r>
          </a:p>
          <a:p>
            <a:pPr marL="0" indent="0"/>
            <a:r>
              <a:rPr lang="en-US" sz="2400" dirty="0">
                <a:solidFill>
                  <a:srgbClr val="FFFFFF"/>
                </a:solidFill>
              </a:rPr>
              <a:t>We described the volume of these objects by the amount of 3-D space that they contained.</a:t>
            </a:r>
          </a:p>
          <a:p>
            <a:pPr marL="0" indent="0"/>
            <a:r>
              <a:rPr lang="en-US" sz="2400" dirty="0">
                <a:solidFill>
                  <a:srgbClr val="FFFFFF"/>
                </a:solidFill>
              </a:rPr>
              <a:t>We calculated the volume with useful formulas.</a:t>
            </a:r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F015E366-AB45-4165-9CE7-09928B76A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3946" y="1514576"/>
            <a:ext cx="6806842" cy="38288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07849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92A1-2A8F-4052-ABA0-87091D85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once curves get involved all these formulas are useless.</a:t>
            </a:r>
          </a:p>
        </p:txBody>
      </p:sp>
      <p:pic>
        <p:nvPicPr>
          <p:cNvPr id="8" name="Content Placeholder 7" descr="A picture containing lamp, necklet&#10;&#10;Description automatically generated">
            <a:extLst>
              <a:ext uri="{FF2B5EF4-FFF2-40B4-BE49-F238E27FC236}">
                <a16:creationId xmlns:a16="http://schemas.microsoft.com/office/drawing/2014/main" id="{C41992FC-73D3-4F30-BE0D-D5A96A613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810216" y="1967802"/>
            <a:ext cx="3727590" cy="48439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6B0926-FD44-4C8A-8CBB-1DE5A334D81C}"/>
              </a:ext>
            </a:extLst>
          </p:cNvPr>
          <p:cNvSpPr txBox="1"/>
          <p:nvPr/>
        </p:nvSpPr>
        <p:spPr>
          <a:xfrm>
            <a:off x="6865034" y="3615397"/>
            <a:ext cx="4318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For example, there is no formula for this.</a:t>
            </a:r>
          </a:p>
        </p:txBody>
      </p:sp>
    </p:spTree>
    <p:extLst>
      <p:ext uri="{BB962C8B-B14F-4D97-AF65-F5344CB8AC3E}">
        <p14:creationId xmlns:p14="http://schemas.microsoft.com/office/powerpoint/2010/main" val="343667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457201"/>
            <a:ext cx="3575737" cy="558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Luckily, just the way we run a line segment across a 2-D region to calculate its area, we can run a plane region, or a cross section, across a 3-D region to calculate its volume.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i.e. Running a 2-D plane across a 3-D volume.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3DD75EE-4362-4B25-968B-FC7CD19F70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172" y="457201"/>
            <a:ext cx="4295225" cy="5066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463710" y="6400799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https://www.geogebra.org/m/tgceabb2#material/tnnhu7gz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95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6636-5309-4540-9E4E-C5A6D724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also integration; just with an extra dimension.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CDAF-ABE4-483D-B817-C216BF545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r>
              <a:rPr lang="en-US" sz="2400" dirty="0"/>
              <a:t>Instead of adding up tiny rectangles under a curve in the limit of infinitely thin rectangles under a curve in the limit of infinitely thin rectangles, we are adding up infinitely thin cross sections, which we can call</a:t>
            </a:r>
          </a:p>
          <a:p>
            <a:pPr lvl="1"/>
            <a:r>
              <a:rPr lang="en-US" sz="2000" dirty="0"/>
              <a:t>Disks (Lesson 12), or</a:t>
            </a:r>
          </a:p>
          <a:p>
            <a:pPr lvl="1"/>
            <a:r>
              <a:rPr lang="en-US" sz="2000" dirty="0"/>
              <a:t>Washers (Lesson 13).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chemeClr val="accent1"/>
                </a:solidFill>
              </a:rPr>
              <a:t>Since each of these disks is a 2-D area, taking the integral of an area function will gives us volume.</a:t>
            </a:r>
          </a:p>
        </p:txBody>
      </p:sp>
    </p:spTree>
    <p:extLst>
      <p:ext uri="{BB962C8B-B14F-4D97-AF65-F5344CB8AC3E}">
        <p14:creationId xmlns:p14="http://schemas.microsoft.com/office/powerpoint/2010/main" val="1732484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550</TotalTime>
  <Words>1349</Words>
  <Application>Microsoft Office PowerPoint</Application>
  <PresentationFormat>Widescreen</PresentationFormat>
  <Paragraphs>141</Paragraphs>
  <Slides>30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Cambria Math</vt:lpstr>
      <vt:lpstr>Century Gothic</vt:lpstr>
      <vt:lpstr>Wingdings 2</vt:lpstr>
      <vt:lpstr>Quotable</vt:lpstr>
      <vt:lpstr>Reminders </vt:lpstr>
      <vt:lpstr>MA 16020: Lesson 12    Volume By Revolution      Disk Method</vt:lpstr>
      <vt:lpstr>In Geometry,</vt:lpstr>
      <vt:lpstr>In Calculus I,</vt:lpstr>
      <vt:lpstr>Last Class,</vt:lpstr>
      <vt:lpstr>In Geometry,</vt:lpstr>
      <vt:lpstr>But once curves get involved all these formulas are useless.</vt:lpstr>
      <vt:lpstr>PowerPoint Presentation</vt:lpstr>
      <vt:lpstr>This is also integration; just with an extra dimension.</vt:lpstr>
      <vt:lpstr>For example, let’s look at a cylinder.</vt:lpstr>
      <vt:lpstr>Volume of that Cylinder</vt:lpstr>
      <vt:lpstr>Purpose of all of this…</vt:lpstr>
      <vt:lpstr>Disk Method Formula(s)</vt:lpstr>
      <vt:lpstr>Why π in the formula?</vt:lpstr>
      <vt:lpstr>But wait…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GeoGebra Link for Lesson 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16020: Lesson 12        Volume By Revolution          Disk Method</dc:title>
  <dc:creator>Alexandra Cuadra</dc:creator>
  <cp:lastModifiedBy>Alexandra Cuadra</cp:lastModifiedBy>
  <cp:revision>12</cp:revision>
  <cp:lastPrinted>2022-02-25T03:26:39Z</cp:lastPrinted>
  <dcterms:created xsi:type="dcterms:W3CDTF">2022-02-17T23:14:03Z</dcterms:created>
  <dcterms:modified xsi:type="dcterms:W3CDTF">2022-02-25T03:32:37Z</dcterms:modified>
</cp:coreProperties>
</file>