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62"/>
  </p:notesMasterIdLst>
  <p:sldIdLst>
    <p:sldId id="256" r:id="rId2"/>
    <p:sldId id="298" r:id="rId3"/>
    <p:sldId id="299" r:id="rId4"/>
    <p:sldId id="300" r:id="rId5"/>
    <p:sldId id="305" r:id="rId6"/>
    <p:sldId id="260" r:id="rId7"/>
    <p:sldId id="307" r:id="rId8"/>
    <p:sldId id="306" r:id="rId9"/>
    <p:sldId id="308" r:id="rId10"/>
    <p:sldId id="309" r:id="rId11"/>
    <p:sldId id="310" r:id="rId12"/>
    <p:sldId id="316" r:id="rId13"/>
    <p:sldId id="363" r:id="rId14"/>
    <p:sldId id="366" r:id="rId15"/>
    <p:sldId id="386" r:id="rId16"/>
    <p:sldId id="333" r:id="rId17"/>
    <p:sldId id="312" r:id="rId18"/>
    <p:sldId id="313" r:id="rId19"/>
    <p:sldId id="314" r:id="rId20"/>
    <p:sldId id="315" r:id="rId21"/>
    <p:sldId id="367" r:id="rId22"/>
    <p:sldId id="317" r:id="rId23"/>
    <p:sldId id="330" r:id="rId24"/>
    <p:sldId id="318" r:id="rId25"/>
    <p:sldId id="368" r:id="rId26"/>
    <p:sldId id="375" r:id="rId27"/>
    <p:sldId id="373" r:id="rId28"/>
    <p:sldId id="382" r:id="rId29"/>
    <p:sldId id="377" r:id="rId30"/>
    <p:sldId id="376" r:id="rId31"/>
    <p:sldId id="369" r:id="rId32"/>
    <p:sldId id="374" r:id="rId33"/>
    <p:sldId id="383" r:id="rId34"/>
    <p:sldId id="384" r:id="rId35"/>
    <p:sldId id="378" r:id="rId36"/>
    <p:sldId id="261" r:id="rId37"/>
    <p:sldId id="340" r:id="rId38"/>
    <p:sldId id="342" r:id="rId39"/>
    <p:sldId id="350" r:id="rId40"/>
    <p:sldId id="351" r:id="rId41"/>
    <p:sldId id="341" r:id="rId42"/>
    <p:sldId id="371" r:id="rId43"/>
    <p:sldId id="379" r:id="rId44"/>
    <p:sldId id="381" r:id="rId45"/>
    <p:sldId id="385" r:id="rId46"/>
    <p:sldId id="380" r:id="rId47"/>
    <p:sldId id="262" r:id="rId48"/>
    <p:sldId id="343" r:id="rId49"/>
    <p:sldId id="344" r:id="rId50"/>
    <p:sldId id="353" r:id="rId51"/>
    <p:sldId id="345" r:id="rId52"/>
    <p:sldId id="346" r:id="rId53"/>
    <p:sldId id="347" r:id="rId54"/>
    <p:sldId id="348" r:id="rId55"/>
    <p:sldId id="352" r:id="rId56"/>
    <p:sldId id="349" r:id="rId57"/>
    <p:sldId id="357" r:id="rId58"/>
    <p:sldId id="291" r:id="rId59"/>
    <p:sldId id="292" r:id="rId60"/>
    <p:sldId id="27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geogebra.org/m/jqfyndp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5" Type="http://schemas.openxmlformats.org/officeDocument/2006/relationships/hyperlink" Target="https://www.geogebra.org/m/jqfyndpu" TargetMode="External"/><Relationship Id="rId10" Type="http://schemas.openxmlformats.org/officeDocument/2006/relationships/customXml" Target="../ink/ink3.xml"/><Relationship Id="rId4" Type="http://schemas.openxmlformats.org/officeDocument/2006/relationships/image" Target="../media/image9.tmp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SU/SU23_MA16020_L13_Notes.pdf" TargetMode="External"/><Relationship Id="rId4" Type="http://schemas.openxmlformats.org/officeDocument/2006/relationships/hyperlink" Target="https://www.geogebra.org/m/jqfyndp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SU/SU23_MA16020_L13_Notes.pdf" TargetMode="External"/><Relationship Id="rId4" Type="http://schemas.openxmlformats.org/officeDocument/2006/relationships/image" Target="../media/image2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s://www.geogebra.org/m/tgceabb2#material/qcwutumt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SU/SU23_MA16020_L13_Notes.pdf" TargetMode="External"/><Relationship Id="rId4" Type="http://schemas.openxmlformats.org/officeDocument/2006/relationships/image" Target="../media/image24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qrar4br5" TargetMode="Externa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5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4.xml"/><Relationship Id="rId4" Type="http://schemas.openxmlformats.org/officeDocument/2006/relationships/image" Target="../media/image25.tm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7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6.xml"/><Relationship Id="rId4" Type="http://schemas.openxmlformats.org/officeDocument/2006/relationships/image" Target="../media/image25.tm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9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customXml" Target="../ink/ink8.xml"/><Relationship Id="rId4" Type="http://schemas.openxmlformats.org/officeDocument/2006/relationships/image" Target="../media/image2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11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customXml" Target="../ink/ink10.xml"/><Relationship Id="rId4" Type="http://schemas.openxmlformats.org/officeDocument/2006/relationships/image" Target="../media/image25.tm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13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12.xml"/><Relationship Id="rId4" Type="http://schemas.openxmlformats.org/officeDocument/2006/relationships/image" Target="../media/image25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hyperlink" Target="https://www.math.purdue.edu/~fernan87/assets/docs/23SU/SU23_MA16020_L13_Notes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4.xml"/><Relationship Id="rId4" Type="http://schemas.openxmlformats.org/officeDocument/2006/relationships/image" Target="../media/image27.tm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6.xml"/><Relationship Id="rId4" Type="http://schemas.openxmlformats.org/officeDocument/2006/relationships/image" Target="../media/image27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customXml" Target="../ink/ink18.xml"/><Relationship Id="rId4" Type="http://schemas.openxmlformats.org/officeDocument/2006/relationships/image" Target="../media/image27.tm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0.xml"/><Relationship Id="rId4" Type="http://schemas.openxmlformats.org/officeDocument/2006/relationships/image" Target="../media/image27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2.xml"/><Relationship Id="rId4" Type="http://schemas.openxmlformats.org/officeDocument/2006/relationships/image" Target="../media/image27.tm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4.xml"/><Relationship Id="rId4" Type="http://schemas.openxmlformats.org/officeDocument/2006/relationships/image" Target="../media/image27.tm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customXml" Target="../ink/ink26.xml"/><Relationship Id="rId4" Type="http://schemas.openxmlformats.org/officeDocument/2006/relationships/image" Target="../media/image27.tm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8.xml"/><Relationship Id="rId4" Type="http://schemas.openxmlformats.org/officeDocument/2006/relationships/image" Target="../media/image27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3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customXml" Target="../ink/ink30.xml"/><Relationship Id="rId4" Type="http://schemas.openxmlformats.org/officeDocument/2006/relationships/image" Target="../media/image27.tmp"/><Relationship Id="rId9" Type="http://schemas.openxmlformats.org/officeDocument/2006/relationships/image" Target="../media/image3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3wrypf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hyperlink" Target="https://www.geogebra.org/m/jqfyndp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jqfyndpu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MA 16020: Lesson 17</a:t>
            </a:r>
            <a:br>
              <a:rPr lang="en-US" sz="3200" dirty="0"/>
            </a:br>
            <a:r>
              <a:rPr lang="en-US" sz="3200" dirty="0"/>
              <a:t>			Volume By Revolution</a:t>
            </a:r>
            <a:br>
              <a:rPr lang="en-US" sz="3200" dirty="0"/>
            </a:br>
            <a:r>
              <a:rPr lang="en-US" sz="3200" dirty="0"/>
              <a:t>					Shell Method </a:t>
            </a:r>
            <a:br>
              <a:rPr lang="en-US" sz="3200" dirty="0"/>
            </a:br>
            <a:r>
              <a:rPr lang="en-US" sz="3200" dirty="0"/>
              <a:t>						Pt 1: Rotation around the x- or y-axis</a:t>
            </a:r>
            <a:br>
              <a:rPr lang="en-US" sz="3200" dirty="0"/>
            </a:br>
            <a:r>
              <a:rPr lang="en-US" sz="32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/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</a:rPr>
                  <a:t>Technically, yes. It is a Washer Problem.</a:t>
                </a:r>
              </a:p>
              <a:p>
                <a:r>
                  <a:rPr lang="en-US" sz="2000" b="1" dirty="0">
                    <a:solidFill>
                      <a:srgbClr val="00B050"/>
                    </a:solidFill>
                  </a:rPr>
                  <a:t>But there are two issues: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Given we are revolving around y-axis, we want to solve our equations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i.e.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But that is easier said than done.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dirty="0"/>
                  <a:t>For washer problems, we need two equations for each radius.</a:t>
                </a:r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Here we have both radius depend on the same function.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blipFill>
                <a:blip r:embed="rId5"/>
                <a:stretch>
                  <a:fillRect l="-864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446"/>
    </mc:Choice>
    <mc:Fallback xmlns="">
      <p:transition advTm="134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4B4-144E-CE99-BA11-08CBF0DC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09" y="1957137"/>
            <a:ext cx="10561418" cy="3931640"/>
          </a:xfrm>
        </p:spPr>
        <p:txBody>
          <a:bodyPr/>
          <a:lstStyle/>
          <a:p>
            <a:pPr algn="l"/>
            <a:r>
              <a:rPr lang="en-US" dirty="0"/>
              <a:t>So how can I do this kind of problem without giving myself a headache?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58904-5CC7-BA80-0131-F486B35729D8}"/>
              </a:ext>
            </a:extLst>
          </p:cNvPr>
          <p:cNvSpPr txBox="1"/>
          <p:nvPr/>
        </p:nvSpPr>
        <p:spPr>
          <a:xfrm>
            <a:off x="802105" y="5089864"/>
            <a:ext cx="107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ANSWER: SHELL METHOD</a:t>
            </a:r>
          </a:p>
        </p:txBody>
      </p:sp>
    </p:spTree>
    <p:extLst>
      <p:ext uri="{BB962C8B-B14F-4D97-AF65-F5344CB8AC3E}">
        <p14:creationId xmlns:p14="http://schemas.microsoft.com/office/powerpoint/2010/main" val="24996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What’s a (Cylindrical) Shell?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Before we would find the volume by taking cuts perpendicular to the axis,</a:t>
                </a:r>
              </a:p>
              <a:p>
                <a:pPr lvl="1"/>
                <a:r>
                  <a:rPr lang="en-US" sz="2000" b="1" dirty="0">
                    <a:solidFill>
                      <a:schemeClr val="accent1"/>
                    </a:solidFill>
                  </a:rPr>
                  <a:t>In Shells, we take cuts parallel to our axis (as shown in the image in the right)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The reason is USEFUL is that </a:t>
                </a:r>
              </a:p>
              <a:p>
                <a:pPr lvl="1"/>
                <a:r>
                  <a:rPr lang="en-US" sz="20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in terms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chemeClr val="accent1"/>
                    </a:solidFill>
                  </a:rPr>
                  <a:t>What’s the formula of that shell?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9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32DE578-8CCB-59C7-D195-C5F684339996}"/>
              </a:ext>
            </a:extLst>
          </p:cNvPr>
          <p:cNvSpPr/>
          <p:nvPr/>
        </p:nvSpPr>
        <p:spPr>
          <a:xfrm rot="16200000" flipH="1" flipV="1">
            <a:off x="11166778" y="5638801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Geometry Time: Let’s Flatten the Shell …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1192"/>
          <a:stretch/>
        </p:blipFill>
        <p:spPr>
          <a:xfrm>
            <a:off x="818182" y="2220944"/>
            <a:ext cx="3065564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0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E6830FA-D8F4-E0AC-C3D3-C248A842D9DB}"/>
              </a:ext>
            </a:extLst>
          </p:cNvPr>
          <p:cNvSpPr/>
          <p:nvPr/>
        </p:nvSpPr>
        <p:spPr>
          <a:xfrm rot="16200000">
            <a:off x="6594778" y="2757055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E5C12-4890-5614-7ADD-C5A0A47FB3FD}"/>
              </a:ext>
            </a:extLst>
          </p:cNvPr>
          <p:cNvSpPr/>
          <p:nvPr/>
        </p:nvSpPr>
        <p:spPr>
          <a:xfrm>
            <a:off x="7051978" y="2757055"/>
            <a:ext cx="4572000" cy="2881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B814D-73CB-3793-19FE-04D6FE00D10B}"/>
              </a:ext>
            </a:extLst>
          </p:cNvPr>
          <p:cNvSpPr/>
          <p:nvPr/>
        </p:nvSpPr>
        <p:spPr>
          <a:xfrm>
            <a:off x="6594778" y="3214255"/>
            <a:ext cx="4572000" cy="2881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6F83-9B90-9770-322D-F904C4206397}"/>
              </a:ext>
            </a:extLst>
          </p:cNvPr>
          <p:cNvCxnSpPr/>
          <p:nvPr/>
        </p:nvCxnSpPr>
        <p:spPr>
          <a:xfrm flipV="1">
            <a:off x="11145218" y="2768445"/>
            <a:ext cx="457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9F70B6-B335-8040-4F58-047E5CE0A345}"/>
              </a:ext>
            </a:extLst>
          </p:cNvPr>
          <p:cNvCxnSpPr/>
          <p:nvPr/>
        </p:nvCxnSpPr>
        <p:spPr>
          <a:xfrm>
            <a:off x="7051978" y="2576945"/>
            <a:ext cx="457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42336-A9E3-6F76-A152-21E69B248F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744" y="4655821"/>
            <a:ext cx="28803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95133-90CE-9A84-A281-E6A2F6443EB1}"/>
              </a:ext>
            </a:extLst>
          </p:cNvPr>
          <p:cNvCxnSpPr>
            <a:cxnSpLocks/>
          </p:cNvCxnSpPr>
          <p:nvPr/>
        </p:nvCxnSpPr>
        <p:spPr>
          <a:xfrm flipV="1">
            <a:off x="11441631" y="5638801"/>
            <a:ext cx="496909" cy="4937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/>
              <p:nvPr/>
            </p:nvSpPr>
            <p:spPr>
              <a:xfrm>
                <a:off x="8063238" y="2304163"/>
                <a:ext cx="2835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Circumference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38" y="2304163"/>
                <a:ext cx="2835071" cy="276999"/>
              </a:xfrm>
              <a:prstGeom prst="rect">
                <a:avLst/>
              </a:prstGeom>
              <a:blipFill>
                <a:blip r:embed="rId4"/>
                <a:stretch>
                  <a:fillRect l="-5161" t="-28889" r="-301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53DD191-13F1-1544-681D-1CF9B5D8E56C}"/>
              </a:ext>
            </a:extLst>
          </p:cNvPr>
          <p:cNvSpPr txBox="1"/>
          <p:nvPr/>
        </p:nvSpPr>
        <p:spPr>
          <a:xfrm rot="16200000">
            <a:off x="5751050" y="4378129"/>
            <a:ext cx="7133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B0DC122-EB87-DD76-26B7-119458991DD5}"/>
              </a:ext>
            </a:extLst>
          </p:cNvPr>
          <p:cNvSpPr/>
          <p:nvPr/>
        </p:nvSpPr>
        <p:spPr>
          <a:xfrm>
            <a:off x="4336473" y="4197928"/>
            <a:ext cx="1526250" cy="71333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40A75D-3F8B-207F-35F7-67EE87C0CAD2}"/>
                  </a:ext>
                </a:extLst>
              </p:cNvPr>
              <p:cNvSpPr txBox="1"/>
              <p:nvPr/>
            </p:nvSpPr>
            <p:spPr>
              <a:xfrm>
                <a:off x="10422385" y="6375684"/>
                <a:ext cx="3812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Thickness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40A75D-3F8B-207F-35F7-67EE87C0C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385" y="6375684"/>
                <a:ext cx="3812349" cy="276999"/>
              </a:xfrm>
              <a:prstGeom prst="rect">
                <a:avLst/>
              </a:prstGeom>
              <a:blipFill>
                <a:blip r:embed="rId5"/>
                <a:stretch>
                  <a:fillRect l="-3840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6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7" grpId="0" animBg="1"/>
      <p:bldP spid="21" grpId="0"/>
      <p:bldP spid="22" grpId="0"/>
      <p:bldP spid="2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32DE578-8CCB-59C7-D195-C5F684339996}"/>
              </a:ext>
            </a:extLst>
          </p:cNvPr>
          <p:cNvSpPr/>
          <p:nvPr/>
        </p:nvSpPr>
        <p:spPr>
          <a:xfrm rot="16200000" flipH="1" flipV="1">
            <a:off x="11166778" y="5638801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/>
              <a:t>Geometry Time: Let’s Flatten the Shell …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E6830FA-D8F4-E0AC-C3D3-C248A842D9DB}"/>
              </a:ext>
            </a:extLst>
          </p:cNvPr>
          <p:cNvSpPr/>
          <p:nvPr/>
        </p:nvSpPr>
        <p:spPr>
          <a:xfrm rot="16200000">
            <a:off x="6594778" y="2757055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E5C12-4890-5614-7ADD-C5A0A47FB3FD}"/>
              </a:ext>
            </a:extLst>
          </p:cNvPr>
          <p:cNvSpPr/>
          <p:nvPr/>
        </p:nvSpPr>
        <p:spPr>
          <a:xfrm>
            <a:off x="7051978" y="2757055"/>
            <a:ext cx="4572000" cy="2881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B814D-73CB-3793-19FE-04D6FE00D10B}"/>
              </a:ext>
            </a:extLst>
          </p:cNvPr>
          <p:cNvSpPr/>
          <p:nvPr/>
        </p:nvSpPr>
        <p:spPr>
          <a:xfrm>
            <a:off x="6594778" y="3214255"/>
            <a:ext cx="4572000" cy="2881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6F83-9B90-9770-322D-F904C4206397}"/>
              </a:ext>
            </a:extLst>
          </p:cNvPr>
          <p:cNvCxnSpPr/>
          <p:nvPr/>
        </p:nvCxnSpPr>
        <p:spPr>
          <a:xfrm flipV="1">
            <a:off x="11145218" y="2768445"/>
            <a:ext cx="457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9F70B6-B335-8040-4F58-047E5CE0A345}"/>
              </a:ext>
            </a:extLst>
          </p:cNvPr>
          <p:cNvCxnSpPr/>
          <p:nvPr/>
        </p:nvCxnSpPr>
        <p:spPr>
          <a:xfrm>
            <a:off x="7051978" y="2576945"/>
            <a:ext cx="457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42336-A9E3-6F76-A152-21E69B248F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744" y="4655821"/>
            <a:ext cx="28803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95133-90CE-9A84-A281-E6A2F6443EB1}"/>
              </a:ext>
            </a:extLst>
          </p:cNvPr>
          <p:cNvCxnSpPr>
            <a:cxnSpLocks/>
          </p:cNvCxnSpPr>
          <p:nvPr/>
        </p:nvCxnSpPr>
        <p:spPr>
          <a:xfrm flipV="1">
            <a:off x="11441631" y="5638801"/>
            <a:ext cx="496909" cy="4937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/>
              <p:nvPr/>
            </p:nvSpPr>
            <p:spPr>
              <a:xfrm>
                <a:off x="8063238" y="2304163"/>
                <a:ext cx="3087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Circumference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38" y="2304163"/>
                <a:ext cx="3087448" cy="276999"/>
              </a:xfrm>
              <a:prstGeom prst="rect">
                <a:avLst/>
              </a:prstGeom>
              <a:blipFill>
                <a:blip r:embed="rId2"/>
                <a:stretch>
                  <a:fillRect l="-4743" t="-28889" r="-19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53DD191-13F1-1544-681D-1CF9B5D8E56C}"/>
              </a:ext>
            </a:extLst>
          </p:cNvPr>
          <p:cNvSpPr txBox="1"/>
          <p:nvPr/>
        </p:nvSpPr>
        <p:spPr>
          <a:xfrm rot="16200000">
            <a:off x="5709485" y="4378129"/>
            <a:ext cx="7133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/>
                  <a:t>So the volume of the </a:t>
                </a:r>
                <a:r>
                  <a:rPr lang="en-US" sz="1600" b="1" dirty="0">
                    <a:solidFill>
                      <a:srgbClr val="00B050"/>
                    </a:solidFill>
                  </a:rPr>
                  <a:t>green image</a:t>
                </a:r>
                <a:r>
                  <a:rPr lang="en-US" sz="160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dirty="0"/>
                        <m:t>circumference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height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thickness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:r>
                  <a:rPr lang="en-US" sz="1600" dirty="0"/>
                  <a:t>	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is the radius.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The height is determined if you have one or two functions.</a:t>
                </a:r>
              </a:p>
              <a:p>
                <a:pPr lvl="1"/>
                <a:r>
                  <a:rPr lang="en-US" sz="1400" dirty="0"/>
                  <a:t>i.e. Top - Bottom 	or 	Right – Left</a:t>
                </a:r>
              </a:p>
              <a:p>
                <a:pPr lvl="1"/>
                <a:endParaRPr lang="en-US" sz="1400" dirty="0"/>
              </a:p>
              <a:p>
                <a:r>
                  <a:rPr lang="en-US" sz="1600" dirty="0"/>
                  <a:t>So, in the dx case,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𝐵𝑜𝑡𝑡𝑜𝑚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over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600" dirty="0"/>
                  <a:t>i.e</a:t>
                </a:r>
                <a:r>
                  <a:rPr lang="en-US" sz="1600" dirty="0">
                    <a:solidFill>
                      <a:srgbClr val="00B050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C097F-BF35-08C7-0173-DA237783FE60}"/>
                  </a:ext>
                </a:extLst>
              </p:cNvPr>
              <p:cNvSpPr txBox="1"/>
              <p:nvPr/>
            </p:nvSpPr>
            <p:spPr>
              <a:xfrm>
                <a:off x="10591061" y="6359328"/>
                <a:ext cx="3812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Thickness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C097F-BF35-08C7-0173-DA237783F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061" y="6359328"/>
                <a:ext cx="3812349" cy="276999"/>
              </a:xfrm>
              <a:prstGeom prst="rect">
                <a:avLst/>
              </a:prstGeom>
              <a:blipFill>
                <a:blip r:embed="rId4"/>
                <a:stretch>
                  <a:fillRect l="-3674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But what is the radius,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need to find the distance of the shell from the axis of rotation</a:t>
                </a:r>
              </a:p>
              <a:p>
                <a:endParaRPr lang="en-US" dirty="0"/>
              </a:p>
              <a:p>
                <a:r>
                  <a:rPr lang="en-US" dirty="0"/>
                  <a:t>So, in the dx case with rotation around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-axis,</a:t>
                </a:r>
              </a:p>
              <a:p>
                <a:pPr lvl="1"/>
                <a:r>
                  <a:rPr lang="en-US" sz="1800" dirty="0"/>
                  <a:t>The shell is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units away from the y-axis. So,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r>
                  <a:rPr lang="en-US" dirty="0"/>
                  <a:t>This yields the formula: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3403356D-FEF8-A612-B4B8-AF13FF257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1192"/>
          <a:stretch/>
        </p:blipFill>
        <p:spPr>
          <a:xfrm>
            <a:off x="8255329" y="2220944"/>
            <a:ext cx="3065564" cy="42048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873F0-2FB1-73C3-34E5-5D3688C77C41}"/>
              </a:ext>
            </a:extLst>
          </p:cNvPr>
          <p:cNvSpPr txBox="1"/>
          <p:nvPr/>
        </p:nvSpPr>
        <p:spPr>
          <a:xfrm>
            <a:off x="7437147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https://www.geogebra.org/m/jqfyndpu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0798" y="4420543"/>
                  <a:ext cx="53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558" y="4133983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9558" y="411490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53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about Shell Method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126" y="3193473"/>
                <a:ext cx="5185873" cy="3099049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Rotating around y-axis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“ dx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126" y="3193473"/>
                <a:ext cx="5185873" cy="30990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9BCEF-658B-4DC0-8A04-358006DF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126" y="2223023"/>
            <a:ext cx="10571998" cy="970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Since we are just cutting out parallel to the axis, we choose dx or </a:t>
            </a:r>
            <a:r>
              <a:rPr lang="en-US" sz="2600" dirty="0" err="1"/>
              <a:t>dy</a:t>
            </a:r>
            <a:r>
              <a:rPr lang="en-US" sz="2600" dirty="0"/>
              <a:t> in the following way: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3193472"/>
                <a:ext cx="5185873" cy="3099049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B050"/>
                    </a:solidFill>
                  </a:rPr>
                  <a:t>Rotating around x-axis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“ </a:t>
                </a:r>
                <a:r>
                  <a:rPr lang="en-US" sz="2400" b="1" dirty="0" err="1">
                    <a:solidFill>
                      <a:srgbClr val="00B050"/>
                    </a:solidFill>
                  </a:rPr>
                  <a:t>dy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𝑅𝑖𝑔h𝑡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𝐿𝑒𝑓𝑡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3193472"/>
                <a:ext cx="5185873" cy="3099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718EA6-FB81-850C-63E2-C191FD2BBF7B}"/>
              </a:ext>
            </a:extLst>
          </p:cNvPr>
          <p:cNvSpPr txBox="1"/>
          <p:nvPr/>
        </p:nvSpPr>
        <p:spPr>
          <a:xfrm>
            <a:off x="661234" y="6410812"/>
            <a:ext cx="1106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If you need more of an explanation of where the Shell Method comes look at the hidden slides. </a:t>
            </a:r>
          </a:p>
        </p:txBody>
      </p:sp>
    </p:spTree>
    <p:extLst>
      <p:ext uri="{BB962C8B-B14F-4D97-AF65-F5344CB8AC3E}">
        <p14:creationId xmlns:p14="http://schemas.microsoft.com/office/powerpoint/2010/main" val="22323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r>
                  <a:rPr lang="en-US" sz="2000" dirty="0"/>
                  <a:t>To find the volume of this hollow cylinder, we used the same idea when washers were first introduced.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𝑜𝑢𝑡𝑒𝑟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𝑖𝑛𝑛𝑒𝑟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</a:pPr>
                <a:r>
                  <a:rPr lang="en-US" sz="2100" dirty="0"/>
                  <a:t>Remember the volume of a cylinder is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 dirty="0"/>
                  <a:t>. So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𝑜𝑢𝑡𝑒𝑟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and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𝑖𝑛𝑛𝑒𝑟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100" dirty="0"/>
                  <a:t>Hence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</p:spPr>
            <p:txBody>
              <a:bodyPr vert="horz" lIns="91440" tIns="45720" rIns="91440" bIns="45720" numCol="2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let’s be clever</a:t>
                </a:r>
              </a:p>
              <a:p>
                <a:r>
                  <a:rPr lang="en-US" dirty="0"/>
                  <a:t>Let’s take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express it as an average.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 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)/2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/>
                  <a:t>To do that multiple the equation below by  2/2.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Since we have the average radius in our equation, we can now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Note that the difference of the radii gives us the thickness of the cylinder.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be that difference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Hence we can say that the volume of the hollow cylinder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8E1E4-D742-F1AF-32CD-DF506B04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63" y="221674"/>
            <a:ext cx="3948122" cy="5226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D534-2DD4-7895-25EC-1C419EBD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63" y="965995"/>
            <a:ext cx="3948122" cy="5670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We have learned how to find the volume of a solid of revolution by integrating</a:t>
            </a:r>
          </a:p>
          <a:p>
            <a:pPr lvl="1"/>
            <a:r>
              <a:rPr lang="en-US" sz="2400" dirty="0"/>
              <a:t> In the same way, we calculate the area under a curve</a:t>
            </a:r>
          </a:p>
          <a:p>
            <a:pPr lvl="2"/>
            <a:r>
              <a:rPr lang="en-US" sz="2400" dirty="0"/>
              <a:t> Running a line segment of varying length across the region, and adding them up</a:t>
            </a:r>
          </a:p>
          <a:p>
            <a:endParaRPr lang="en-US" sz="2400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FD79FBED-4E28-5CC3-13B4-5F4CBDA8778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5898" y="917144"/>
            <a:ext cx="6313452" cy="4982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E6B44-82FC-06A0-2338-BBB6A5C8E277}"/>
              </a:ext>
            </a:extLst>
          </p:cNvPr>
          <p:cNvSpPr txBox="1"/>
          <p:nvPr/>
        </p:nvSpPr>
        <p:spPr>
          <a:xfrm>
            <a:off x="4929227" y="6365561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One way to remember this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0050" lvl="2" indent="0">
                  <a:buNone/>
                </a:pPr>
                <a:r>
                  <a:rPr lang="en-US" sz="2400" dirty="0"/>
                  <a:t>is to see that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the same as the circumference,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(as shown in the image) of the cylinder.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 this is just the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circumference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height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thickness.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75C6CF2-6CD3-C873-AAF1-FAC54F0FA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94" y="519399"/>
            <a:ext cx="5426494" cy="57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So how does this help us answer Example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reason is USEFUL is that </a:t>
                </a:r>
              </a:p>
              <a:p>
                <a:pPr lvl="1"/>
                <a:r>
                  <a:rPr lang="en-US" sz="18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 terms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If we picture one possible shell, it will have 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𝑅𝑎𝑑𝑖𝑢𝑠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𝑐𝑖𝑟𝑐𝑢𝑚𝑓𝑒𝑟𝑒𝑛𝑐𝑒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As this shell spans the volume, we then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6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5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3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298B-BB75-CAE9-92C3-C65FE87DDC82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232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461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3295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3295389"/>
              </a:xfrm>
              <a:prstGeom prst="rect">
                <a:avLst/>
              </a:prstGeom>
              <a:blipFill>
                <a:blip r:embed="rId2"/>
                <a:stretch>
                  <a:fillRect l="-1037" t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48000"/>
            <a:ext cx="3020291" cy="37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89564"/>
            <a:ext cx="3020291" cy="37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5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89564"/>
            <a:ext cx="3020291" cy="37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2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89564"/>
            <a:ext cx="3020291" cy="3765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2ACA6-264A-B987-AAB9-042C636778DF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42197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CCDB8-2A02-4C06-9A11-1DFE4501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7818"/>
            <a:ext cx="3945994" cy="604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In other words,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866C6-FB4A-695E-2B60-31B728578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091" y="812800"/>
            <a:ext cx="3945994" cy="5837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We learned to find the volume of a solid of revolution by </a:t>
            </a:r>
          </a:p>
          <a:p>
            <a:pPr lvl="1"/>
            <a:r>
              <a:rPr lang="en-US" sz="2400" dirty="0"/>
              <a:t>Running some area across a shape and add them up.</a:t>
            </a:r>
          </a:p>
          <a:p>
            <a:pPr lvl="1"/>
            <a:r>
              <a:rPr lang="en-US" sz="2400" dirty="0"/>
              <a:t>Like in the case of the cylinder shown on the right.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40F15E31-614D-6EF0-3446-FD5D1494A5FE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5627" y="996099"/>
            <a:ext cx="5095009" cy="490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C02B7-F4F8-9DA1-3C10-4C1DF9F89D90}"/>
              </a:ext>
            </a:extLst>
          </p:cNvPr>
          <p:cNvSpPr txBox="1"/>
          <p:nvPr/>
        </p:nvSpPr>
        <p:spPr>
          <a:xfrm>
            <a:off x="4864305" y="620377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83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3151909"/>
              </a:xfrm>
              <a:prstGeom prst="rect">
                <a:avLst/>
              </a:prstGeom>
              <a:blipFill>
                <a:blip r:embed="rId2"/>
                <a:stretch>
                  <a:fillRect l="-1353" t="-1931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2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7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4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7D0B6-5B86-6675-6BFB-25B212CAB2D4}"/>
              </a:ext>
            </a:extLst>
          </p:cNvPr>
          <p:cNvSpPr txBox="1"/>
          <p:nvPr/>
        </p:nvSpPr>
        <p:spPr>
          <a:xfrm>
            <a:off x="2099323" y="2999696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45172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433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0881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2222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56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4252-6363-DDA4-973C-7C758865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55998"/>
            <a:ext cx="10571998" cy="1415479"/>
          </a:xfrm>
        </p:spPr>
        <p:txBody>
          <a:bodyPr/>
          <a:lstStyle/>
          <a:p>
            <a:r>
              <a:rPr lang="en-US" dirty="0"/>
              <a:t>But what were those “shapes”?</a:t>
            </a:r>
            <a:br>
              <a:rPr lang="en-US" dirty="0"/>
            </a:br>
            <a:r>
              <a:rPr lang="en-US" dirty="0"/>
              <a:t>		ANSWER: CROSS-SECTIONS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Sometimes it was a disk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b="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B64FA2B-1D2A-5F8C-81E5-0C60FB2F7284}"/>
              </a:ext>
            </a:extLst>
          </p:cNvPr>
          <p:cNvSpPr/>
          <p:nvPr/>
        </p:nvSpPr>
        <p:spPr>
          <a:xfrm>
            <a:off x="1644070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3833D3-880B-0E8A-F84D-3D74A9C907AD}"/>
              </a:ext>
            </a:extLst>
          </p:cNvPr>
          <p:cNvCxnSpPr>
            <a:cxnSpLocks/>
          </p:cNvCxnSpPr>
          <p:nvPr/>
        </p:nvCxnSpPr>
        <p:spPr>
          <a:xfrm flipV="1">
            <a:off x="3015670" y="3568660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88F197-302B-EE53-F089-364E3898C224}"/>
              </a:ext>
            </a:extLst>
          </p:cNvPr>
          <p:cNvSpPr txBox="1"/>
          <p:nvPr/>
        </p:nvSpPr>
        <p:spPr>
          <a:xfrm>
            <a:off x="3242591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Sometimes it was a washer</a:t>
                </a:r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4ACACD8-CB5E-0293-ADCC-BD4938D16BA5}"/>
              </a:ext>
            </a:extLst>
          </p:cNvPr>
          <p:cNvSpPr/>
          <p:nvPr/>
        </p:nvSpPr>
        <p:spPr>
          <a:xfrm>
            <a:off x="7417462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6357D-5439-52E2-D132-437E801A269B}"/>
              </a:ext>
            </a:extLst>
          </p:cNvPr>
          <p:cNvSpPr txBox="1"/>
          <p:nvPr/>
        </p:nvSpPr>
        <p:spPr>
          <a:xfrm>
            <a:off x="9015983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28A98C-731E-D955-5FA0-87F8634E2109}"/>
              </a:ext>
            </a:extLst>
          </p:cNvPr>
          <p:cNvSpPr/>
          <p:nvPr/>
        </p:nvSpPr>
        <p:spPr>
          <a:xfrm>
            <a:off x="8103262" y="384397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83562-90D7-E0A4-956E-7652F6FB4878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8750905" y="4529770"/>
            <a:ext cx="72395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E160F2-D0E2-E747-DA8F-C774143FD40D}"/>
              </a:ext>
            </a:extLst>
          </p:cNvPr>
          <p:cNvSpPr txBox="1"/>
          <p:nvPr/>
        </p:nvSpPr>
        <p:spPr>
          <a:xfrm>
            <a:off x="8979530" y="450333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6991E-DA4E-138B-1BC8-688BCB82705B}"/>
              </a:ext>
            </a:extLst>
          </p:cNvPr>
          <p:cNvCxnSpPr>
            <a:cxnSpLocks/>
          </p:cNvCxnSpPr>
          <p:nvPr/>
        </p:nvCxnSpPr>
        <p:spPr>
          <a:xfrm flipV="1">
            <a:off x="8789062" y="3568660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  <p:bldP spid="11" grpId="0"/>
      <p:bldP spid="12" grpId="0" animBg="1"/>
      <p:bldP spid="14" grpId="0"/>
      <p:bldP spid="15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5763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5C356E-B425-A24C-4E36-B9CC0E5D9810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612283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blipFill>
                <a:blip r:embed="rId2"/>
                <a:stretch>
                  <a:fillRect l="-10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6266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326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3264355"/>
              </a:xfrm>
              <a:prstGeom prst="rect">
                <a:avLst/>
              </a:prstGeom>
              <a:blipFill>
                <a:blip r:embed="rId2"/>
                <a:stretch>
                  <a:fillRect l="-1037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1DEF7B6D-2D0A-4FB0-16B2-7BA6AA28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6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</a:t>
                </a:r>
                <a:r>
                  <a:rPr lang="en-US" sz="2800">
                    <a:latin typeface="+mj-lt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blipFill>
                <a:blip r:embed="rId2"/>
                <a:stretch>
                  <a:fillRect l="-1037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1DEF7B6D-2D0A-4FB0-16B2-7BA6AA28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0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</a:t>
                </a:r>
                <a:r>
                  <a:rPr lang="en-US" sz="2800">
                    <a:latin typeface="+mj-lt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blipFill>
                <a:blip r:embed="rId2"/>
                <a:stretch>
                  <a:fillRect l="-1037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1DEF7B6D-2D0A-4FB0-16B2-7BA6AA28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1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blipFill>
                <a:blip r:embed="rId2"/>
                <a:stretch>
                  <a:fillRect l="-10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D6DF3-001E-8FC4-5FFD-78C1E922C628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4D0C7C89-C16C-8F28-562E-E41F70038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51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Disk/Washer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84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9171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661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2C1E-146C-B265-FCE8-5F904504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Lecture, we will be covering the case, when neither method (Disk nor Washer) is easy.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ED23-182D-3B13-5A33-8E8C89E6F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419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E4FB50-4E8B-5FD0-4067-C95830CC1D89}"/>
              </a:ext>
            </a:extLst>
          </p:cNvPr>
          <p:cNvSpPr txBox="1"/>
          <p:nvPr/>
        </p:nvSpPr>
        <p:spPr>
          <a:xfrm>
            <a:off x="1417618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7979318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419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2082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876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8853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0AAF2A-F9EF-D8AA-2BBB-1307D9E84717}"/>
              </a:ext>
            </a:extLst>
          </p:cNvPr>
          <p:cNvSpPr txBox="1"/>
          <p:nvPr/>
        </p:nvSpPr>
        <p:spPr>
          <a:xfrm>
            <a:off x="1708563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9281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blipFill>
                <a:blip r:embed="rId2"/>
                <a:stretch>
                  <a:fillRect l="-1423" t="-196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/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Interesting Question: Which integral is easier to compute?</a:t>
                </a:r>
              </a:p>
              <a:p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indent="-342900">
                  <a:buAutoNum type="alphaUcParenR"/>
                </a:pPr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blipFill>
                <a:blip r:embed="rId9"/>
                <a:stretch>
                  <a:fillRect l="-1154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29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 or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1" y="2333123"/>
                <a:ext cx="5373086" cy="40776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Washer Method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92D050"/>
                  </a:solidFill>
                </a:endParaRPr>
              </a:p>
              <a:p>
                <a:r>
                  <a:rPr lang="en-US" sz="3200" dirty="0"/>
                  <a:t>But if you find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either method,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1" y="2333123"/>
                <a:ext cx="5373086" cy="40776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92740-78F9-FDC1-5921-3DD46E24B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72584"/>
              </p:ext>
            </p:extLst>
          </p:nvPr>
        </p:nvGraphicFramePr>
        <p:xfrm>
          <a:off x="6809998" y="3091807"/>
          <a:ext cx="4572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7228940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1923032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21183547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58845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Axis of Rotation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17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x-axis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y-axis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17825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Disk/Washer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325658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Shells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58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38133"/>
            <a:ext cx="10571998" cy="970450"/>
          </a:xfrm>
        </p:spPr>
        <p:txBody>
          <a:bodyPr/>
          <a:lstStyle/>
          <a:p>
            <a:r>
              <a:rPr lang="en-US" dirty="0"/>
              <a:t>Formulas from Lessons 14 and 15 and 17	Rotation around x-axis or y-axis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x-axis: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y-axis: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90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https://www.geogebra.org/m/f3wrypfh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42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56165" y="646437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515B5B9-2B9D-0EC0-B5FF-320D25C90E5C}"/>
              </a:ext>
            </a:extLst>
          </p:cNvPr>
          <p:cNvSpPr/>
          <p:nvPr/>
        </p:nvSpPr>
        <p:spPr>
          <a:xfrm>
            <a:off x="3513326" y="178248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48A2404-9588-81F3-9DB8-F165646AD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29" y="2954747"/>
            <a:ext cx="6311936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4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8998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C096E5-989C-0EA7-12F3-130808C52D4B}"/>
              </a:ext>
            </a:extLst>
          </p:cNvPr>
          <p:cNvSpPr/>
          <p:nvPr/>
        </p:nvSpPr>
        <p:spPr>
          <a:xfrm>
            <a:off x="4127681" y="391844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A57686A-8398-3032-2252-09FA5DCC5996}"/>
              </a:ext>
            </a:extLst>
          </p:cNvPr>
          <p:cNvSpPr/>
          <p:nvPr/>
        </p:nvSpPr>
        <p:spPr>
          <a:xfrm flipH="1">
            <a:off x="4127680" y="22485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???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46D9C41F-9841-FC46-C05F-D5F1F8DA8A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521" y="2954747"/>
            <a:ext cx="4642655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5595</TotalTime>
  <Words>3660</Words>
  <Application>Microsoft Office PowerPoint</Application>
  <PresentationFormat>Widescreen</PresentationFormat>
  <Paragraphs>404</Paragraphs>
  <Slides>60</Slides>
  <Notes>3</Notes>
  <HiddenSlides>5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Calibri</vt:lpstr>
      <vt:lpstr>Cambria Math</vt:lpstr>
      <vt:lpstr>Century Gothic</vt:lpstr>
      <vt:lpstr>Wingdings 2</vt:lpstr>
      <vt:lpstr>Quotable</vt:lpstr>
      <vt:lpstr>MA 16020: Lesson 17    Volume By Revolution      Shell Method        Pt 1: Rotation around the x- or y-axis    </vt:lpstr>
      <vt:lpstr>So far…</vt:lpstr>
      <vt:lpstr>In other words,</vt:lpstr>
      <vt:lpstr>But what were those “shapes”?   ANSWER: CROSS-SECTIONS</vt:lpstr>
      <vt:lpstr>In Today’s Lecture, we will be covering the case, when neither method (Disk nor Washer) is easy.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can I do this kind of problem without giving myself a headache?  </vt:lpstr>
      <vt:lpstr>What’s a (Cylindrical) Shell?</vt:lpstr>
      <vt:lpstr>Geometry Time: Let’s Flatten the Shell …</vt:lpstr>
      <vt:lpstr>Geometry Time: Let’s Flatten the Shell …</vt:lpstr>
      <vt:lpstr>But what is the radius, r(x)?</vt:lpstr>
      <vt:lpstr>One thing about Shell Method Formulas</vt:lpstr>
      <vt:lpstr>GEOMETRY: Finding The Volume of A Hollow Cylinder</vt:lpstr>
      <vt:lpstr>GEOMETRY: Finding The Volume of A Hollow Cylinder</vt:lpstr>
      <vt:lpstr>GEOMETRY: Finding The Volume of A Hollow Cylinder</vt:lpstr>
      <vt:lpstr>GEOMETRY: Finding The Volume of A Hollow Cylinder</vt:lpstr>
      <vt:lpstr>So how does this help us answer Example 1?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 or Shell Method?</vt:lpstr>
      <vt:lpstr>Formulas from Lessons 14 and 15 and 17 Rotation around x-axis or y-axis</vt:lpstr>
      <vt:lpstr>GeoGebra Link for Lesson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63</cp:revision>
  <cp:lastPrinted>2022-02-22T18:34:08Z</cp:lastPrinted>
  <dcterms:created xsi:type="dcterms:W3CDTF">2022-02-21T17:56:34Z</dcterms:created>
  <dcterms:modified xsi:type="dcterms:W3CDTF">2023-10-02T20:23:12Z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2023-02-18T04:45:59Z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3a855e9c-ab00-48ec-9fde-58097edf39fc</vt:lpwstr>
  </property>
  <property fmtid="{D5CDD505-2E9C-101B-9397-08002B2CF9AE}" pid="8" name="MSIP_Label_4044bd30-2ed7-4c9d-9d12-46200872a97b_ContentBits">
    <vt:lpwstr>0</vt:lpwstr>
  </property>
</Properties>
</file>