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83" r:id="rId4"/>
    <p:sldId id="263" r:id="rId5"/>
    <p:sldId id="261" r:id="rId6"/>
    <p:sldId id="265" r:id="rId7"/>
    <p:sldId id="267" r:id="rId8"/>
    <p:sldId id="273" r:id="rId9"/>
    <p:sldId id="285" r:id="rId10"/>
    <p:sldId id="276" r:id="rId11"/>
    <p:sldId id="288" r:id="rId12"/>
    <p:sldId id="289" r:id="rId13"/>
    <p:sldId id="290" r:id="rId14"/>
    <p:sldId id="260" r:id="rId15"/>
    <p:sldId id="296" r:id="rId16"/>
    <p:sldId id="304" r:id="rId17"/>
    <p:sldId id="305" r:id="rId18"/>
    <p:sldId id="306" r:id="rId19"/>
    <p:sldId id="315" r:id="rId20"/>
    <p:sldId id="308" r:id="rId21"/>
    <p:sldId id="299" r:id="rId22"/>
    <p:sldId id="310" r:id="rId23"/>
    <p:sldId id="309" r:id="rId24"/>
    <p:sldId id="312" r:id="rId25"/>
    <p:sldId id="313" r:id="rId26"/>
    <p:sldId id="314" r:id="rId27"/>
    <p:sldId id="311" r:id="rId28"/>
    <p:sldId id="300" r:id="rId29"/>
    <p:sldId id="319" r:id="rId30"/>
    <p:sldId id="318" r:id="rId31"/>
    <p:sldId id="317" r:id="rId32"/>
    <p:sldId id="322" r:id="rId33"/>
    <p:sldId id="321" r:id="rId34"/>
    <p:sldId id="320" r:id="rId35"/>
    <p:sldId id="298" r:id="rId36"/>
    <p:sldId id="325" r:id="rId37"/>
    <p:sldId id="324" r:id="rId38"/>
    <p:sldId id="326" r:id="rId39"/>
    <p:sldId id="327" r:id="rId40"/>
    <p:sldId id="350" r:id="rId41"/>
    <p:sldId id="330" r:id="rId42"/>
    <p:sldId id="329" r:id="rId43"/>
    <p:sldId id="328" r:id="rId44"/>
    <p:sldId id="340" r:id="rId45"/>
    <p:sldId id="346" r:id="rId46"/>
    <p:sldId id="345" r:id="rId47"/>
    <p:sldId id="344" r:id="rId48"/>
    <p:sldId id="347" r:id="rId49"/>
    <p:sldId id="301" r:id="rId50"/>
    <p:sldId id="333" r:id="rId51"/>
    <p:sldId id="332" r:id="rId52"/>
    <p:sldId id="331" r:id="rId53"/>
    <p:sldId id="343" r:id="rId54"/>
    <p:sldId id="341" r:id="rId55"/>
    <p:sldId id="292" r:id="rId56"/>
    <p:sldId id="277" r:id="rId57"/>
    <p:sldId id="291" r:id="rId58"/>
    <p:sldId id="27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1030 24575,'-9'-53'0,"0"11"0,7-4 0,2 0 0,2-1 0,3 1 0,13-62 0,1-12 0,-10 50 0,-1 17 0,2-74 0,-11 117 0,1-1 0,1 1 0,0 0 0,0-1 0,1 1 0,0 0 0,1 0 0,0 0 0,1 0 0,0 1 0,1-1 0,0 1 0,0 0 0,0 1 0,1-1 0,1 1 0,0 0 0,0 0 0,0 1 0,1 0 0,0 1 0,0-1 0,11-5 0,-5 3 0,1 1 0,0 0 0,0 1 0,18-5 0,-25 10 0,0 0 0,0 0 0,0 1 0,0 0 0,0 1 0,0 0 0,0 0 0,0 1 0,0 0 0,14 3 0,-8 1 0,1 0 0,-1 0 0,0 1 0,-1 1 0,0 0 0,24 18 0,-6 0 0,38 41 0,-62-58 0,-1 0 0,0 1 0,0-1 0,-1 1 0,-1 0 0,1 1 0,-1-1 0,-1 1 0,3 10 0,2 14 0,6 45 0,-8-1 0,-6 136 0,-3-85 0,4-55 0,-7 182 0,3-212 0,-3-1 0,-2 1 0,-23 75 0,-18 79 0,2-29 0,34-112 0,-3 0 0,-2-1 0,-39 82 0,49-122 0,-1-1 0,-1-1 0,0 0 0,-1 0 0,0-1 0,-1-1 0,-1 0 0,0 0 0,0-1 0,-1-1 0,-25 15 0,31-21 0,-1 1 0,1-1 0,-1-1 0,0 0 0,0 0 0,0 0 0,-14 1 0,20-4 0,0 0 0,0-1 0,0 1 0,0-1 0,0 0 0,0 0 0,0 0 0,1 0 0,-1 0 0,0 0 0,0-1 0,1 1 0,-1-1 0,1 0 0,-1 0 0,1 0 0,0 0 0,0 0 0,0-1 0,0 1 0,0 0 0,0-1 0,1 0 0,-1 1 0,1-1 0,-2-5 0,-6-14 21,2-1-1,0-1 0,1 1 1,1-1-1,-1-25 0,-14-58-1507,16 90-5339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24575,'8'-2'0,"0"0"0,0 0 0,0 0 0,0-1 0,-1-1 0,1 1 0,-1-1 0,0 0 0,0-1 0,0 0 0,-1 0 0,8-7 0,29-19 0,-29 22 0,0-1 0,0-1 0,-1-1 0,15-17 0,-15 16 0,0 0 0,1 1 0,16-11 0,-28 21 1,0 1 0,0 0 0,0 0 0,0 0 0,1 0 0,-1 1 0,0-1 0,1 0 0,-1 1 0,0 0 0,1 0 0,-1-1 0,0 1 1,1 0-1,-1 1 0,1-1 0,-1 0 0,0 1 0,1-1 0,-1 1 0,0 0 0,0 0 0,1 0 0,-1 0 0,0 0 0,0 0 0,0 1 0,0-1 0,0 1 0,-1-1 0,1 1 0,2 3 0,7 7-32,-1 1 1,-1 0-1,0 1 1,8 14 0,9 14-1217,-14-27-5579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1444 470 24575,'-6'-7'0,"1"-1"0,0 1 0,1-1 0,0 0 0,-6-14 0,-9-17 0,-2 6 0,-1 1 0,-2 1 0,0 2 0,-3 0 0,0 1 0,-1 2 0,-61-43 0,64 55 0,0 2 0,-1 0 0,0 1 0,-1 2 0,0 1 0,-1 1 0,1 1 0,-39-2 0,-29 2 0,-109 7 0,67 2 0,114-3 0,1 1 0,0 1 0,0 0 0,-39 11 0,46-8 0,1 0 0,1 1 0,-1 1 0,1 0 0,0 1 0,1 0 0,-1 1 0,-12 12 0,10-8 0,1 0 0,0 2 0,1-1 0,0 2 0,1-1 0,1 2 0,-11 21 0,18-31 0,1 1 0,0 0 0,1 0 0,0 0 0,0 0 0,1 0 0,0 0 0,0 0 0,1 0 0,0 1 0,0-1 0,1 0 0,0 0 0,1 0 0,-1 0 0,2 0 0,-1 0 0,1 0 0,7 14 0,-2-9 0,-1 0 0,2 0 0,0-1 0,0 0 0,1-1 0,1 0 0,0-1 0,0 0 0,1 0 0,0-1 0,0-1 0,1 0 0,1-1 0,-1 0 0,1-1 0,20 6 0,16 12 0,-42-19 0,0-1 0,0 0 0,0 0 0,0-1 0,1 0 0,-1-1 0,1 1 0,12 0 0,51-2-1365,-51-1-5461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24575,'4'1'0,"0"1"0,-1 0 0,1 0 0,-1 0 0,0 1 0,0-1 0,1 1 0,-2 0 0,1 0 0,4 6 0,4 3 0,11 7 0,8 7 0,43 51 0,-71-75 0,0 1 0,0-1 0,0 1 0,-1-1 0,0 1 0,1 0 0,-1 0 0,0-1 0,0 1 0,0 0 0,-1 0 0,1 0 0,-1 0 0,0 0 0,1 0 0,-1 0 0,-1 0 0,1 0 0,0 0 0,-1 0 0,1 0 0,-1 0 0,0 0 0,0 0 0,0 0 0,-1 0 0,-1 3 0,-5 5 0,0 1 0,-1-1 0,0 0 0,-19 16 0,-1 3 0,21-21-273,-1-1 0,0 0 0,0 0 0,-16 9 0,12-9-6553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5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-1 960 24575,'2'0'0,"-1"-1"0,0 1 0,0 0 0,0-1 0,0 0 0,0 1 0,0-1 0,0 0 0,0 1 0,0-1 0,-1 0 0,1 0 0,0 0 0,0 0 0,-1 0 0,1 0 0,0 0 0,-1 0 0,1 0 0,-1 0 0,1 0 0,-1 0 0,1-2 0,9-35 0,-8 30 0,139-473 0,-128 451 0,0 1 0,2 1 0,1 0 0,1 2 0,1-1 0,2 2 0,0 1 0,2 0 0,0 2 0,2 0 0,0 1 0,2 2 0,0 1 0,1 1 0,40-20 0,-62 35 0,0 0 0,0 0 0,0 0 0,0 1 0,1 0 0,-1 0 0,0 0 0,1 0 0,-1 1 0,1 0 0,-1 0 0,1 1 0,-1-1 0,0 1 0,1 0 0,-1 1 0,0-1 0,0 1 0,0 0 0,0 0 0,0 1 0,0 0 0,0 0 0,-1 0 0,0 0 0,1 0 0,-1 1 0,-1 0 0,1 0 0,0 0 0,3 5 0,1 2 0,0 1 0,-1 0 0,0 0 0,-1 0 0,0 1 0,-1-1 0,-1 1 0,0 1 0,0-1 0,-2 1 0,3 17 0,-4 274 0,-4-138 0,3-121 0,-15 349 0,9-330 0,2-19 0,-2 1 0,-1-1 0,-24 77 0,-11-8 0,-50 158 0,84-244 0,-2 0 0,-1-1 0,-1 0 0,-2 0 0,-31 48 0,32-57 0,0 1 0,2 0 0,1 1 0,0 0 0,2 1 0,-9 33 0,17-53 0,-1 0 0,1 0 0,0 0 0,-1 0 0,1 0 0,-1 0 0,0 0 0,0-1 0,0 1 0,1 0 0,-2-1 0,1 1 0,0 0 0,0-1 0,-3 3 0,4-4 0,-1 0 0,0 0 0,1-1 0,-1 1 0,1 0 0,-1 0 0,0-1 0,1 1 0,-1 0 0,1-1 0,-1 1 0,1 0 0,-1-1 0,1 1 0,-1-1 0,1 1 0,0-1 0,-1 1 0,1-1 0,0 1 0,-1-1 0,1 0 0,0 1 0,-1-1 0,1 1 0,0-1 0,0 0 0,0 1 0,0-2 0,-15-64 0,-14-110 0,10 65 0,13 73 0,-4-18 0,-3-110 0,14 22-1365,-1 124-5461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-1 439 24575,'2'-11'0,"0"0"0,0 1 0,1-1 0,1 1 0,-1 0 0,2 0 0,-1 0 0,1 1 0,1-1 0,8-10 0,10-20 0,49-79 0,-26 45 0,-36 53 0,-9 15 0,1 0 0,0 1 0,0-1 0,0 0 0,1 1 0,0 0 0,0 0 0,0 0 0,1 0 0,5-4 0,-9 9 0,0 0 0,0 1 0,1-1 0,-1 0 0,0 1 0,0-1 0,1 0 0,-1 1 0,0 0 0,0-1 0,0 1 0,0 0 0,0-1 0,0 1 0,0 0 0,0 0 0,0 0 0,0 0 0,0 0 0,-1 0 0,1 0 0,0 0 0,-1 0 0,1 0 0,0 2 0,16 31 0,36 127-1365,-47-146-5461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tmp"/><Relationship Id="rId7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9" Type="http://schemas.openxmlformats.org/officeDocument/2006/relationships/hyperlink" Target="https://www.geogebra.org/m/m2p2kdm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customXml" Target="../ink/ink9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19.png"/><Relationship Id="rId5" Type="http://schemas.openxmlformats.org/officeDocument/2006/relationships/customXml" Target="../ink/ink10.xml"/><Relationship Id="rId10" Type="http://schemas.openxmlformats.org/officeDocument/2006/relationships/customXml" Target="../ink/ink12.xml"/><Relationship Id="rId4" Type="http://schemas.openxmlformats.org/officeDocument/2006/relationships/image" Target="../media/image16.png"/><Relationship Id="rId9" Type="http://schemas.openxmlformats.org/officeDocument/2006/relationships/image" Target="../media/image6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customXml" Target="../ink/ink18.xml"/><Relationship Id="rId18" Type="http://schemas.openxmlformats.org/officeDocument/2006/relationships/customXml" Target="../ink/ink22.xml"/><Relationship Id="rId3" Type="http://schemas.openxmlformats.org/officeDocument/2006/relationships/customXml" Target="../ink/ink14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image" Target="../media/image21.png"/><Relationship Id="rId17" Type="http://schemas.openxmlformats.org/officeDocument/2006/relationships/customXml" Target="../ink/ink21.xml"/><Relationship Id="rId2" Type="http://schemas.openxmlformats.org/officeDocument/2006/relationships/image" Target="../media/image7.png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customXml" Target="../ink/ink17.xml"/><Relationship Id="rId5" Type="http://schemas.openxmlformats.org/officeDocument/2006/relationships/customXml" Target="../ink/ink15.xml"/><Relationship Id="rId15" Type="http://schemas.openxmlformats.org/officeDocument/2006/relationships/customXml" Target="../ink/ink19.xml"/><Relationship Id="rId10" Type="http://schemas.openxmlformats.org/officeDocument/2006/relationships/image" Target="../media/image6.tmp"/><Relationship Id="rId4" Type="http://schemas.openxmlformats.org/officeDocument/2006/relationships/image" Target="../media/image16.png"/><Relationship Id="rId9" Type="http://schemas.openxmlformats.org/officeDocument/2006/relationships/image" Target="../media/image7.tmp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19.png"/><Relationship Id="rId3" Type="http://schemas.openxmlformats.org/officeDocument/2006/relationships/customXml" Target="../ink/ink23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1.png"/><Relationship Id="rId5" Type="http://schemas.openxmlformats.org/officeDocument/2006/relationships/customXml" Target="../ink/ink24.xml"/><Relationship Id="rId10" Type="http://schemas.openxmlformats.org/officeDocument/2006/relationships/customXml" Target="../ink/ink26.xm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customXml" Target="../ink/ink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23.png"/><Relationship Id="rId3" Type="http://schemas.openxmlformats.org/officeDocument/2006/relationships/customXml" Target="../ink/ink29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3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22.png"/><Relationship Id="rId5" Type="http://schemas.openxmlformats.org/officeDocument/2006/relationships/customXml" Target="../ink/ink30.xml"/><Relationship Id="rId10" Type="http://schemas.openxmlformats.org/officeDocument/2006/relationships/customXml" Target="../ink/ink32.xm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customXml" Target="../ink/ink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customXml" Target="../ink/ink39.xml"/><Relationship Id="rId3" Type="http://schemas.openxmlformats.org/officeDocument/2006/relationships/customXml" Target="../ink/ink35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1" Type="http://schemas.openxmlformats.org/officeDocument/2006/relationships/customXml" Target="../ink/ink38.xml"/><Relationship Id="rId5" Type="http://schemas.openxmlformats.org/officeDocument/2006/relationships/customXml" Target="../ink/ink36.xml"/><Relationship Id="rId15" Type="http://schemas.openxmlformats.org/officeDocument/2006/relationships/customXml" Target="../ink/ink40.xml"/><Relationship Id="rId10" Type="http://schemas.openxmlformats.org/officeDocument/2006/relationships/hyperlink" Target="https://www.math.purdue.edu/~fernan87/assets/docs/Spring_2023/SP23_MA16020_L15_Notes.pdf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customXml" Target="../ink/ink41.xml"/><Relationship Id="rId7" Type="http://schemas.openxmlformats.org/officeDocument/2006/relationships/customXml" Target="../ink/ink4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9" Type="http://schemas.openxmlformats.org/officeDocument/2006/relationships/hyperlink" Target="https://www.geogebra.org/m/jfta4b52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customXml" Target="../ink/ink44.xml"/><Relationship Id="rId7" Type="http://schemas.openxmlformats.org/officeDocument/2006/relationships/hyperlink" Target="https://www.geogebra.org/m/jfta4b5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5" Type="http://schemas.openxmlformats.org/officeDocument/2006/relationships/customXml" Target="../ink/ink45.xml"/><Relationship Id="rId4" Type="http://schemas.openxmlformats.org/officeDocument/2006/relationships/image" Target="../media/image16.png"/><Relationship Id="rId9" Type="http://schemas.openxmlformats.org/officeDocument/2006/relationships/customXml" Target="../ink/ink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9.png"/><Relationship Id="rId18" Type="http://schemas.openxmlformats.org/officeDocument/2006/relationships/image" Target="../media/image29.png"/><Relationship Id="rId3" Type="http://schemas.openxmlformats.org/officeDocument/2006/relationships/customXml" Target="../ink/ink48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customXml" Target="../ink/ink52.xml"/><Relationship Id="rId17" Type="http://schemas.openxmlformats.org/officeDocument/2006/relationships/customXml" Target="../ink/ink55.xml"/><Relationship Id="rId2" Type="http://schemas.openxmlformats.org/officeDocument/2006/relationships/image" Target="../media/image2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21.png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10" Type="http://schemas.openxmlformats.org/officeDocument/2006/relationships/customXml" Target="../ink/ink51.xml"/><Relationship Id="rId19" Type="http://schemas.openxmlformats.org/officeDocument/2006/relationships/customXml" Target="../ink/ink56.xml"/><Relationship Id="rId4" Type="http://schemas.openxmlformats.org/officeDocument/2006/relationships/image" Target="../media/image16.png"/><Relationship Id="rId9" Type="http://schemas.openxmlformats.org/officeDocument/2006/relationships/image" Target="../media/image9.tmp"/><Relationship Id="rId14" Type="http://schemas.openxmlformats.org/officeDocument/2006/relationships/customXml" Target="../ink/ink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62.xml"/><Relationship Id="rId3" Type="http://schemas.openxmlformats.org/officeDocument/2006/relationships/customXml" Target="../ink/ink57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6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74.xml"/><Relationship Id="rId3" Type="http://schemas.openxmlformats.org/officeDocument/2006/relationships/customXml" Target="../ink/ink69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9.png"/><Relationship Id="rId3" Type="http://schemas.openxmlformats.org/officeDocument/2006/relationships/customXml" Target="../ink/ink75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customXml" Target="../ink/ink7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21.png"/><Relationship Id="rId5" Type="http://schemas.openxmlformats.org/officeDocument/2006/relationships/customXml" Target="../ink/ink76.xml"/><Relationship Id="rId15" Type="http://schemas.openxmlformats.org/officeDocument/2006/relationships/hyperlink" Target="https://www.math.purdue.edu/~fernan87/assets/docs/Spring_2023/SP23_MA16020_L15_Notes.pdf" TargetMode="External"/><Relationship Id="rId4" Type="http://schemas.openxmlformats.org/officeDocument/2006/relationships/image" Target="../media/image16.png"/><Relationship Id="rId9" Type="http://schemas.openxmlformats.org/officeDocument/2006/relationships/customXml" Target="../ink/ink78.xml"/><Relationship Id="rId14" Type="http://schemas.openxmlformats.org/officeDocument/2006/relationships/customXml" Target="../ink/ink8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znzmhqq7" TargetMode="Externa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customXml" Target="../ink/ink82.xml"/><Relationship Id="rId10" Type="http://schemas.openxmlformats.org/officeDocument/2006/relationships/customXml" Target="../ink/ink85.xml"/><Relationship Id="rId4" Type="http://schemas.openxmlformats.org/officeDocument/2006/relationships/image" Target="../media/image160.png"/><Relationship Id="rId9" Type="http://schemas.openxmlformats.org/officeDocument/2006/relationships/customXml" Target="../ink/ink8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customXml" Target="../ink/ink86.xml"/><Relationship Id="rId7" Type="http://schemas.openxmlformats.org/officeDocument/2006/relationships/hyperlink" Target="https://www.geogebra.org/m/znzmhqq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5" Type="http://schemas.openxmlformats.org/officeDocument/2006/relationships/customXml" Target="../ink/ink87.xml"/><Relationship Id="rId4" Type="http://schemas.openxmlformats.org/officeDocument/2006/relationships/image" Target="../media/image16.png"/><Relationship Id="rId9" Type="http://schemas.openxmlformats.org/officeDocument/2006/relationships/customXml" Target="../ink/ink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13" Type="http://schemas.openxmlformats.org/officeDocument/2006/relationships/image" Target="../media/image31.png"/><Relationship Id="rId3" Type="http://schemas.openxmlformats.org/officeDocument/2006/relationships/customXml" Target="../ink/ink90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customXml" Target="../ink/ink94.xml"/><Relationship Id="rId2" Type="http://schemas.openxmlformats.org/officeDocument/2006/relationships/image" Target="../media/image30.png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.xml"/><Relationship Id="rId11" Type="http://schemas.openxmlformats.org/officeDocument/2006/relationships/image" Target="../media/image35.png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10" Type="http://schemas.openxmlformats.org/officeDocument/2006/relationships/customXml" Target="../ink/ink93.xml"/><Relationship Id="rId4" Type="http://schemas.openxmlformats.org/officeDocument/2006/relationships/image" Target="../media/image16.png"/><Relationship Id="rId9" Type="http://schemas.openxmlformats.org/officeDocument/2006/relationships/image" Target="../media/image10.tmp"/><Relationship Id="rId14" Type="http://schemas.openxmlformats.org/officeDocument/2006/relationships/customXml" Target="../ink/ink9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03.xml"/><Relationship Id="rId3" Type="http://schemas.openxmlformats.org/officeDocument/2006/relationships/customXml" Target="../ink/ink98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01.xml"/><Relationship Id="rId14" Type="http://schemas.openxmlformats.org/officeDocument/2006/relationships/customXml" Target="../ink/ink10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10.xml"/><Relationship Id="rId3" Type="http://schemas.openxmlformats.org/officeDocument/2006/relationships/customXml" Target="../ink/ink105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customXml" Target="../ink/ink109.xml"/><Relationship Id="rId5" Type="http://schemas.openxmlformats.org/officeDocument/2006/relationships/customXml" Target="../ink/ink106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08.xml"/><Relationship Id="rId14" Type="http://schemas.openxmlformats.org/officeDocument/2006/relationships/customXml" Target="../ink/ink1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17.xml"/><Relationship Id="rId3" Type="http://schemas.openxmlformats.org/officeDocument/2006/relationships/customXml" Target="../ink/ink112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.xml"/><Relationship Id="rId11" Type="http://schemas.openxmlformats.org/officeDocument/2006/relationships/customXml" Target="../ink/ink116.xml"/><Relationship Id="rId5" Type="http://schemas.openxmlformats.org/officeDocument/2006/relationships/customXml" Target="../ink/ink113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15.xml"/><Relationship Id="rId14" Type="http://schemas.openxmlformats.org/officeDocument/2006/relationships/customXml" Target="../ink/ink1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24.xml"/><Relationship Id="rId3" Type="http://schemas.openxmlformats.org/officeDocument/2006/relationships/customXml" Target="../ink/ink119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1" Type="http://schemas.openxmlformats.org/officeDocument/2006/relationships/customXml" Target="../ink/ink123.xml"/><Relationship Id="rId5" Type="http://schemas.openxmlformats.org/officeDocument/2006/relationships/customXml" Target="../ink/ink120.xml"/><Relationship Id="rId15" Type="http://schemas.openxmlformats.org/officeDocument/2006/relationships/hyperlink" Target="https://www.math.purdue.edu/~fernan87/assets/docs/Spring_2023/SP23_MA16020_L15_Notes.pdf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22.xml"/><Relationship Id="rId14" Type="http://schemas.openxmlformats.org/officeDocument/2006/relationships/customXml" Target="../ink/ink1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/><Relationship Id="rId7" Type="http://schemas.openxmlformats.org/officeDocument/2006/relationships/hyperlink" Target="https://www.geogebra.org/m/c2wzbrb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hyperlink" Target="https://www.geogebra.org/m/c2wzbrbf" TargetMode="Externa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.xml"/><Relationship Id="rId7" Type="http://schemas.openxmlformats.org/officeDocument/2006/relationships/image" Target="../media/image13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hyperlink" Target="https://www.geogebra.org/m/c2wzbrbf" TargetMode="Externa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customXml" Target="../ink/ink133.xml"/><Relationship Id="rId3" Type="http://schemas.openxmlformats.org/officeDocument/2006/relationships/customXml" Target="../ink/ink129.xml"/><Relationship Id="rId7" Type="http://schemas.openxmlformats.org/officeDocument/2006/relationships/image" Target="../media/image14.tmp"/><Relationship Id="rId12" Type="http://schemas.openxmlformats.org/officeDocument/2006/relationships/customXml" Target="../ink/ink13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image" Target="../media/image31.png"/><Relationship Id="rId5" Type="http://schemas.openxmlformats.org/officeDocument/2006/relationships/hyperlink" Target="https://www.geogebra.org/m/c2wzbrbf" TargetMode="External"/><Relationship Id="rId10" Type="http://schemas.openxmlformats.org/officeDocument/2006/relationships/customXml" Target="../ink/ink131.xml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34.xml"/><Relationship Id="rId7" Type="http://schemas.openxmlformats.org/officeDocument/2006/relationships/customXml" Target="../ink/ink13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37.xml"/><Relationship Id="rId7" Type="http://schemas.openxmlformats.org/officeDocument/2006/relationships/customXml" Target="../ink/ink1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customXml" Target="../ink/ink1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0.xml"/><Relationship Id="rId7" Type="http://schemas.openxmlformats.org/officeDocument/2006/relationships/customXml" Target="../ink/ink14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3.xml"/><Relationship Id="rId7" Type="http://schemas.openxmlformats.org/officeDocument/2006/relationships/customXml" Target="../ink/ink14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6.xml"/><Relationship Id="rId7" Type="http://schemas.openxmlformats.org/officeDocument/2006/relationships/customXml" Target="../ink/ink14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hyperlink" Target="https://www.math.purdue.edu/~fernan87/assets/docs/Spring_2023/SP23_MA16020_L15_Notes.pdf" TargetMode="External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0.xml"/><Relationship Id="rId7" Type="http://schemas.openxmlformats.org/officeDocument/2006/relationships/image" Target="../media/image16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m/qtt49cqx" TargetMode="External"/><Relationship Id="rId5" Type="http://schemas.openxmlformats.org/officeDocument/2006/relationships/image" Target="../media/image15.tmp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6.tmp"/><Relationship Id="rId3" Type="http://schemas.openxmlformats.org/officeDocument/2006/relationships/customXml" Target="../ink/ink151.xml"/><Relationship Id="rId7" Type="http://schemas.openxmlformats.org/officeDocument/2006/relationships/customXml" Target="../ink/ink152.xml"/><Relationship Id="rId12" Type="http://schemas.openxmlformats.org/officeDocument/2006/relationships/customXml" Target="../ink/ink155.xml"/><Relationship Id="rId2" Type="http://schemas.openxmlformats.org/officeDocument/2006/relationships/image" Target="../media/image41.png"/><Relationship Id="rId16" Type="http://schemas.openxmlformats.org/officeDocument/2006/relationships/customXml" Target="../ink/ink1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11" Type="http://schemas.openxmlformats.org/officeDocument/2006/relationships/customXml" Target="../ink/ink154.xml"/><Relationship Id="rId5" Type="http://schemas.openxmlformats.org/officeDocument/2006/relationships/image" Target="../media/image15.tmp"/><Relationship Id="rId15" Type="http://schemas.openxmlformats.org/officeDocument/2006/relationships/customXml" Target="../ink/ink156.xm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53.xml"/><Relationship Id="rId14" Type="http://schemas.openxmlformats.org/officeDocument/2006/relationships/hyperlink" Target="https://www.geogebra.org/m/qtt49cqx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.xml"/><Relationship Id="rId13" Type="http://schemas.openxmlformats.org/officeDocument/2006/relationships/image" Target="../media/image35.png"/><Relationship Id="rId3" Type="http://schemas.openxmlformats.org/officeDocument/2006/relationships/customXml" Target="../ink/ink158.xml"/><Relationship Id="rId7" Type="http://schemas.openxmlformats.org/officeDocument/2006/relationships/image" Target="../media/image35.png"/><Relationship Id="rId12" Type="http://schemas.openxmlformats.org/officeDocument/2006/relationships/customXml" Target="../ink/ink16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9.xml"/><Relationship Id="rId11" Type="http://schemas.openxmlformats.org/officeDocument/2006/relationships/image" Target="../media/image16.tmp"/><Relationship Id="rId5" Type="http://schemas.openxmlformats.org/officeDocument/2006/relationships/image" Target="../media/image15.tmp"/><Relationship Id="rId15" Type="http://schemas.openxmlformats.org/officeDocument/2006/relationships/image" Target="../media/image31.png"/><Relationship Id="rId10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customXml" Target="../ink/ink16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3" Type="http://schemas.openxmlformats.org/officeDocument/2006/relationships/customXml" Target="../ink/ink163.xml"/><Relationship Id="rId7" Type="http://schemas.openxmlformats.org/officeDocument/2006/relationships/image" Target="../media/image35.png"/><Relationship Id="rId12" Type="http://schemas.openxmlformats.org/officeDocument/2006/relationships/customXml" Target="../ink/ink166.xml"/><Relationship Id="rId17" Type="http://schemas.openxmlformats.org/officeDocument/2006/relationships/hyperlink" Target="https://www.math.purdue.edu/~fernan87/assets/docs/Spring_2023/SP23_MA16020_L15_Notes.pdf" TargetMode="External"/><Relationship Id="rId2" Type="http://schemas.openxmlformats.org/officeDocument/2006/relationships/image" Target="../media/image4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.xml"/><Relationship Id="rId11" Type="http://schemas.openxmlformats.org/officeDocument/2006/relationships/image" Target="../media/image16.tmp"/><Relationship Id="rId5" Type="http://schemas.openxmlformats.org/officeDocument/2006/relationships/image" Target="../media/image15.tmp"/><Relationship Id="rId15" Type="http://schemas.openxmlformats.org/officeDocument/2006/relationships/customXml" Target="../ink/ink167.xml"/><Relationship Id="rId10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geogebra.org/m/esmxtp7s" TargetMode="External"/><Relationship Id="rId3" Type="http://schemas.openxmlformats.org/officeDocument/2006/relationships/customXml" Target="../ink/ink168.xml"/><Relationship Id="rId7" Type="http://schemas.openxmlformats.org/officeDocument/2006/relationships/customXml" Target="../ink/ink169.xml"/><Relationship Id="rId12" Type="http://schemas.openxmlformats.org/officeDocument/2006/relationships/customXml" Target="../ink/ink17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171.xml"/><Relationship Id="rId10" Type="http://schemas.openxmlformats.org/officeDocument/2006/relationships/image" Target="../media/image46.png"/><Relationship Id="rId9" Type="http://schemas.openxmlformats.org/officeDocument/2006/relationships/customXml" Target="../ink/ink1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5.xml"/><Relationship Id="rId3" Type="http://schemas.openxmlformats.org/officeDocument/2006/relationships/customXml" Target="../ink/ink173.xml"/><Relationship Id="rId7" Type="http://schemas.openxmlformats.org/officeDocument/2006/relationships/customXml" Target="../ink/ink17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customXml" Target="../ink/ink177.xml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76.xml"/><Relationship Id="rId4" Type="http://schemas.openxmlformats.org/officeDocument/2006/relationships/image" Target="../media/image16.png"/><Relationship Id="rId9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13" Type="http://schemas.openxmlformats.org/officeDocument/2006/relationships/customXml" Target="../ink/ink182.xml"/><Relationship Id="rId3" Type="http://schemas.openxmlformats.org/officeDocument/2006/relationships/customXml" Target="../ink/ink178.xml"/><Relationship Id="rId7" Type="http://schemas.openxmlformats.org/officeDocument/2006/relationships/image" Target="../media/image19.tmp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customXml" Target="../ink/ink181.xml"/><Relationship Id="rId5" Type="http://schemas.openxmlformats.org/officeDocument/2006/relationships/hyperlink" Target="https://www.geogebra.org/m/esmxtp7s" TargetMode="External"/><Relationship Id="rId15" Type="http://schemas.openxmlformats.org/officeDocument/2006/relationships/customXml" Target="../ink/ink184.xml"/><Relationship Id="rId10" Type="http://schemas.openxmlformats.org/officeDocument/2006/relationships/customXml" Target="../ink/ink180.xml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customXml" Target="../ink/ink18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0.xml"/><Relationship Id="rId3" Type="http://schemas.openxmlformats.org/officeDocument/2006/relationships/customXml" Target="../ink/ink185.xml"/><Relationship Id="rId7" Type="http://schemas.openxmlformats.org/officeDocument/2006/relationships/customXml" Target="../ink/ink186.xml"/><Relationship Id="rId12" Type="http://schemas.openxmlformats.org/officeDocument/2006/relationships/customXml" Target="../ink/ink18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88.xml"/><Relationship Id="rId4" Type="http://schemas.openxmlformats.org/officeDocument/2006/relationships/image" Target="../media/image16.png"/><Relationship Id="rId9" Type="http://schemas.openxmlformats.org/officeDocument/2006/relationships/customXml" Target="../ink/ink18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6.xml"/><Relationship Id="rId3" Type="http://schemas.openxmlformats.org/officeDocument/2006/relationships/customXml" Target="../ink/ink191.xml"/><Relationship Id="rId7" Type="http://schemas.openxmlformats.org/officeDocument/2006/relationships/customXml" Target="../ink/ink192.xml"/><Relationship Id="rId12" Type="http://schemas.openxmlformats.org/officeDocument/2006/relationships/customXml" Target="../ink/ink19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94.xml"/><Relationship Id="rId4" Type="http://schemas.openxmlformats.org/officeDocument/2006/relationships/image" Target="../media/image16.png"/><Relationship Id="rId9" Type="http://schemas.openxmlformats.org/officeDocument/2006/relationships/customXml" Target="../ink/ink19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202.xml"/><Relationship Id="rId3" Type="http://schemas.openxmlformats.org/officeDocument/2006/relationships/customXml" Target="../ink/ink197.xml"/><Relationship Id="rId7" Type="http://schemas.openxmlformats.org/officeDocument/2006/relationships/customXml" Target="../ink/ink198.xml"/><Relationship Id="rId12" Type="http://schemas.openxmlformats.org/officeDocument/2006/relationships/customXml" Target="../ink/ink20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200.xml"/><Relationship Id="rId4" Type="http://schemas.openxmlformats.org/officeDocument/2006/relationships/image" Target="../media/image16.png"/><Relationship Id="rId9" Type="http://schemas.openxmlformats.org/officeDocument/2006/relationships/customXml" Target="../ink/ink199.xml"/><Relationship Id="rId14" Type="http://schemas.openxmlformats.org/officeDocument/2006/relationships/hyperlink" Target="https://www.math.purdue.edu/~fernan87/assets/docs/Spring_2023/SP23_MA16020_L15_Notes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customXml" Target="../ink/ink205.xm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4.xml"/><Relationship Id="rId5" Type="http://schemas.openxmlformats.org/officeDocument/2006/relationships/image" Target="../media/image15.png"/><Relationship Id="rId4" Type="http://schemas.openxmlformats.org/officeDocument/2006/relationships/customXml" Target="../ink/ink20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73zjxf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uym6dwyd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NEXT WEDNESDAY QUIZ 6 on </a:t>
            </a:r>
          </a:p>
          <a:p>
            <a:pPr lvl="1"/>
            <a:r>
              <a:rPr lang="en-US" sz="2200" dirty="0"/>
              <a:t> Volume of Revolutions </a:t>
            </a:r>
          </a:p>
          <a:p>
            <a:pPr lvl="2"/>
            <a:r>
              <a:rPr lang="en-US" sz="2000" dirty="0"/>
              <a:t> Disks (Lesson 14)</a:t>
            </a:r>
          </a:p>
          <a:p>
            <a:pPr lvl="2"/>
            <a:r>
              <a:rPr lang="en-US" sz="2000" dirty="0"/>
              <a:t> Washers (Lesson 15)</a:t>
            </a:r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Washer Method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where a and b are bounds of the region we are rotating.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farthest</a:t>
                </a:r>
                <a:r>
                  <a:rPr lang="en-US" sz="2600" dirty="0"/>
                  <a:t> from the axis rotation</a:t>
                </a:r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closest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Since we are just cutting out the middle of the solid, we choose dx or </a:t>
                </a:r>
                <a:r>
                  <a:rPr lang="en-US" sz="2600" dirty="0" err="1"/>
                  <a:t>dy</a:t>
                </a:r>
                <a:r>
                  <a:rPr lang="en-US" sz="2600" dirty="0"/>
                  <a:t> in the same way as the disk method.</a:t>
                </a:r>
              </a:p>
              <a:p>
                <a:pPr lvl="1"/>
                <a:r>
                  <a:rPr lang="en-US" sz="2000" dirty="0"/>
                  <a:t>Rotating around x-axis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dx “ problem</a:t>
                </a:r>
              </a:p>
              <a:p>
                <a:pPr lvl="1"/>
                <a:r>
                  <a:rPr lang="en-US" sz="2000" dirty="0"/>
                  <a:t>Rotating around y-axis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</a:t>
                </a:r>
                <a:r>
                  <a:rPr lang="en-US" sz="2000" dirty="0" err="1"/>
                  <a:t>dy</a:t>
                </a:r>
                <a:r>
                  <a:rPr lang="en-US" sz="2000" dirty="0"/>
                  <a:t> “ problem</a:t>
                </a:r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/>
                  <a:t>Recall Lessons 12+13 which were about finding the area between 2 curves.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The same principle applies here.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x-axis,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“Top”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“Bottom”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C34B7E7-29D3-430C-ACE8-09AD4EEB2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706" r="4622" b="1"/>
          <a:stretch/>
        </p:blipFill>
        <p:spPr>
          <a:xfrm>
            <a:off x="7410516" y="1258529"/>
            <a:ext cx="3962771" cy="44779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09968-F273-407A-9063-BEFBC8E9321D}"/>
              </a:ext>
            </a:extLst>
          </p:cNvPr>
          <p:cNvGrpSpPr/>
          <p:nvPr/>
        </p:nvGrpSpPr>
        <p:grpSpPr>
          <a:xfrm>
            <a:off x="11104338" y="4209937"/>
            <a:ext cx="308880" cy="807840"/>
            <a:chOff x="11104338" y="4209937"/>
            <a:chExt cx="3088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14:cNvPr>
                <p14:cNvContentPartPr/>
                <p14:nvPr/>
              </p14:nvContentPartPr>
              <p14:xfrm>
                <a:off x="11167338" y="4209937"/>
                <a:ext cx="245880" cy="80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58698" y="4201297"/>
                  <a:ext cx="2635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14:cNvPr>
                <p14:cNvContentPartPr/>
                <p14:nvPr/>
              </p14:nvContentPartPr>
              <p14:xfrm>
                <a:off x="11104338" y="4842457"/>
                <a:ext cx="168480" cy="8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95698" y="4833457"/>
                  <a:ext cx="18612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35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y-axis,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“Right”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“Left”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1686D691-E4FA-464D-B114-C2A3194D9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112" r="6994" b="6933"/>
          <a:stretch/>
        </p:blipFill>
        <p:spPr>
          <a:xfrm>
            <a:off x="7201912" y="1897490"/>
            <a:ext cx="4171376" cy="306302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ED510-32DE-4560-933C-960A1E0160D8}"/>
              </a:ext>
            </a:extLst>
          </p:cNvPr>
          <p:cNvGrpSpPr/>
          <p:nvPr/>
        </p:nvGrpSpPr>
        <p:grpSpPr>
          <a:xfrm>
            <a:off x="7551498" y="1897131"/>
            <a:ext cx="519840" cy="290160"/>
            <a:chOff x="7551498" y="1897131"/>
            <a:chExt cx="519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14:cNvPr>
                <p14:cNvContentPartPr/>
                <p14:nvPr/>
              </p14:nvContentPartPr>
              <p14:xfrm>
                <a:off x="7551498" y="1897131"/>
                <a:ext cx="51984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2858" y="1888491"/>
                  <a:ext cx="53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14:cNvPr>
                <p14:cNvContentPartPr/>
                <p14:nvPr/>
              </p14:nvContentPartPr>
              <p14:xfrm>
                <a:off x="7692978" y="2039691"/>
                <a:ext cx="69840" cy="14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3978" y="2031051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63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92C-0A68-4A72-A964-7B4D55F9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 with Washer Problems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31BB-132A-478D-9D6D-7655A37A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2346978"/>
            <a:ext cx="10554574" cy="440018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200" dirty="0"/>
              <a:t>Draw the region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Determine which axis you are rotating 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If x - axis: Determine Top and Bottom Function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200" dirty="0"/>
              <a:t>R is Top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r is Bottom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 If y - axis: Determine Right and Left Function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/>
              <a:t>R is Right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 r is Left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Finally, apply the washer formula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14:cNvPr>
              <p14:cNvContentPartPr/>
              <p14:nvPr/>
            </p14:nvContentPartPr>
            <p14:xfrm>
              <a:off x="2299876" y="886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0876" y="877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52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83B5-78D8-42ED-8CC2-C108C704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0E6C4-9593-478F-BCEB-11DF99C37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https://www.geogebra.org/m/m2p2kdmp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blipFill>
                <a:blip r:embed="rId2"/>
                <a:stretch>
                  <a:fillRect l="-874" t="-1739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B910F4D-FBF4-6127-BEC4-35815E6F6A17}"/>
              </a:ext>
            </a:extLst>
          </p:cNvPr>
          <p:cNvSpPr/>
          <p:nvPr/>
        </p:nvSpPr>
        <p:spPr>
          <a:xfrm>
            <a:off x="4938876" y="368175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BA8C4E4-8033-2441-5E01-9DAE6D545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366" y="870940"/>
            <a:ext cx="2164715" cy="5621631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A42FC9-08BF-79FC-84E0-718A49A9D7DA}"/>
              </a:ext>
            </a:extLst>
          </p:cNvPr>
          <p:cNvGrpSpPr/>
          <p:nvPr/>
        </p:nvGrpSpPr>
        <p:grpSpPr>
          <a:xfrm>
            <a:off x="11119300" y="3260737"/>
            <a:ext cx="277200" cy="820800"/>
            <a:chOff x="11119300" y="3260737"/>
            <a:chExt cx="27720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14:cNvPr>
                <p14:cNvContentPartPr/>
                <p14:nvPr/>
              </p14:nvContentPartPr>
              <p14:xfrm>
                <a:off x="11119300" y="3260737"/>
                <a:ext cx="277200" cy="82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10660" y="3252097"/>
                  <a:ext cx="2948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14:cNvPr>
                <p14:cNvContentPartPr/>
                <p14:nvPr/>
              </p14:nvContentPartPr>
              <p14:xfrm>
                <a:off x="11119300" y="3698137"/>
                <a:ext cx="126720" cy="15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10660" y="3689137"/>
                  <a:ext cx="1443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14:cNvPr>
              <p14:cNvContentPartPr/>
              <p14:nvPr/>
            </p14:nvContentPartPr>
            <p14:xfrm>
              <a:off x="11214340" y="337269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340" y="3364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14:cNvPr>
              <p14:cNvContentPartPr/>
              <p14:nvPr/>
            </p14:nvContentPartPr>
            <p14:xfrm>
              <a:off x="2942317" y="5543177"/>
              <a:ext cx="277200" cy="82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367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0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63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63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0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277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2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1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0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97B1-6269-46F6-99FC-798054C76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15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Washer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AA0C4-D384-417B-8118-A098EE8BB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34506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39A56-8E1E-7148-8F0D-7DE97D30D944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14:cNvPr>
              <p14:cNvContentPartPr/>
              <p14:nvPr/>
            </p14:nvContentPartPr>
            <p14:xfrm>
              <a:off x="2860277" y="5584300"/>
              <a:ext cx="277200" cy="82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1637" y="5575660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14:cNvPr>
              <p14:cNvContentPartPr/>
              <p14:nvPr/>
            </p14:nvContentPartPr>
            <p14:xfrm>
              <a:off x="2860277" y="6021700"/>
              <a:ext cx="126720" cy="158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1637" y="6012700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14:cNvPr>
              <p14:cNvContentPartPr/>
              <p14:nvPr/>
            </p14:nvContentPartPr>
            <p14:xfrm>
              <a:off x="2955317" y="569626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317" y="56876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63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https://www.geogebra.org/m/jfta4b52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6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14:cNvPr>
              <p14:cNvContentPartPr/>
              <p14:nvPr/>
            </p14:nvContentPartPr>
            <p14:xfrm>
              <a:off x="940279" y="5141113"/>
              <a:ext cx="45719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977" y="5132473"/>
                <a:ext cx="228595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4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7E445ED-E102-1B6B-AD8D-05E681F5E02B}"/>
              </a:ext>
            </a:extLst>
          </p:cNvPr>
          <p:cNvSpPr/>
          <p:nvPr/>
        </p:nvSpPr>
        <p:spPr>
          <a:xfrm>
            <a:off x="5404703" y="388312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BED8C92-8DE1-0B6F-DD3E-66B1508EF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6135" y="2422379"/>
            <a:ext cx="3568052" cy="37903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14:cNvPr>
              <p14:cNvContentPartPr/>
              <p14:nvPr/>
            </p14:nvContentPartPr>
            <p14:xfrm>
              <a:off x="879746" y="503777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106" y="502913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14:cNvPr>
              <p14:cNvContentPartPr/>
              <p14:nvPr/>
            </p14:nvContentPartPr>
            <p14:xfrm>
              <a:off x="879746" y="547517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106" y="546617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14:cNvPr>
              <p14:cNvContentPartPr/>
              <p14:nvPr/>
            </p14:nvContentPartPr>
            <p14:xfrm>
              <a:off x="974786" y="514973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786" y="51410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14:cNvPr>
              <p14:cNvContentPartPr/>
              <p14:nvPr/>
            </p14:nvContentPartPr>
            <p14:xfrm>
              <a:off x="8798795" y="3987916"/>
              <a:ext cx="277200" cy="82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89795" y="3978916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14:cNvPr>
              <p14:cNvContentPartPr/>
              <p14:nvPr/>
            </p14:nvContentPartPr>
            <p14:xfrm>
              <a:off x="8798795" y="4425316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89795" y="4416316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14:cNvPr>
              <p14:cNvContentPartPr/>
              <p14:nvPr/>
            </p14:nvContentPartPr>
            <p14:xfrm>
              <a:off x="8893835" y="409987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5195" y="409087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14:cNvPr>
              <p14:cNvContentPartPr/>
              <p14:nvPr/>
            </p14:nvContentPartPr>
            <p14:xfrm>
              <a:off x="940131" y="5046405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491" y="5037765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14:cNvPr>
              <p14:cNvContentPartPr/>
              <p14:nvPr/>
            </p14:nvContentPartPr>
            <p14:xfrm>
              <a:off x="940131" y="5483805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491" y="5474805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14:cNvPr>
              <p14:cNvContentPartPr/>
              <p14:nvPr/>
            </p14:nvContentPartPr>
            <p14:xfrm>
              <a:off x="1035171" y="515836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171" y="51497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14:cNvPr>
              <p14:cNvContentPartPr/>
              <p14:nvPr/>
            </p14:nvContentPartPr>
            <p14:xfrm>
              <a:off x="914251" y="5072284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5611" y="5063644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14:cNvPr>
              <p14:cNvContentPartPr/>
              <p14:nvPr/>
            </p14:nvContentPartPr>
            <p14:xfrm>
              <a:off x="914251" y="5509684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611" y="5500684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14:cNvPr>
              <p14:cNvContentPartPr/>
              <p14:nvPr/>
            </p14:nvContentPartPr>
            <p14:xfrm>
              <a:off x="1009291" y="518424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291" y="517560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6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14:cNvPr>
              <p14:cNvContentPartPr/>
              <p14:nvPr/>
            </p14:nvContentPartPr>
            <p14:xfrm>
              <a:off x="845240" y="506365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00" y="505501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14:cNvPr>
              <p14:cNvContentPartPr/>
              <p14:nvPr/>
            </p14:nvContentPartPr>
            <p14:xfrm>
              <a:off x="845240" y="550105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6600" y="549205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14:cNvPr>
              <p14:cNvContentPartPr/>
              <p14:nvPr/>
            </p14:nvContentPartPr>
            <p14:xfrm>
              <a:off x="940280" y="51756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280" y="51669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8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14:cNvPr>
              <p14:cNvContentPartPr/>
              <p14:nvPr/>
            </p14:nvContentPartPr>
            <p14:xfrm>
              <a:off x="905625" y="5080911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985" y="507227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14:cNvPr>
              <p14:cNvContentPartPr/>
              <p14:nvPr/>
            </p14:nvContentPartPr>
            <p14:xfrm>
              <a:off x="905625" y="5518311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6985" y="5509311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14:cNvPr>
              <p14:cNvContentPartPr/>
              <p14:nvPr/>
            </p14:nvContentPartPr>
            <p14:xfrm>
              <a:off x="1000665" y="519287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665" y="51842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55A817-9D44-6149-E70F-0D8DC3E6AB70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0758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https://www.geogebra.org/m/znzmhqq7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3154" y="275194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51BD-F21C-46B7-81C7-64CC751E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Time, we talked about…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BE4-C261-4A74-9E18-E64906BA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513233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/>
              <a:t>How Geometry gave us formulas for simple shapes and solids to find their area or volume, and</a:t>
            </a:r>
          </a:p>
          <a:p>
            <a:endParaRPr lang="en-US" sz="2400" dirty="0"/>
          </a:p>
          <a:p>
            <a:r>
              <a:rPr lang="en-US" sz="2400" dirty="0"/>
              <a:t>How Integration can allow us to find area or volume of </a:t>
            </a:r>
            <a:r>
              <a:rPr lang="en-US" sz="2400" dirty="0">
                <a:solidFill>
                  <a:schemeClr val="accent1"/>
                </a:solidFill>
              </a:rPr>
              <a:t>ANYTHING !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How? </a:t>
            </a:r>
          </a:p>
          <a:p>
            <a:pPr lvl="1"/>
            <a:r>
              <a:rPr lang="en-US" sz="2400" dirty="0"/>
              <a:t> We introduced this notion of cross-sections which can be of the form of 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Disks (Lesson 14),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Washers (Lesson 15),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Shells (Lesson 17)</a:t>
            </a:r>
          </a:p>
        </p:txBody>
      </p:sp>
    </p:spTree>
    <p:extLst>
      <p:ext uri="{BB962C8B-B14F-4D97-AF65-F5344CB8AC3E}">
        <p14:creationId xmlns:p14="http://schemas.microsoft.com/office/powerpoint/2010/main" val="31590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649306-F5B0-170C-F930-B7269CFC2A24}"/>
              </a:ext>
            </a:extLst>
          </p:cNvPr>
          <p:cNvSpPr/>
          <p:nvPr/>
        </p:nvSpPr>
        <p:spPr>
          <a:xfrm>
            <a:off x="4310744" y="3967724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8DDA12C-E86A-D233-3C6B-96376A5A8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257" y="2529340"/>
            <a:ext cx="3947008" cy="3834637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14:cNvPr>
              <p14:cNvContentPartPr/>
              <p14:nvPr/>
            </p14:nvContentPartPr>
            <p14:xfrm>
              <a:off x="9095874" y="2602187"/>
              <a:ext cx="989640" cy="40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6871" y="2593187"/>
                <a:ext cx="1007286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9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0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8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4D8C729-E6FF-C579-9E1B-6B0B75171A65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257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https://www.geogebra.org/m/c2wzbrbf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8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9747" y="2391138"/>
            <a:ext cx="3085053" cy="397283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CD1550F-8453-A681-5CBB-D3DD4227F8B1}"/>
              </a:ext>
            </a:extLst>
          </p:cNvPr>
          <p:cNvSpPr/>
          <p:nvPr/>
        </p:nvSpPr>
        <p:spPr>
          <a:xfrm>
            <a:off x="4484169" y="3624797"/>
            <a:ext cx="3434718" cy="1768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we are only looking at the right of x=1</a:t>
            </a:r>
          </a:p>
        </p:txBody>
      </p:sp>
    </p:spTree>
    <p:extLst>
      <p:ext uri="{BB962C8B-B14F-4D97-AF65-F5344CB8AC3E}">
        <p14:creationId xmlns:p14="http://schemas.microsoft.com/office/powerpoint/2010/main" val="14840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3146097-387C-7D86-0F0D-12D7BB7F9F87}"/>
              </a:ext>
            </a:extLst>
          </p:cNvPr>
          <p:cNvSpPr/>
          <p:nvPr/>
        </p:nvSpPr>
        <p:spPr>
          <a:xfrm>
            <a:off x="4267612" y="359839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6F49038-6001-65B5-E996-19E6839460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39"/>
          <a:stretch/>
        </p:blipFill>
        <p:spPr>
          <a:xfrm>
            <a:off x="7781026" y="2221184"/>
            <a:ext cx="4086417" cy="39709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8BF011-50A1-7933-F8F1-0948A0842ED5}"/>
              </a:ext>
            </a:extLst>
          </p:cNvPr>
          <p:cNvGrpSpPr/>
          <p:nvPr/>
        </p:nvGrpSpPr>
        <p:grpSpPr>
          <a:xfrm>
            <a:off x="9329414" y="229081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17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07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6802582" y="2971799"/>
            <a:ext cx="4572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8174182" y="3429000"/>
            <a:ext cx="1828800" cy="1828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4A5D-B9AC-4889-944A-85EFC7E9DE0F}"/>
              </a:ext>
            </a:extLst>
          </p:cNvPr>
          <p:cNvSpPr txBox="1"/>
          <p:nvPr/>
        </p:nvSpPr>
        <p:spPr>
          <a:xfrm>
            <a:off x="817418" y="2758349"/>
            <a:ext cx="5306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Suppose we are asked to find the area of a rectangle with a triangle missing from the middle.</a:t>
            </a:r>
          </a:p>
          <a:p>
            <a:endParaRPr lang="en-US" sz="2600" dirty="0"/>
          </a:p>
          <a:p>
            <a:r>
              <a:rPr lang="en-US" sz="2600" dirty="0"/>
              <a:t>How do we calculate that area?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9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43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87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29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0CB4FE-EAE7-F355-F224-C7C3BF5AC2ED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163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https://www.geogebra.org/m/qtt49cqx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3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2BFBADA-F4CC-7A88-E251-8DF8DBF11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FC1ABF5E-F589-2EB9-E97B-E44B0252285A}"/>
              </a:ext>
            </a:extLst>
          </p:cNvPr>
          <p:cNvSpPr/>
          <p:nvPr/>
        </p:nvSpPr>
        <p:spPr>
          <a:xfrm>
            <a:off x="4437073" y="39000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BBA5E792-1975-C829-BD75-3B74A0974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735" y="3147633"/>
            <a:ext cx="4622011" cy="26776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7958B4-3DB8-B91A-06D8-D339B37D6130}"/>
              </a:ext>
            </a:extLst>
          </p:cNvPr>
          <p:cNvGrpSpPr/>
          <p:nvPr/>
        </p:nvGrpSpPr>
        <p:grpSpPr>
          <a:xfrm>
            <a:off x="9088920" y="3338919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13C01F8-B2BB-1E79-461F-8A7DD3B6D8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https://www.geogebra.org/m/qtt49cqx</a:t>
            </a: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F507A-2458-47F5-EB60-2CBA16417486}"/>
              </a:ext>
            </a:extLst>
          </p:cNvPr>
          <p:cNvGrpSpPr/>
          <p:nvPr/>
        </p:nvGrpSpPr>
        <p:grpSpPr>
          <a:xfrm>
            <a:off x="192182" y="261687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16B15F-3F10-7CB0-174F-A3D00266F915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CDF1C3-43F8-51B5-FE67-379948E2BEA4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9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98C9985-358A-91DA-02AB-8D7759E699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5C6157-78FB-1DBC-BEAC-F6E5C86ADFF0}"/>
              </a:ext>
            </a:extLst>
          </p:cNvPr>
          <p:cNvGrpSpPr/>
          <p:nvPr/>
        </p:nvGrpSpPr>
        <p:grpSpPr>
          <a:xfrm>
            <a:off x="192182" y="255391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D2211A-3B8B-7F0B-C3AF-FAE4F19279D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ACB827-FD7F-F2B0-7112-E19D617B903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01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F01107E-423F-CD68-2535-FBB6C14B6B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248137-F0C2-8C18-7D76-4A0D9FC71E0B}"/>
              </a:ext>
            </a:extLst>
          </p:cNvPr>
          <p:cNvGrpSpPr/>
          <p:nvPr/>
        </p:nvGrpSpPr>
        <p:grpSpPr>
          <a:xfrm>
            <a:off x="192182" y="25221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4FF828-FC36-3B4B-7467-D63660884EFF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C43565-057A-7D49-F3CD-4583F84C2159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441FB2-6F38-1197-58F3-C9599B0B921D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150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3220" y="58484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7500" y="6050017"/>
                <a:ext cx="178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85273" y="40676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09553" y="4269201"/>
                <a:ext cx="178200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DFE5B60-3FE1-18BA-E088-58B599B267F6}"/>
              </a:ext>
            </a:extLst>
          </p:cNvPr>
          <p:cNvSpPr txBox="1"/>
          <p:nvPr/>
        </p:nvSpPr>
        <p:spPr>
          <a:xfrm>
            <a:off x="3758708" y="6330633"/>
            <a:ext cx="467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https://www.geogebra.org/m/esmxtp7s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2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First, we would find the area of the rectangle and the area of the triangle separately.</a:t>
            </a:r>
          </a:p>
        </p:txBody>
      </p:sp>
    </p:spTree>
    <p:extLst>
      <p:ext uri="{BB962C8B-B14F-4D97-AF65-F5344CB8AC3E}">
        <p14:creationId xmlns:p14="http://schemas.microsoft.com/office/powerpoint/2010/main" val="1664611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87A6041-2538-33F2-2A47-10628272675F}"/>
              </a:ext>
            </a:extLst>
          </p:cNvPr>
          <p:cNvSpPr/>
          <p:nvPr/>
        </p:nvSpPr>
        <p:spPr>
          <a:xfrm>
            <a:off x="4998203" y="385670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1455BE7-2899-F554-9DAA-4521BA8A0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5536" y="1463519"/>
            <a:ext cx="3162741" cy="49727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14:cNvPr>
              <p14:cNvContentPartPr/>
              <p14:nvPr/>
            </p14:nvContentPartPr>
            <p14:xfrm>
              <a:off x="11423381" y="3762361"/>
              <a:ext cx="277200" cy="82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14381" y="375336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3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9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4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9B76A45-4335-B979-7669-A80752384F89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52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C3C7-9D68-4112-A901-00EF0507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6805-2556-4523-B3AA-848577140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7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1BD5-AB9F-4AB2-AFD6-3B1DACC5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apply Disk Method or Washer Method?</a:t>
            </a:r>
          </a:p>
        </p:txBody>
      </p:sp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B40C07DD-C7D5-4B05-A345-1D9B96F59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6" y="3238338"/>
            <a:ext cx="5733568" cy="2959260"/>
          </a:xfrm>
        </p:spPr>
      </p:pic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0E9ADFF9-E539-4352-B7EE-636470CB1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630" y="3223825"/>
            <a:ext cx="5873296" cy="295925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691CA4-C3EA-4456-A78F-BD5C5B1C6392}"/>
              </a:ext>
            </a:extLst>
          </p:cNvPr>
          <p:cNvSpPr txBox="1"/>
          <p:nvPr/>
        </p:nvSpPr>
        <p:spPr>
          <a:xfrm>
            <a:off x="810000" y="2510971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Disk 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B9669-76E8-4B20-AC97-09E74C4FFEEC}"/>
              </a:ext>
            </a:extLst>
          </p:cNvPr>
          <p:cNvSpPr txBox="1"/>
          <p:nvPr/>
        </p:nvSpPr>
        <p:spPr>
          <a:xfrm>
            <a:off x="7166603" y="2510970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Washer 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14:cNvPr>
              <p14:cNvContentPartPr/>
              <p14:nvPr/>
            </p14:nvContentPartPr>
            <p14:xfrm>
              <a:off x="2285629" y="106637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14:cNvPr>
              <p14:cNvContentPartPr/>
              <p14:nvPr/>
            </p14:nvContentPartPr>
            <p14:xfrm>
              <a:off x="5957269" y="106637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8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14:cNvPr>
              <p14:cNvContentPartPr/>
              <p14:nvPr/>
            </p14:nvContentPartPr>
            <p14:xfrm>
              <a:off x="6012709" y="95585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069" y="9472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590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When the region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When there is a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https://www.geogebra.org/m/f73zjxfe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Then we would subtract these two values …</a:t>
            </a: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… to find the remaining area.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79BA4-C8C8-4462-BD60-37680375B30E}"/>
              </a:ext>
            </a:extLst>
          </p:cNvPr>
          <p:cNvSpPr/>
          <p:nvPr/>
        </p:nvSpPr>
        <p:spPr>
          <a:xfrm>
            <a:off x="810000" y="365591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C9F69DC-5C18-4A0E-9CAE-C681D8C95BD7}"/>
              </a:ext>
            </a:extLst>
          </p:cNvPr>
          <p:cNvSpPr/>
          <p:nvPr/>
        </p:nvSpPr>
        <p:spPr>
          <a:xfrm>
            <a:off x="1495800" y="3884510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3E5C919-8F99-4B62-82B0-CF433111B844}"/>
              </a:ext>
            </a:extLst>
          </p:cNvPr>
          <p:cNvSpPr/>
          <p:nvPr/>
        </p:nvSpPr>
        <p:spPr>
          <a:xfrm>
            <a:off x="3560127" y="3893127"/>
            <a:ext cx="914400" cy="914400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A4D9-6B4D-4999-96D7-0EE8BDF5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did this with disks?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AC13-3E59-4C1B-8302-834D01448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402" y="2198436"/>
            <a:ext cx="5185873" cy="120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Let’s find the area of the red annulus.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The area of the red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, and</a:t>
                </a:r>
              </a:p>
              <a:p>
                <a:pPr marL="0" indent="0">
                  <a:buNone/>
                </a:pPr>
                <a:r>
                  <a:rPr lang="en-US" sz="2600" dirty="0"/>
                  <a:t>the area of the gray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So if we subtract the two,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A0FA496-9105-474B-863E-3615448F00D1}"/>
              </a:ext>
            </a:extLst>
          </p:cNvPr>
          <p:cNvSpPr/>
          <p:nvPr/>
        </p:nvSpPr>
        <p:spPr>
          <a:xfrm>
            <a:off x="1593271" y="3452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1AEF45-76D8-43AB-B1BC-CBC077CF7D23}"/>
              </a:ext>
            </a:extLst>
          </p:cNvPr>
          <p:cNvSpPr/>
          <p:nvPr/>
        </p:nvSpPr>
        <p:spPr>
          <a:xfrm>
            <a:off x="2279071" y="411480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E7559B-A2A3-47FA-8099-6A8E1DE0A667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2926714" y="3854583"/>
            <a:ext cx="1008025" cy="9460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F01F2C-8473-48A6-BAC9-6D9F8F418DA9}"/>
              </a:ext>
            </a:extLst>
          </p:cNvPr>
          <p:cNvSpPr txBox="1"/>
          <p:nvPr/>
        </p:nvSpPr>
        <p:spPr>
          <a:xfrm>
            <a:off x="3330686" y="3800026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93FEA0-FBEA-41C6-AFC6-312B491F8EB4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2926714" y="4800600"/>
            <a:ext cx="723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990FE6-1740-47C9-9222-650D71253CC0}"/>
              </a:ext>
            </a:extLst>
          </p:cNvPr>
          <p:cNvSpPr txBox="1"/>
          <p:nvPr/>
        </p:nvSpPr>
        <p:spPr>
          <a:xfrm>
            <a:off x="3155339" y="477416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209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BEE28A7-C83B-4DCB-9E66-AF58A0864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21EC9-9707-4723-8447-0D7FA381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ABA95AA-8869-4123-BB01-8C85EFDF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2B0C5-A060-4459-AE60-2800746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8436-09B1-4DA7-B9B6-289542E1C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/>
              <a:t>In this lesson, we are going to play with disks, but remove a portion of it.</a:t>
            </a:r>
          </a:p>
          <a:p>
            <a:endParaRPr lang="en-US" sz="2600" dirty="0"/>
          </a:p>
          <a:p>
            <a:r>
              <a:rPr lang="en-US" sz="2600" dirty="0"/>
              <a:t>This method is called the washer method.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8102155-1621-4AE4-8DD3-7730E2FFD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5A01253-1BE3-421A-B40B-D0BD54BA0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9681" y="954116"/>
            <a:ext cx="5479494" cy="494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9660D9-412E-4107-9539-DE2B3591B91B}"/>
              </a:ext>
            </a:extLst>
          </p:cNvPr>
          <p:cNvSpPr txBox="1"/>
          <p:nvPr/>
        </p:nvSpPr>
        <p:spPr>
          <a:xfrm>
            <a:off x="5972206" y="6477789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https://www.geogebra.org/m/uym6dwyd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820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3257</TotalTime>
  <Words>2734</Words>
  <Application>Microsoft Office PowerPoint</Application>
  <PresentationFormat>Widescreen</PresentationFormat>
  <Paragraphs>260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Cambria Math</vt:lpstr>
      <vt:lpstr>Century Gothic</vt:lpstr>
      <vt:lpstr>Wingdings 2</vt:lpstr>
      <vt:lpstr>Quotable</vt:lpstr>
      <vt:lpstr>Reminders </vt:lpstr>
      <vt:lpstr>MA 16020: Lesson 15    Volume By Revolution      Washer Method</vt:lpstr>
      <vt:lpstr>Last Time, we talked about… </vt:lpstr>
      <vt:lpstr>Geometry: How to Calculate The Area of a Shaded Region</vt:lpstr>
      <vt:lpstr>Geometry: How to Calculate The Area of a Shaded Region</vt:lpstr>
      <vt:lpstr>Geometry: How to Calculate The Area of a Shaded Region</vt:lpstr>
      <vt:lpstr>Geometry: How to Calculate The Area of a Shaded Region</vt:lpstr>
      <vt:lpstr>What if we did this with disks?</vt:lpstr>
      <vt:lpstr>Today’s Lecture</vt:lpstr>
      <vt:lpstr>Washer Method Formula</vt:lpstr>
      <vt:lpstr>Let’s talk a bit more about R and r </vt:lpstr>
      <vt:lpstr>Let’s talk a bit more about R and r </vt:lpstr>
      <vt:lpstr>How to Proceed with Washer Problems 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Method?</vt:lpstr>
      <vt:lpstr>When do apply Disk Method or Washer Method?</vt:lpstr>
      <vt:lpstr>When do we apply Disk Method or Washer Method?</vt:lpstr>
      <vt:lpstr>GeoGebra Link for Lesson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20</cp:revision>
  <cp:lastPrinted>2022-02-21T04:29:02Z</cp:lastPrinted>
  <dcterms:created xsi:type="dcterms:W3CDTF">2022-02-19T06:31:05Z</dcterms:created>
  <dcterms:modified xsi:type="dcterms:W3CDTF">2023-02-18T00:52:44Z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2023-02-12T03:48:10Z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e899d4c9-0d19-4784-9960-5fff4b4db1fc</vt:lpwstr>
  </property>
  <property fmtid="{D5CDD505-2E9C-101B-9397-08002B2CF9AE}" pid="8" name="MSIP_Label_4044bd30-2ed7-4c9d-9d12-46200872a97b_ContentBits">
    <vt:lpwstr>0</vt:lpwstr>
  </property>
</Properties>
</file>