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44"/>
  </p:notesMasterIdLst>
  <p:sldIdLst>
    <p:sldId id="258" r:id="rId2"/>
    <p:sldId id="256" r:id="rId3"/>
    <p:sldId id="298" r:id="rId4"/>
    <p:sldId id="299" r:id="rId5"/>
    <p:sldId id="300" r:id="rId6"/>
    <p:sldId id="305" r:id="rId7"/>
    <p:sldId id="260" r:id="rId8"/>
    <p:sldId id="307" r:id="rId9"/>
    <p:sldId id="306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33" r:id="rId19"/>
    <p:sldId id="317" r:id="rId20"/>
    <p:sldId id="330" r:id="rId21"/>
    <p:sldId id="318" r:id="rId22"/>
    <p:sldId id="261" r:id="rId23"/>
    <p:sldId id="340" r:id="rId24"/>
    <p:sldId id="342" r:id="rId25"/>
    <p:sldId id="350" r:id="rId26"/>
    <p:sldId id="351" r:id="rId27"/>
    <p:sldId id="341" r:id="rId28"/>
    <p:sldId id="262" r:id="rId29"/>
    <p:sldId id="343" r:id="rId30"/>
    <p:sldId id="344" r:id="rId31"/>
    <p:sldId id="353" r:id="rId32"/>
    <p:sldId id="345" r:id="rId33"/>
    <p:sldId id="346" r:id="rId34"/>
    <p:sldId id="347" r:id="rId35"/>
    <p:sldId id="348" r:id="rId36"/>
    <p:sldId id="352" r:id="rId37"/>
    <p:sldId id="349" r:id="rId38"/>
    <p:sldId id="357" r:id="rId39"/>
    <p:sldId id="291" r:id="rId40"/>
    <p:sldId id="292" r:id="rId41"/>
    <p:sldId id="320" r:id="rId42"/>
    <p:sldId id="27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jqfyndpu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eogebra.org/m/jqfyndp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Spring_2023/SP23_MA16020_L17_Notes.pdf" TargetMode="External"/><Relationship Id="rId4" Type="http://schemas.openxmlformats.org/officeDocument/2006/relationships/hyperlink" Target="https://www.geogebra.org/m/jqfyndp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rar4br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4" Type="http://schemas.openxmlformats.org/officeDocument/2006/relationships/image" Target="../media/image13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3.xml"/><Relationship Id="rId4" Type="http://schemas.openxmlformats.org/officeDocument/2006/relationships/image" Target="../media/image13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5.xml"/><Relationship Id="rId4" Type="http://schemas.openxmlformats.org/officeDocument/2006/relationships/image" Target="../media/image13.tm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7.xml"/><Relationship Id="rId4" Type="http://schemas.openxmlformats.org/officeDocument/2006/relationships/image" Target="../media/image13.t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9.xml"/><Relationship Id="rId4" Type="http://schemas.openxmlformats.org/officeDocument/2006/relationships/image" Target="../media/image13.tmp"/><Relationship Id="rId9" Type="http://schemas.openxmlformats.org/officeDocument/2006/relationships/hyperlink" Target="https://www.math.purdue.edu/~fernan87/assets/docs/Spring_2023/SP23_MA16020_L17_Notes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2.xml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1.xml"/><Relationship Id="rId4" Type="http://schemas.openxmlformats.org/officeDocument/2006/relationships/image" Target="../media/image2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3.xml"/><Relationship Id="rId4" Type="http://schemas.openxmlformats.org/officeDocument/2006/relationships/image" Target="../media/image25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15.xml"/><Relationship Id="rId4" Type="http://schemas.openxmlformats.org/officeDocument/2006/relationships/image" Target="../media/image25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7.xml"/><Relationship Id="rId4" Type="http://schemas.openxmlformats.org/officeDocument/2006/relationships/image" Target="../media/image25.tmp"/><Relationship Id="rId9" Type="http://schemas.openxmlformats.org/officeDocument/2006/relationships/hyperlink" Target="https://www.math.purdue.edu/~fernan87/assets/docs/Spring_2023/SP23_MA16020_L17_Not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0.xml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9.xml"/><Relationship Id="rId4" Type="http://schemas.openxmlformats.org/officeDocument/2006/relationships/image" Target="../media/image25.tm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2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21.xml"/><Relationship Id="rId4" Type="http://schemas.openxmlformats.org/officeDocument/2006/relationships/image" Target="../media/image25.tm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3.xml"/><Relationship Id="rId4" Type="http://schemas.openxmlformats.org/officeDocument/2006/relationships/image" Target="../media/image25.tm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6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25.xml"/><Relationship Id="rId4" Type="http://schemas.openxmlformats.org/officeDocument/2006/relationships/image" Target="../media/image25.tmp"/><Relationship Id="rId9" Type="http://schemas.openxmlformats.org/officeDocument/2006/relationships/hyperlink" Target="https://www.math.purdue.edu/~fernan87/assets/docs/Spring_2023/SP23_MA16020_L17_Notes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7.xml"/><Relationship Id="rId4" Type="http://schemas.openxmlformats.org/officeDocument/2006/relationships/image" Target="../media/image25.tmp"/><Relationship Id="rId9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geogebra.org/m/tgceabb2#material/qcwutumt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0.png"/><Relationship Id="rId4" Type="http://schemas.openxmlformats.org/officeDocument/2006/relationships/image" Target="../media/image2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3wrypf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hyperlink" Target="https://www.geogebra.org/m/jqfyndp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TODAY QUIZ 6 on </a:t>
            </a:r>
          </a:p>
          <a:p>
            <a:pPr lvl="1"/>
            <a:r>
              <a:rPr lang="en-US" sz="2200" dirty="0"/>
              <a:t> Volume of Revolutions </a:t>
            </a:r>
          </a:p>
          <a:p>
            <a:pPr lvl="2"/>
            <a:r>
              <a:rPr lang="en-US" sz="2000" dirty="0"/>
              <a:t> Disks (Lesson 14)</a:t>
            </a:r>
          </a:p>
          <a:p>
            <a:pPr lvl="2"/>
            <a:r>
              <a:rPr lang="en-US" sz="2000" dirty="0"/>
              <a:t> Washers (Lesson 15)</a:t>
            </a:r>
          </a:p>
          <a:p>
            <a:pPr lvl="2"/>
            <a:endParaRPr lang="en-US" sz="2000" dirty="0"/>
          </a:p>
          <a:p>
            <a:r>
              <a:rPr lang="en-US" sz="2400" dirty="0"/>
              <a:t>1-WEEK REMINDER</a:t>
            </a:r>
          </a:p>
          <a:p>
            <a:pPr lvl="1"/>
            <a:r>
              <a:rPr lang="en-US" sz="2200" dirty="0"/>
              <a:t>Exam 2 on WEDNESDAY March 1 @ 6:30pm – 7:30pm</a:t>
            </a:r>
          </a:p>
          <a:p>
            <a:pPr lvl="1"/>
            <a:r>
              <a:rPr lang="en-US" sz="2200" dirty="0"/>
              <a:t>Location: LILY 1105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4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8998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C096E5-989C-0EA7-12F3-130808C52D4B}"/>
              </a:ext>
            </a:extLst>
          </p:cNvPr>
          <p:cNvSpPr/>
          <p:nvPr/>
        </p:nvSpPr>
        <p:spPr>
          <a:xfrm>
            <a:off x="4127681" y="391844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A57686A-8398-3032-2252-09FA5DCC5996}"/>
              </a:ext>
            </a:extLst>
          </p:cNvPr>
          <p:cNvSpPr/>
          <p:nvPr/>
        </p:nvSpPr>
        <p:spPr>
          <a:xfrm flipH="1">
            <a:off x="4127680" y="22485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???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46D9C41F-9841-FC46-C05F-D5F1F8DA8A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521" y="2954747"/>
            <a:ext cx="4642655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/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Technically, yes. It is a Washer Problem.</a:t>
                </a:r>
              </a:p>
              <a:p>
                <a:r>
                  <a:rPr lang="en-US" sz="2000" dirty="0">
                    <a:solidFill>
                      <a:srgbClr val="92D050"/>
                    </a:solidFill>
                  </a:rPr>
                  <a:t>But there are two issues: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Given we are revolving around y-axis, we want to solve our equations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i.e.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But that is easier said than done.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dirty="0"/>
                  <a:t>For washer problems, we need two equations for each radius.</a:t>
                </a:r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Here we have both radius depend on the same function.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blipFill>
                <a:blip r:embed="rId5"/>
                <a:stretch>
                  <a:fillRect l="-864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4B4-144E-CE99-BA11-08CBF0D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9" y="1957137"/>
            <a:ext cx="10561418" cy="3931640"/>
          </a:xfrm>
        </p:spPr>
        <p:txBody>
          <a:bodyPr/>
          <a:lstStyle/>
          <a:p>
            <a:pPr algn="l"/>
            <a:r>
              <a:rPr lang="en-US" dirty="0"/>
              <a:t>So how can I do this kind of problem without giving myself a headache?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58904-5CC7-BA80-0131-F486B35729D8}"/>
              </a:ext>
            </a:extLst>
          </p:cNvPr>
          <p:cNvSpPr txBox="1"/>
          <p:nvPr/>
        </p:nvSpPr>
        <p:spPr>
          <a:xfrm>
            <a:off x="802105" y="5089864"/>
            <a:ext cx="107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ANSWER: SHELL METHOD</a:t>
            </a:r>
          </a:p>
        </p:txBody>
      </p:sp>
    </p:spTree>
    <p:extLst>
      <p:ext uri="{BB962C8B-B14F-4D97-AF65-F5344CB8AC3E}">
        <p14:creationId xmlns:p14="http://schemas.microsoft.com/office/powerpoint/2010/main" val="24996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r>
                  <a:rPr lang="en-US" sz="2000" dirty="0"/>
                  <a:t>To find the volume of this hollow cylinder, we used the same idea when washers were first introduced.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𝑖𝑛𝑛𝑒𝑟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</a:pPr>
                <a:r>
                  <a:rPr lang="en-US" sz="2100" dirty="0"/>
                  <a:t>Remember the volume of a cylinder is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. So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𝑜𝑢𝑡𝑒𝑟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and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𝑖𝑛𝑛𝑒𝑟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100" dirty="0"/>
                  <a:t>Hence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</p:spPr>
            <p:txBody>
              <a:bodyPr vert="horz" lIns="91440" tIns="45720" rIns="91440" bIns="45720" numCol="2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let’s be clever</a:t>
                </a:r>
              </a:p>
              <a:p>
                <a:r>
                  <a:rPr lang="en-US" dirty="0"/>
                  <a:t>Let’s take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express it as an average.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/>
                  <a:t>To do that multiple the equation below by  2/2.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Since we have the average radius in our equation, we can now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Note that the difference of the radii gives us the thickness of the cylinder.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be that difference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Hence we can say that the volume of the hollow cylinder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One way to remember this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0050" lvl="2" indent="0">
                  <a:buNone/>
                </a:pPr>
                <a:r>
                  <a:rPr lang="en-US" sz="2400" dirty="0"/>
                  <a:t>is to see 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the same as the circumference,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(as shown in the image) of the cylinder.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 this is just the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circumference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height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thickness.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75C6CF2-6CD3-C873-AAF1-FAC54F0FA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4" y="519399"/>
            <a:ext cx="5426494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So how does this help us answer Example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reason is USEFUL is that </a:t>
                </a:r>
              </a:p>
              <a:p>
                <a:pPr lvl="1"/>
                <a:r>
                  <a:rPr lang="en-US" sz="18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 terms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If we picture one possible shell, it will have 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𝑐𝑖𝑟𝑐𝑢𝑚𝑓𝑒𝑟𝑒𝑛𝑐𝑒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As this shell spans the volume, we then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9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more… Shell Method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126" y="3429000"/>
                <a:ext cx="5185873" cy="309904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92D050"/>
                    </a:solidFill>
                  </a:rPr>
                  <a:t>Rotating around y-axis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“ dx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126" y="3429000"/>
                <a:ext cx="5185873" cy="30990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BCEF-658B-4DC0-8A04-358006DF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126" y="2458550"/>
            <a:ext cx="10571998" cy="97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Since we are just cutting out parallel to the axis, we choose dx or </a:t>
            </a:r>
            <a:r>
              <a:rPr lang="en-US" sz="2600" dirty="0" err="1"/>
              <a:t>dy</a:t>
            </a:r>
            <a:r>
              <a:rPr lang="en-US" sz="2600" dirty="0"/>
              <a:t> in the following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6062" y="3428999"/>
                <a:ext cx="5185873" cy="3099049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92D050"/>
                    </a:solidFill>
                  </a:rPr>
                  <a:t>Rotating around x-axis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“ </a:t>
                </a:r>
                <a:r>
                  <a:rPr lang="en-US" sz="2400" dirty="0" err="1">
                    <a:solidFill>
                      <a:srgbClr val="92D050"/>
                    </a:solidFill>
                  </a:rPr>
                  <a:t>dy</a:t>
                </a:r>
                <a:r>
                  <a:rPr lang="en-US" sz="2400" dirty="0">
                    <a:solidFill>
                      <a:srgbClr val="92D050"/>
                    </a:solidFill>
                  </a:rPr>
                  <a:t>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062" y="3428999"/>
                <a:ext cx="5185873" cy="3099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17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Shell Method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298B-BB75-CAE9-92C3-C65FE87DDC82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232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43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88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222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61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5763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8B1F2-3FF0-710C-3C35-A6FA2042F35F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61228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Disk/Washer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84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17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8E1E4-D742-F1AF-32CD-DF506B04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63" y="221674"/>
            <a:ext cx="3948122" cy="522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D534-2DD4-7895-25EC-1C419EBD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63" y="965995"/>
            <a:ext cx="3948122" cy="5670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We have learned how to find the volume of a solid of revolution by integrating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 In the same way, we calculate the area under a curve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 Running a line segment of varying length across the region, and adding them up</a:t>
            </a:r>
          </a:p>
          <a:p>
            <a:endParaRPr lang="en-US" sz="2400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FD79FBED-4E28-5CC3-13B4-5F4CBDA8778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898" y="917144"/>
            <a:ext cx="6313452" cy="4982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E6B44-82FC-06A0-2338-BBB6A5C8E277}"/>
              </a:ext>
            </a:extLst>
          </p:cNvPr>
          <p:cNvSpPr txBox="1"/>
          <p:nvPr/>
        </p:nvSpPr>
        <p:spPr>
          <a:xfrm>
            <a:off x="4929227" y="6365561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6616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419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57578-CBB7-C8A1-6EB1-B0ED0C134567}"/>
              </a:ext>
            </a:extLst>
          </p:cNvPr>
          <p:cNvSpPr txBox="1"/>
          <p:nvPr/>
        </p:nvSpPr>
        <p:spPr>
          <a:xfrm>
            <a:off x="1877650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797931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419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2082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87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8853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57578-CBB7-C8A1-6EB1-B0ED0C134567}"/>
              </a:ext>
            </a:extLst>
          </p:cNvPr>
          <p:cNvSpPr txBox="1"/>
          <p:nvPr/>
        </p:nvSpPr>
        <p:spPr>
          <a:xfrm>
            <a:off x="1877650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9281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blipFill>
                <a:blip r:embed="rId2"/>
                <a:stretch>
                  <a:fillRect l="-1423" t="-196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/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Interesting Question: Which integral is easier to compute?</a:t>
                </a:r>
              </a:p>
              <a:p>
                <a:endParaRPr lang="en-US" sz="2400" dirty="0">
                  <a:solidFill>
                    <a:srgbClr val="92D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indent="-342900">
                  <a:buAutoNum type="alphaUcParenR"/>
                </a:pPr>
                <a:r>
                  <a:rPr lang="en-US" sz="24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blipFill>
                <a:blip r:embed="rId9"/>
                <a:stretch>
                  <a:fillRect l="-1154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2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10554574" cy="363651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dirty="0">
                    <a:solidFill>
                      <a:srgbClr val="92D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92D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dirty="0">
                    <a:solidFill>
                      <a:srgbClr val="92D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92D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dirty="0">
                    <a:solidFill>
                      <a:srgbClr val="92D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92D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dirty="0">
                    <a:solidFill>
                      <a:srgbClr val="92D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92D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10554574" cy="36365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CCDB8-2A02-4C06-9A11-1DFE45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7818"/>
            <a:ext cx="3945994" cy="604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In other words,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866C6-FB4A-695E-2B60-31B728578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091" y="812800"/>
            <a:ext cx="3945994" cy="5837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learned to find the volume of a solid of revolution by </a:t>
            </a:r>
          </a:p>
          <a:p>
            <a:pPr lvl="1"/>
            <a:r>
              <a:rPr lang="en-US" sz="2400" dirty="0"/>
              <a:t>Running some area across a shape and add them up.</a:t>
            </a:r>
          </a:p>
          <a:p>
            <a:pPr lvl="1"/>
            <a:r>
              <a:rPr lang="en-US" sz="2400" dirty="0"/>
              <a:t>Like in the case of the cylinder shown on the right.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40F15E31-614D-6EF0-3446-FD5D1494A5FE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5627" y="996099"/>
            <a:ext cx="5095009" cy="490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C02B7-F4F8-9DA1-3C10-4C1DF9F89D90}"/>
              </a:ext>
            </a:extLst>
          </p:cNvPr>
          <p:cNvSpPr txBox="1"/>
          <p:nvPr/>
        </p:nvSpPr>
        <p:spPr>
          <a:xfrm>
            <a:off x="4864305" y="620377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from Lessons 14 and 15 and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dirty="0">
                    <a:solidFill>
                      <a:srgbClr val="92D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dirty="0">
                    <a:solidFill>
                      <a:srgbClr val="92D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16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−#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−#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92D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92D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13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https://www.geogebra.org/m/f3wrypfh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4252-6363-DDA4-973C-7C758865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998"/>
            <a:ext cx="10571998" cy="1415479"/>
          </a:xfrm>
        </p:spPr>
        <p:txBody>
          <a:bodyPr/>
          <a:lstStyle/>
          <a:p>
            <a:r>
              <a:rPr lang="en-US" dirty="0"/>
              <a:t>But what were those “shapes”?</a:t>
            </a:r>
            <a:br>
              <a:rPr lang="en-US" dirty="0"/>
            </a:br>
            <a:r>
              <a:rPr lang="en-US" dirty="0"/>
              <a:t>		ANSWER: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Sometimes it was a disk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B64FA2B-1D2A-5F8C-81E5-0C60FB2F7284}"/>
              </a:ext>
            </a:extLst>
          </p:cNvPr>
          <p:cNvSpPr/>
          <p:nvPr/>
        </p:nvSpPr>
        <p:spPr>
          <a:xfrm>
            <a:off x="1644070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3833D3-880B-0E8A-F84D-3D74A9C907AD}"/>
              </a:ext>
            </a:extLst>
          </p:cNvPr>
          <p:cNvCxnSpPr>
            <a:cxnSpLocks/>
          </p:cNvCxnSpPr>
          <p:nvPr/>
        </p:nvCxnSpPr>
        <p:spPr>
          <a:xfrm flipV="1">
            <a:off x="3015670" y="3568660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88F197-302B-EE53-F089-364E3898C224}"/>
              </a:ext>
            </a:extLst>
          </p:cNvPr>
          <p:cNvSpPr txBox="1"/>
          <p:nvPr/>
        </p:nvSpPr>
        <p:spPr>
          <a:xfrm>
            <a:off x="3242591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Sometimes it was a washer</a:t>
                </a:r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4ACACD8-CB5E-0293-ADCC-BD4938D16BA5}"/>
              </a:ext>
            </a:extLst>
          </p:cNvPr>
          <p:cNvSpPr/>
          <p:nvPr/>
        </p:nvSpPr>
        <p:spPr>
          <a:xfrm>
            <a:off x="7417462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6357D-5439-52E2-D132-437E801A269B}"/>
              </a:ext>
            </a:extLst>
          </p:cNvPr>
          <p:cNvSpPr txBox="1"/>
          <p:nvPr/>
        </p:nvSpPr>
        <p:spPr>
          <a:xfrm>
            <a:off x="9015983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28A98C-731E-D955-5FA0-87F8634E2109}"/>
              </a:ext>
            </a:extLst>
          </p:cNvPr>
          <p:cNvSpPr/>
          <p:nvPr/>
        </p:nvSpPr>
        <p:spPr>
          <a:xfrm>
            <a:off x="8103262" y="384397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83562-90D7-E0A4-956E-7652F6FB4878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750905" y="4529770"/>
            <a:ext cx="723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E160F2-D0E2-E747-DA8F-C774143FD40D}"/>
              </a:ext>
            </a:extLst>
          </p:cNvPr>
          <p:cNvSpPr txBox="1"/>
          <p:nvPr/>
        </p:nvSpPr>
        <p:spPr>
          <a:xfrm>
            <a:off x="8979530" y="450333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6991E-DA4E-138B-1BC8-688BCB82705B}"/>
              </a:ext>
            </a:extLst>
          </p:cNvPr>
          <p:cNvCxnSpPr>
            <a:cxnSpLocks/>
          </p:cNvCxnSpPr>
          <p:nvPr/>
        </p:nvCxnSpPr>
        <p:spPr>
          <a:xfrm flipV="1">
            <a:off x="8789062" y="3568660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  <p:bldP spid="11" grpId="0"/>
      <p:bldP spid="12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2C1E-146C-B265-FCE8-5F904504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Lecture, we will be covering the case, when neither method (Disk nor Washer) is easy.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ED23-182D-3B13-5A33-8E8C89E6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9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92D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4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56165" y="646437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15B5B9-2B9D-0EC0-B5FF-320D25C90E5C}"/>
              </a:ext>
            </a:extLst>
          </p:cNvPr>
          <p:cNvSpPr/>
          <p:nvPr/>
        </p:nvSpPr>
        <p:spPr>
          <a:xfrm>
            <a:off x="3513326" y="178248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48A2404-9588-81F3-9DB8-F165646AD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29" y="2954747"/>
            <a:ext cx="6311936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4237</TotalTime>
  <Words>2520</Words>
  <Application>Microsoft Office PowerPoint</Application>
  <PresentationFormat>Widescreen</PresentationFormat>
  <Paragraphs>304</Paragraphs>
  <Slides>42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Cambria Math</vt:lpstr>
      <vt:lpstr>Century Gothic</vt:lpstr>
      <vt:lpstr>Wingdings 2</vt:lpstr>
      <vt:lpstr>Quotable</vt:lpstr>
      <vt:lpstr>Reminders </vt:lpstr>
      <vt:lpstr>MA 16020: Lesson 17    Volume By Revolution      Shell Method    </vt:lpstr>
      <vt:lpstr>So far…</vt:lpstr>
      <vt:lpstr>In other words,</vt:lpstr>
      <vt:lpstr>But what were those “shapes”?   ANSWER: CROSS-SECTIONS</vt:lpstr>
      <vt:lpstr>In Today’s Lecture, we will be covering the case, when neither method (Disk nor Washer) is easy.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can I do this kind of problem without giving myself a headache?  </vt:lpstr>
      <vt:lpstr>GEOMETRY: Finding The Volume of A Hollow Cylinder</vt:lpstr>
      <vt:lpstr>GEOMETRY: Finding The Volume of A Hollow Cylinder</vt:lpstr>
      <vt:lpstr>GEOMETRY: Finding The Volume of A Hollow Cylinder</vt:lpstr>
      <vt:lpstr>GEOMETRY: Finding The Volume of A Hollow Cylinder</vt:lpstr>
      <vt:lpstr>So how does this help us answer Example 1?</vt:lpstr>
      <vt:lpstr>Even more… Shell Method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14 and 15 and 17</vt:lpstr>
      <vt:lpstr>Formulas from Lesson 16   Rotation around any non-Axis Formulas</vt:lpstr>
      <vt:lpstr>GeoGebra Link for Lesson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46</cp:revision>
  <cp:lastPrinted>2022-02-22T18:34:08Z</cp:lastPrinted>
  <dcterms:created xsi:type="dcterms:W3CDTF">2022-02-21T17:56:34Z</dcterms:created>
  <dcterms:modified xsi:type="dcterms:W3CDTF">2023-02-19T02:51:58Z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2023-02-18T04:45:59Z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3a855e9c-ab00-48ec-9fde-58097edf39fc</vt:lpwstr>
  </property>
  <property fmtid="{D5CDD505-2E9C-101B-9397-08002B2CF9AE}" pid="8" name="MSIP_Label_4044bd30-2ed7-4c9d-9d12-46200872a97b_ContentBits">
    <vt:lpwstr>0</vt:lpwstr>
  </property>
</Properties>
</file>