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6"/>
  </p:notesMasterIdLst>
  <p:sldIdLst>
    <p:sldId id="262" r:id="rId2"/>
    <p:sldId id="282" r:id="rId3"/>
    <p:sldId id="256" r:id="rId4"/>
    <p:sldId id="257" r:id="rId5"/>
    <p:sldId id="258" r:id="rId6"/>
    <p:sldId id="259" r:id="rId7"/>
    <p:sldId id="260" r:id="rId8"/>
    <p:sldId id="261" r:id="rId9"/>
    <p:sldId id="268" r:id="rId10"/>
    <p:sldId id="269" r:id="rId11"/>
    <p:sldId id="263" r:id="rId12"/>
    <p:sldId id="264" r:id="rId13"/>
    <p:sldId id="265" r:id="rId14"/>
    <p:sldId id="266" r:id="rId15"/>
    <p:sldId id="267" r:id="rId16"/>
    <p:sldId id="271" r:id="rId17"/>
    <p:sldId id="272" r:id="rId18"/>
    <p:sldId id="273" r:id="rId19"/>
    <p:sldId id="283" r:id="rId20"/>
    <p:sldId id="284" r:id="rId21"/>
    <p:sldId id="274" r:id="rId22"/>
    <p:sldId id="287" r:id="rId23"/>
    <p:sldId id="286" r:id="rId24"/>
    <p:sldId id="288" r:id="rId25"/>
    <p:sldId id="289" r:id="rId26"/>
    <p:sldId id="276" r:id="rId27"/>
    <p:sldId id="277" r:id="rId28"/>
    <p:sldId id="293" r:id="rId29"/>
    <p:sldId id="279" r:id="rId30"/>
    <p:sldId id="280" r:id="rId31"/>
    <p:sldId id="290" r:id="rId32"/>
    <p:sldId id="291" r:id="rId33"/>
    <p:sldId id="292" r:id="rId34"/>
    <p:sldId id="294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00" autoAdjust="0"/>
    <p:restoredTop sz="78883" autoAdjust="0"/>
  </p:normalViewPr>
  <p:slideViewPr>
    <p:cSldViewPr>
      <p:cViewPr varScale="1">
        <p:scale>
          <a:sx n="86" d="100"/>
          <a:sy n="86" d="100"/>
        </p:scale>
        <p:origin x="-72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B833A7-964B-486A-B458-9E6A01F2F01B}" type="datetimeFigureOut">
              <a:rPr lang="en-US" smtClean="0"/>
              <a:pPr/>
              <a:t>9/15/2011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74FD3-842D-446D-886F-8B523FD5F9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74FD3-842D-446D-886F-8B523FD5F98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baseline="0" dirty="0" smtClean="0"/>
          </a:p>
          <a:p>
            <a:pPr>
              <a:buFont typeface="Arial" pitchFamily="34" charset="0"/>
              <a:buChar char="•"/>
            </a:pPr>
            <a:endParaRPr lang="en-US" baseline="0" dirty="0" smtClean="0"/>
          </a:p>
          <a:p>
            <a:pPr>
              <a:buFont typeface="Arial" pitchFamily="34" charset="0"/>
              <a:buChar char="•"/>
            </a:pPr>
            <a:endParaRPr lang="en-US" baseline="0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74FD3-842D-446D-886F-8B523FD5F98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74FD3-842D-446D-886F-8B523FD5F98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74FD3-842D-446D-886F-8B523FD5F98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74FD3-842D-446D-886F-8B523FD5F98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C026006-FF1A-42A7-B1C8-7062F0B22D99}" type="datetimeFigureOut">
              <a:rPr lang="en-US" smtClean="0"/>
              <a:pPr/>
              <a:t>9/15/2011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DAC0F7B-0E5D-4184-B69E-E8D6227AC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026006-FF1A-42A7-B1C8-7062F0B22D99}" type="datetimeFigureOut">
              <a:rPr lang="en-US" smtClean="0"/>
              <a:pPr/>
              <a:t>9/15/2011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AC0F7B-0E5D-4184-B69E-E8D6227AC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026006-FF1A-42A7-B1C8-7062F0B22D99}" type="datetimeFigureOut">
              <a:rPr lang="en-US" smtClean="0"/>
              <a:pPr/>
              <a:t>9/15/2011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AC0F7B-0E5D-4184-B69E-E8D6227AC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026006-FF1A-42A7-B1C8-7062F0B22D99}" type="datetimeFigureOut">
              <a:rPr lang="en-US" smtClean="0"/>
              <a:pPr/>
              <a:t>9/15/2011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AC0F7B-0E5D-4184-B69E-E8D6227AC6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026006-FF1A-42A7-B1C8-7062F0B22D99}" type="datetimeFigureOut">
              <a:rPr lang="en-US" smtClean="0"/>
              <a:pPr/>
              <a:t>9/15/2011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AC0F7B-0E5D-4184-B69E-E8D6227AC6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026006-FF1A-42A7-B1C8-7062F0B22D99}" type="datetimeFigureOut">
              <a:rPr lang="en-US" smtClean="0"/>
              <a:pPr/>
              <a:t>9/15/2011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AC0F7B-0E5D-4184-B69E-E8D6227AC6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026006-FF1A-42A7-B1C8-7062F0B22D99}" type="datetimeFigureOut">
              <a:rPr lang="en-US" smtClean="0"/>
              <a:pPr/>
              <a:t>9/15/2011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AC0F7B-0E5D-4184-B69E-E8D6227AC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026006-FF1A-42A7-B1C8-7062F0B22D99}" type="datetimeFigureOut">
              <a:rPr lang="en-US" smtClean="0"/>
              <a:pPr/>
              <a:t>9/15/2011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AC0F7B-0E5D-4184-B69E-E8D6227AC6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026006-FF1A-42A7-B1C8-7062F0B22D99}" type="datetimeFigureOut">
              <a:rPr lang="en-US" smtClean="0"/>
              <a:pPr/>
              <a:t>9/15/2011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AC0F7B-0E5D-4184-B69E-E8D6227AC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C026006-FF1A-42A7-B1C8-7062F0B22D99}" type="datetimeFigureOut">
              <a:rPr lang="en-US" smtClean="0"/>
              <a:pPr/>
              <a:t>9/15/2011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AC0F7B-0E5D-4184-B69E-E8D6227AC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C026006-FF1A-42A7-B1C8-7062F0B22D99}" type="datetimeFigureOut">
              <a:rPr lang="en-US" smtClean="0"/>
              <a:pPr/>
              <a:t>9/15/2011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DAC0F7B-0E5D-4184-B69E-E8D6227AC6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C026006-FF1A-42A7-B1C8-7062F0B22D99}" type="datetimeFigureOut">
              <a:rPr lang="en-US" smtClean="0"/>
              <a:pPr/>
              <a:t>9/15/2011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DAC0F7B-0E5D-4184-B69E-E8D6227AC6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urdue.edu/CODO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ience.purdue.edu/index.php?option=com_content&amp;view=article&amp;catid=56:uncategorized&amp;id=274:general-education-sample-sequence-groups-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nce.purdue.edu/index.php?option=com_content&amp;view=article&amp;catid=56:uncategorized&amp;id=276:approved-courses-in-diversity" TargetMode="External"/><Relationship Id="rId2" Type="http://schemas.openxmlformats.org/officeDocument/2006/relationships/hyperlink" Target="https://www.science.purdue.edu/index.php?option=com_content&amp;view=article&amp;catid=56:uncategorized&amp;id=277:approved-courses-in-cultur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tinvolved.purdue.edu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eb.ics.purdue.edu/~actuary/" TargetMode="External"/><Relationship Id="rId2" Type="http://schemas.openxmlformats.org/officeDocument/2006/relationships/hyperlink" Target="http://www.math.purdue.edu/~mathclub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eb.ics.purdue.edu/~mathed/index.php" TargetMode="Externa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ience.purdue.edu/component/content/article/4-uncategorized/902-college-of-science-walk-in-schedul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Sept. 15, 2011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307816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College of Science—Information for New Students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If the major is in the College of Science…..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Physics, Biology, Chemistry, Computer Science, Mathematics, Statistics, Actuarial Science, or Earth and Atmospheric Science</a:t>
            </a:r>
          </a:p>
          <a:p>
            <a:endParaRPr lang="en-US" dirty="0"/>
          </a:p>
          <a:p>
            <a:r>
              <a:rPr lang="en-US" dirty="0" smtClean="0"/>
              <a:t>1.  Let your advisor know</a:t>
            </a:r>
          </a:p>
          <a:p>
            <a:r>
              <a:rPr lang="en-US" dirty="0" smtClean="0"/>
              <a:t>2.  You will need to wait until you have finished your fall semester courses</a:t>
            </a:r>
          </a:p>
          <a:p>
            <a:r>
              <a:rPr lang="en-US" dirty="0" smtClean="0"/>
              <a:t>3.  After fall grades, your advisor will make sure you meet requirements and make changes.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If the major is outside of the College of Science…….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480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Changing your major = CODO</a:t>
            </a:r>
          </a:p>
          <a:p>
            <a:r>
              <a:rPr lang="en-US" dirty="0" smtClean="0"/>
              <a:t>Let your advisor know that you are considering a CODO.</a:t>
            </a:r>
          </a:p>
          <a:p>
            <a:r>
              <a:rPr lang="en-US" dirty="0" smtClean="0"/>
              <a:t>Please visit:  </a:t>
            </a:r>
            <a:r>
              <a:rPr lang="en-US" dirty="0" smtClean="0">
                <a:hlinkClick r:id="rId2"/>
              </a:rPr>
              <a:t>www.purdue.edu/CODO</a:t>
            </a:r>
            <a:endParaRPr lang="en-US" dirty="0" smtClean="0"/>
          </a:p>
          <a:p>
            <a:r>
              <a:rPr lang="en-US" dirty="0" smtClean="0"/>
              <a:t>You will need to meet the requirements for your intended major to change majors or add the major.</a:t>
            </a:r>
          </a:p>
          <a:p>
            <a:r>
              <a:rPr lang="en-US" dirty="0" smtClean="0"/>
              <a:t>There can be requirements of GPA, course work, and/or CODO meetings.</a:t>
            </a:r>
          </a:p>
          <a:p>
            <a:r>
              <a:rPr lang="en-US" dirty="0" smtClean="0"/>
              <a:t>You need to speak with an advisor in your INTENDED major.  We are not experts in all majors.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Teamwork Requirement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This is a TWO PART requirement!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 ONE – Teamwork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You will learn the basic principles of Teamwork. 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sz="2800" dirty="0" smtClean="0"/>
              <a:t>SCI 21000:  Online 7 week course (watch deadlines!)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sz="2800" dirty="0" smtClean="0"/>
              <a:t>Must be taken the semester before OR the semester of your PART TWO – Teamwork Experience.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 TWO – Teamwork Experience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Use what you’ve learned in SCI 21000 in a team environment.</a:t>
            </a:r>
          </a:p>
          <a:p>
            <a:pPr>
              <a:buNone/>
            </a:pPr>
            <a:endParaRPr lang="en-US" sz="1100" dirty="0" smtClean="0"/>
          </a:p>
          <a:p>
            <a:r>
              <a:rPr lang="en-US" dirty="0" smtClean="0"/>
              <a:t>Two ways to fulfill the Teamwork Experience Requirement……………</a:t>
            </a:r>
          </a:p>
          <a:p>
            <a:pPr marL="850392" lvl="1" indent="-457200">
              <a:buFont typeface="+mj-lt"/>
              <a:buAutoNum type="arabicParenR"/>
            </a:pPr>
            <a:r>
              <a:rPr lang="en-US" dirty="0" smtClean="0"/>
              <a:t>Take a Purdue course such as CS 17700, CS 15800, CS 18000, PHYS 17200, SCI 36000, ROTC, EPICS, ENTR, and others.  Some may require a reflection paper.</a:t>
            </a:r>
          </a:p>
          <a:p>
            <a:pPr marL="850392" lvl="1" indent="-457200">
              <a:buFont typeface="+mj-lt"/>
              <a:buAutoNum type="arabicParenR"/>
            </a:pPr>
            <a:r>
              <a:rPr lang="en-US" dirty="0" smtClean="0"/>
              <a:t>Fulfill the requirement with experiential learning, such as an internship, research project, team project, and others.					 (THESE MUST BE PRE-APPROVED!!)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General Education Requirement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 CREDITS of General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Actuarial Science and Secondary Education majors meet 3 of the 9 credits with required courses.  Remaining 6 credits are General Education SEQUENCE courses.</a:t>
            </a:r>
          </a:p>
          <a:p>
            <a:endParaRPr lang="en-US" dirty="0"/>
          </a:p>
          <a:p>
            <a:r>
              <a:rPr lang="en-US" dirty="0" smtClean="0"/>
              <a:t>Other majors – 3 credits of the 9 credits can be Humanities, Social Science, Management, or Economics.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Education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47500" lnSpcReduction="20000"/>
          </a:bodyPr>
          <a:lstStyle/>
          <a:p>
            <a:r>
              <a:rPr lang="en-US" sz="4400" dirty="0" smtClean="0"/>
              <a:t>6 credits must be ONLY humanities or social science courses. (CANNOT use Econ for the 6 credit sequence!!)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4400" dirty="0" smtClean="0"/>
              <a:t>These courses must be related or “go together” in some reasonable way.</a:t>
            </a:r>
          </a:p>
          <a:p>
            <a:endParaRPr lang="en-US" sz="2300" dirty="0" smtClean="0"/>
          </a:p>
          <a:p>
            <a:r>
              <a:rPr lang="en-US" sz="4400" dirty="0" smtClean="0"/>
              <a:t>What’s included in Humanities and Social Sciences???  APPROVED COURSES in:</a:t>
            </a:r>
          </a:p>
          <a:p>
            <a:pPr lvl="1">
              <a:buNone/>
            </a:pPr>
            <a:r>
              <a:rPr lang="en-US" sz="3400" dirty="0" smtClean="0"/>
              <a:t>	</a:t>
            </a:r>
            <a:r>
              <a:rPr lang="en-US" sz="4400" dirty="0" smtClean="0"/>
              <a:t>literature, philosophy, history, political science, psychology, sociology, anthropology, interdisciplinary studies, communication, visual and performing arts (NOT STUDIO COURSES), African-American Studies, American Studies, Jewish Studies, Religious Studies, Women's Studies, Classics, or Foreign Language and Literature courses on culture or civilization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4400" dirty="0" smtClean="0"/>
              <a:t>EXAMPLES:  </a:t>
            </a:r>
            <a:r>
              <a:rPr lang="en-US" sz="4400" dirty="0" smtClean="0">
                <a:hlinkClick r:id="rId2"/>
              </a:rPr>
              <a:t>LINK</a:t>
            </a:r>
            <a:endParaRPr lang="en-US" sz="4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Foreign Language Requirement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For students whose native language is English</a:t>
            </a:r>
          </a:p>
          <a:p>
            <a:pPr>
              <a:buNone/>
            </a:pPr>
            <a:endParaRPr lang="en-US" sz="1100" dirty="0" smtClean="0"/>
          </a:p>
          <a:p>
            <a:pPr>
              <a:buNone/>
            </a:pPr>
            <a:r>
              <a:rPr lang="en-US" sz="2500" dirty="0" smtClean="0"/>
              <a:t>Option 1:</a:t>
            </a:r>
          </a:p>
          <a:p>
            <a:pPr marL="624078" indent="-514350">
              <a:buFont typeface="+mj-lt"/>
              <a:buAutoNum type="arabicParenR"/>
            </a:pPr>
            <a:r>
              <a:rPr lang="en-US" sz="2500" dirty="0" smtClean="0"/>
              <a:t>You must earn credit or show proficiency through a 102 level (second semester) in a Foreign language.  That takes care of 6 credits.</a:t>
            </a:r>
          </a:p>
          <a:p>
            <a:pPr marL="624078" indent="-514350">
              <a:buFont typeface="+mj-lt"/>
              <a:buAutoNum type="arabicParenR"/>
            </a:pPr>
            <a:r>
              <a:rPr lang="en-US" sz="2500" dirty="0" smtClean="0"/>
              <a:t>The remaining 3 credits may be completed via one of the following:</a:t>
            </a:r>
          </a:p>
          <a:p>
            <a:pPr marL="1629918" lvl="4" indent="-514350">
              <a:buFont typeface="+mj-lt"/>
              <a:buAutoNum type="arabicParenR"/>
            </a:pPr>
            <a:r>
              <a:rPr lang="en-US" sz="2000" dirty="0" smtClean="0"/>
              <a:t>Earning credit for the 201 level of a foreign language</a:t>
            </a:r>
          </a:p>
          <a:p>
            <a:pPr marL="1629918" lvl="4" indent="-514350">
              <a:buFont typeface="+mj-lt"/>
              <a:buAutoNum type="arabicParenR"/>
            </a:pPr>
            <a:r>
              <a:rPr lang="en-US" sz="2000" dirty="0" smtClean="0"/>
              <a:t>Taking a culture/diversity course  See: </a:t>
            </a:r>
            <a:r>
              <a:rPr lang="en-US" sz="1100" dirty="0" smtClean="0">
                <a:hlinkClick r:id="rId2"/>
              </a:rPr>
              <a:t>LINK</a:t>
            </a:r>
            <a:r>
              <a:rPr lang="en-US" sz="1100" dirty="0" smtClean="0"/>
              <a:t>  and  </a:t>
            </a:r>
            <a:r>
              <a:rPr lang="en-US" sz="1100" dirty="0" smtClean="0">
                <a:hlinkClick r:id="rId3"/>
              </a:rPr>
              <a:t>LINK</a:t>
            </a:r>
            <a:endParaRPr lang="en-US" sz="1100" dirty="0" smtClean="0"/>
          </a:p>
          <a:p>
            <a:pPr marL="1629918" lvl="4" indent="-514350">
              <a:buFont typeface="+mj-lt"/>
              <a:buAutoNum type="arabicParenR"/>
            </a:pPr>
            <a:endParaRPr lang="en-US" sz="1100" dirty="0" smtClean="0"/>
          </a:p>
          <a:p>
            <a:pPr marL="1629918" lvl="4" indent="-514350">
              <a:buFont typeface="+mj-lt"/>
              <a:buAutoNum type="arabicParenR"/>
            </a:pPr>
            <a:endParaRPr lang="en-US" sz="2000" dirty="0" smtClean="0"/>
          </a:p>
          <a:p>
            <a:pPr marL="624078" indent="-514350">
              <a:buFont typeface="+mj-lt"/>
              <a:buAutoNum type="arabicParenR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9 credits of Foreign Language and Culture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For students whose native language is English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dirty="0" smtClean="0"/>
              <a:t>Option 2:</a:t>
            </a:r>
          </a:p>
          <a:p>
            <a:pPr marL="624078" indent="-514350">
              <a:buNone/>
            </a:pPr>
            <a:r>
              <a:rPr lang="en-US" sz="2800" dirty="0" smtClean="0"/>
              <a:t>	Attend a semester-long Study Abroad that is approved for meeting the Foreign Language and Culture requirement.  </a:t>
            </a:r>
          </a:p>
          <a:p>
            <a:pPr marL="624078" indent="-514350">
              <a:buNone/>
            </a:pPr>
            <a:endParaRPr lang="en-US" sz="2800" dirty="0" smtClean="0"/>
          </a:p>
          <a:p>
            <a:pPr marL="624078" indent="-514350">
              <a:buNone/>
            </a:pPr>
            <a:r>
              <a:rPr lang="en-US" sz="2800" dirty="0" smtClean="0"/>
              <a:t>	To use Study Abroad to meet all or part of the requirement, it must contain a significant immersion in the foreign culture.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9 credits of Foreign Language and Culture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9 credits of Foreign Language and 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For students whose native language is NOT English, 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You are NOT required to learn a new language—you already know English and your native language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If the majority of your school subjects were NOT taught in English, we need proof!</a:t>
            </a:r>
          </a:p>
          <a:p>
            <a:pPr lvl="1"/>
            <a:r>
              <a:rPr lang="en-US" dirty="0" smtClean="0"/>
              <a:t>High School transcript, diploma or letter</a:t>
            </a:r>
          </a:p>
          <a:p>
            <a:pPr lvl="1" algn="ctr">
              <a:buNone/>
            </a:pPr>
            <a:r>
              <a:rPr lang="en-US" dirty="0" smtClean="0"/>
              <a:t>OR</a:t>
            </a:r>
          </a:p>
          <a:p>
            <a:pPr lvl="1"/>
            <a:r>
              <a:rPr lang="en-US" dirty="0" smtClean="0"/>
              <a:t>Take a proficiency test if the language is not offered at Purdue for study.  (Native Chinese speakers are not allowed to take a test in Chinese.)</a:t>
            </a:r>
          </a:p>
          <a:p>
            <a:pPr lvl="1"/>
            <a:endParaRPr lang="en-US" dirty="0"/>
          </a:p>
          <a:p>
            <a:r>
              <a:rPr lang="en-US" dirty="0" smtClean="0"/>
              <a:t>If we have proof, these 9 credits become FREE ELECTIVE!  You do not need to learn another language.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Registration Information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Registration Window – Your Time Ticket</a:t>
            </a:r>
            <a:endParaRPr lang="en-US" dirty="0"/>
          </a:p>
        </p:txBody>
      </p:sp>
      <p:sp>
        <p:nvSpPr>
          <p:cNvPr id="1536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dirty="0" smtClean="0"/>
              <a:t>Freshmen Registration is open November 21-midnight November 23 AND 8am November 28 through start of classes…BUT go by TIME TICKET</a:t>
            </a:r>
          </a:p>
          <a:p>
            <a:r>
              <a:rPr lang="en-US" dirty="0" smtClean="0"/>
              <a:t>To check your Time Ticket on October 17th (this is based on earned credit hours, not including fall semester hours):</a:t>
            </a:r>
          </a:p>
          <a:p>
            <a:pPr lvl="1"/>
            <a:r>
              <a:rPr lang="en-US" dirty="0" smtClean="0"/>
              <a:t>go to the Academic Tab.  Under the”Quick Links” on the left side go to Registration Status and pick Spring 2011 as the semester.</a:t>
            </a:r>
          </a:p>
          <a:p>
            <a:pPr lvl="1"/>
            <a:r>
              <a:rPr lang="en-US" dirty="0" smtClean="0"/>
              <a:t>SOME of you may have earlier time tickets, if you have transfer or AP credit—please check!!!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Registration</a:t>
            </a:r>
            <a:endParaRPr lang="en-US" dirty="0"/>
          </a:p>
        </p:txBody>
      </p:sp>
      <p:sp>
        <p:nvSpPr>
          <p:cNvPr id="16386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dirty="0" smtClean="0"/>
              <a:t>Check for HOLDS</a:t>
            </a:r>
          </a:p>
          <a:p>
            <a:r>
              <a:rPr lang="en-US" dirty="0" smtClean="0"/>
              <a:t>Register via computer – just like during STAR</a:t>
            </a:r>
          </a:p>
          <a:p>
            <a:r>
              <a:rPr lang="en-US" dirty="0" smtClean="0"/>
              <a:t>ERROR messages </a:t>
            </a:r>
          </a:p>
          <a:p>
            <a:pPr lvl="1"/>
            <a:r>
              <a:rPr lang="en-US" dirty="0" smtClean="0"/>
              <a:t>Links: check your links, something is incorrect</a:t>
            </a:r>
          </a:p>
          <a:p>
            <a:pPr lvl="1"/>
            <a:r>
              <a:rPr lang="en-US" dirty="0" smtClean="0"/>
              <a:t>Time Conflict:  you have another course at the same time – change one course.</a:t>
            </a:r>
          </a:p>
          <a:p>
            <a:pPr lvl="1"/>
            <a:r>
              <a:rPr lang="en-US" dirty="0" smtClean="0"/>
              <a:t>Pre-req or test score error:  contact advisor via e-mail</a:t>
            </a:r>
          </a:p>
          <a:p>
            <a:pPr lvl="1"/>
            <a:r>
              <a:rPr lang="en-US" dirty="0" smtClean="0"/>
              <a:t>College or Major: contact advisor via e-mail</a:t>
            </a:r>
          </a:p>
          <a:p>
            <a:pPr lvl="1"/>
            <a:r>
              <a:rPr lang="en-US" dirty="0" smtClean="0"/>
              <a:t>Classification: contact advisor via e-mail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Check Pre-requisites</a:t>
            </a:r>
          </a:p>
          <a:p>
            <a:pPr lvl="1"/>
            <a:r>
              <a:rPr lang="en-US" dirty="0" smtClean="0"/>
              <a:t>Click on CRN and then Course Title to view pre-requisites</a:t>
            </a:r>
          </a:p>
          <a:p>
            <a:pPr lvl="1"/>
            <a:r>
              <a:rPr lang="en-US" dirty="0" smtClean="0"/>
              <a:t>If you don’t meet pre-requisites after fall grades post (i.e. fail a pre-req course), remove yourself from the course before the Registrar cancels the course from your schedule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Getting Involved </a:t>
            </a:r>
            <a:br>
              <a:rPr lang="en-US" dirty="0" smtClean="0"/>
            </a:br>
            <a:r>
              <a:rPr lang="en-US" dirty="0" smtClean="0"/>
              <a:t>at Purdue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Over 900 student organizations at Purdue</a:t>
            </a:r>
          </a:p>
          <a:p>
            <a:endParaRPr lang="en-US" dirty="0" smtClean="0"/>
          </a:p>
          <a:p>
            <a:r>
              <a:rPr lang="en-US" sz="3100" dirty="0" smtClean="0">
                <a:hlinkClick r:id="rId3"/>
              </a:rPr>
              <a:t>http://www.getinvolved.purdue.edu/</a:t>
            </a:r>
            <a:endParaRPr lang="en-US" sz="3100" dirty="0" smtClean="0"/>
          </a:p>
          <a:p>
            <a:endParaRPr lang="en-US" sz="3100" dirty="0" smtClean="0"/>
          </a:p>
          <a:p>
            <a:r>
              <a:rPr lang="en-US" sz="3100" dirty="0" smtClean="0"/>
              <a:t>Search by name or categories</a:t>
            </a:r>
          </a:p>
          <a:p>
            <a:endParaRPr lang="en-US" sz="3100" dirty="0" smtClean="0"/>
          </a:p>
          <a:p>
            <a:r>
              <a:rPr lang="en-US" sz="3100" dirty="0" smtClean="0"/>
              <a:t>Attend CALL-OUTS—these are the first meetings of organizations.</a:t>
            </a:r>
          </a:p>
          <a:p>
            <a:endParaRPr lang="en-US" sz="3100" dirty="0" smtClean="0"/>
          </a:p>
          <a:p>
            <a:r>
              <a:rPr lang="en-US" sz="3100" dirty="0" smtClean="0"/>
              <a:t>Look for information about organizations on Bulletin boards, the e-board in </a:t>
            </a:r>
            <a:r>
              <a:rPr lang="en-US" sz="3100" dirty="0" err="1" smtClean="0"/>
              <a:t>myPurdue</a:t>
            </a:r>
            <a:r>
              <a:rPr lang="en-US" sz="3100" dirty="0" smtClean="0"/>
              <a:t>, Exponent Newspaper.</a:t>
            </a:r>
          </a:p>
          <a:p>
            <a:endParaRPr lang="en-US" sz="3100" dirty="0" smtClean="0"/>
          </a:p>
          <a:p>
            <a:r>
              <a:rPr lang="en-US" sz="3100" dirty="0" smtClean="0"/>
              <a:t>REMEMBER…It’s FUN to get involved!!  And can lead to new friendships and experiences—and looks good on your resume!</a:t>
            </a:r>
            <a:endParaRPr lang="en-US" sz="31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Organizations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914400"/>
            <a:ext cx="868680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800" dirty="0" smtClean="0"/>
              <a:t>Math Club</a:t>
            </a:r>
          </a:p>
          <a:p>
            <a:pPr lvl="2"/>
            <a:r>
              <a:rPr lang="en-US" dirty="0" smtClean="0">
                <a:hlinkClick r:id="rId2"/>
              </a:rPr>
              <a:t>http://www.math.purdue.edu/~mathclub/</a:t>
            </a:r>
            <a:endParaRPr lang="en-US" dirty="0" smtClean="0"/>
          </a:p>
          <a:p>
            <a:pPr lvl="2"/>
            <a:r>
              <a:rPr lang="en-US" dirty="0" smtClean="0"/>
              <a:t>Regularly scheduled meetings are planned every Tuesday and Friday. Tuesday meetings will be held in REC 108, from 6:00 to 7:00 </a:t>
            </a:r>
            <a:r>
              <a:rPr lang="en-US" dirty="0" err="1" smtClean="0"/>
              <a:t>p.m</a:t>
            </a:r>
            <a:r>
              <a:rPr lang="en-US" dirty="0" smtClean="0"/>
              <a:t>, and will involve faculty or student talks, or problem solving sessions (and will have free pizza!). Friday meetings - which will meet in front of the Math Building - are intended to be social, and will include a variety of activities such as dinner, movies or games.</a:t>
            </a:r>
            <a:r>
              <a:rPr lang="en-US" sz="1400" dirty="0" smtClean="0"/>
              <a:t> </a:t>
            </a:r>
          </a:p>
          <a:p>
            <a:pPr lvl="2"/>
            <a:endParaRPr lang="en-US" sz="1400" dirty="0" smtClean="0"/>
          </a:p>
          <a:p>
            <a:pPr lvl="1"/>
            <a:r>
              <a:rPr lang="en-US" sz="2800" dirty="0" smtClean="0"/>
              <a:t>Actuary Science Club</a:t>
            </a:r>
          </a:p>
          <a:p>
            <a:pPr lvl="2"/>
            <a:r>
              <a:rPr lang="en-US" dirty="0" smtClean="0">
                <a:hlinkClick r:id="rId3"/>
              </a:rPr>
              <a:t>http://web.ics.purdue.edu/~actuary/</a:t>
            </a: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1"/>
            <a:r>
              <a:rPr lang="en-US" sz="2800" dirty="0" smtClean="0"/>
              <a:t>Math Education Club</a:t>
            </a:r>
          </a:p>
          <a:p>
            <a:pPr lvl="2"/>
            <a:r>
              <a:rPr lang="en-US" dirty="0" smtClean="0">
                <a:hlinkClick r:id="rId4"/>
              </a:rPr>
              <a:t>http://web.ics.purdue.edu/~mathed/index.php</a:t>
            </a:r>
            <a:endParaRPr lang="en-US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Important Information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6781800" cy="68579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By Email………….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143000"/>
            <a:ext cx="8001000" cy="4191000"/>
          </a:xfrm>
        </p:spPr>
        <p:txBody>
          <a:bodyPr>
            <a:normAutofit lnSpcReduction="10000"/>
          </a:bodyPr>
          <a:lstStyle/>
          <a:p>
            <a:pPr algn="l">
              <a:buFont typeface="Wingdings" pitchFamily="2" charset="2"/>
              <a:buChar char="Ø"/>
            </a:pPr>
            <a:r>
              <a:rPr lang="en-US" dirty="0" smtClean="0"/>
              <a:t>Always use @</a:t>
            </a:r>
            <a:r>
              <a:rPr lang="en-US" b="1" dirty="0" err="1" smtClean="0"/>
              <a:t>purdue.edu</a:t>
            </a:r>
            <a:r>
              <a:rPr lang="en-US" dirty="0" smtClean="0"/>
              <a:t> account to email professors, advisors, university staff</a:t>
            </a:r>
          </a:p>
          <a:p>
            <a:pPr algn="l"/>
            <a:endParaRPr lang="en-US" sz="1100" dirty="0" smtClean="0"/>
          </a:p>
          <a:p>
            <a:pPr algn="l">
              <a:buFont typeface="Wingdings" pitchFamily="2" charset="2"/>
              <a:buChar char="Ø"/>
            </a:pPr>
            <a:r>
              <a:rPr lang="en-US" dirty="0" smtClean="0"/>
              <a:t>Sign (that means include) your First and Last name at the end of EVERY email!  Purdue ID number is also helpful.</a:t>
            </a:r>
          </a:p>
          <a:p>
            <a:pPr algn="l">
              <a:buFont typeface="Wingdings" pitchFamily="2" charset="2"/>
              <a:buChar char="Ø"/>
            </a:pPr>
            <a:endParaRPr lang="en-US" sz="1300" dirty="0" smtClean="0"/>
          </a:p>
          <a:p>
            <a:pPr algn="l">
              <a:buFont typeface="Wingdings" pitchFamily="2" charset="2"/>
              <a:buChar char="Ø"/>
            </a:pPr>
            <a:r>
              <a:rPr lang="en-US" dirty="0" smtClean="0"/>
              <a:t>Do NOT delete the earlier emails in the chain!</a:t>
            </a:r>
          </a:p>
          <a:p>
            <a:pPr algn="l">
              <a:buFont typeface="Wingdings" pitchFamily="2" charset="2"/>
              <a:buChar char="Ø"/>
            </a:pPr>
            <a:endParaRPr lang="en-US" sz="1300" dirty="0" smtClean="0"/>
          </a:p>
          <a:p>
            <a:pPr algn="l">
              <a:buFont typeface="Wingdings" pitchFamily="2" charset="2"/>
              <a:buChar char="Ø"/>
            </a:pPr>
            <a:r>
              <a:rPr lang="en-US" dirty="0" smtClean="0"/>
              <a:t>Address your email to Professor or Dr. Smith (for example).</a:t>
            </a:r>
          </a:p>
          <a:p>
            <a:pPr algn="l"/>
            <a:endParaRPr lang="en-US" dirty="0" smtClean="0"/>
          </a:p>
          <a:p>
            <a:pPr algn="l">
              <a:buFont typeface="Wingdings" pitchFamily="2" charset="2"/>
              <a:buChar char="Ø"/>
            </a:pPr>
            <a:endParaRPr lang="en-US" dirty="0" smtClean="0"/>
          </a:p>
          <a:p>
            <a:pPr algn="l">
              <a:buFont typeface="Wingdings" pitchFamily="2" charset="2"/>
              <a:buChar char="Ø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397691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Do NOT rely on your friends for reliable information.  What is valid for them may NOT be valid for you.  </a:t>
            </a:r>
            <a:r>
              <a:rPr lang="en-US" b="1" dirty="0" smtClean="0"/>
              <a:t>Please check with your ADVISOR about academic questions. </a:t>
            </a:r>
          </a:p>
          <a:p>
            <a:pPr>
              <a:buNone/>
            </a:pPr>
            <a:endParaRPr lang="en-US" sz="1200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You MUST meet with your ADVISOR at least once per semester to plan classes for the following semester.  You cannot get your PIN without meeting with your advisor.</a:t>
            </a:r>
          </a:p>
          <a:p>
            <a:pPr>
              <a:buNone/>
            </a:pPr>
            <a:endParaRPr lang="en-US" sz="1200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We will begin meeting with students in October or November to discuss SPRING 2012 courses.  Your advisor will contact you about making a registration appointment.</a:t>
            </a:r>
          </a:p>
          <a:p>
            <a:pPr>
              <a:buNone/>
            </a:pPr>
            <a:endParaRPr lang="en-US" sz="1200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For International Student—Ask ISS office if you have questions about Immigration and Visas.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 you need to retake a course?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course and grade is always on your transcript</a:t>
            </a:r>
          </a:p>
          <a:p>
            <a:r>
              <a:rPr lang="en-US" dirty="0" smtClean="0"/>
              <a:t>When you retake the course, the new grade replaces the old grade IN THE GPA.  </a:t>
            </a:r>
          </a:p>
          <a:p>
            <a:pPr lvl="1"/>
            <a:r>
              <a:rPr lang="en-US" dirty="0" smtClean="0"/>
              <a:t>Replaces even if the newer grade is worse.</a:t>
            </a:r>
          </a:p>
          <a:p>
            <a:r>
              <a:rPr lang="en-US" dirty="0" smtClean="0"/>
              <a:t>New credit is all that counts</a:t>
            </a:r>
          </a:p>
          <a:p>
            <a:pPr lvl="1"/>
            <a:r>
              <a:rPr lang="en-US" dirty="0" smtClean="0"/>
              <a:t>Example:</a:t>
            </a:r>
          </a:p>
          <a:p>
            <a:pPr lvl="2"/>
            <a:r>
              <a:rPr lang="en-US" dirty="0" smtClean="0"/>
              <a:t>FALL 2008 – ENGL 106 is a D with 4.0 credits</a:t>
            </a:r>
          </a:p>
          <a:p>
            <a:pPr lvl="2"/>
            <a:r>
              <a:rPr lang="en-US" dirty="0" smtClean="0"/>
              <a:t>SPRING 2009 – ENGL 106 is a B with 4.0 credits</a:t>
            </a:r>
          </a:p>
          <a:p>
            <a:pPr lvl="1"/>
            <a:r>
              <a:rPr lang="en-US" dirty="0" smtClean="0"/>
              <a:t>The B grade is calculated into your GPA and you get 4.0 credits for English.</a:t>
            </a:r>
          </a:p>
          <a:p>
            <a:r>
              <a:rPr lang="en-US" dirty="0" smtClean="0"/>
              <a:t>Course MUST be taken at a PURDUE campus to replace a grade.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Exams coming up…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Foreign Language Placement Exams</a:t>
            </a:r>
          </a:p>
          <a:p>
            <a:pPr lvl="1"/>
            <a:r>
              <a:rPr lang="en-US" dirty="0" smtClean="0"/>
              <a:t>French, German, Japanese, Latin, Russian, and Spanish</a:t>
            </a:r>
          </a:p>
          <a:p>
            <a:pPr lvl="2"/>
            <a:r>
              <a:rPr lang="en-US" dirty="0" smtClean="0"/>
              <a:t>November 9,10, 11 in Stanley Coulter 231 at 6pm</a:t>
            </a:r>
          </a:p>
          <a:p>
            <a:pPr lvl="2"/>
            <a:r>
              <a:rPr lang="en-US" dirty="0" smtClean="0"/>
              <a:t>Need a FORM 231 from advisor to take this exam</a:t>
            </a:r>
          </a:p>
          <a:p>
            <a:pPr lvl="1"/>
            <a:r>
              <a:rPr lang="en-US" dirty="0" smtClean="0"/>
              <a:t>Chinese</a:t>
            </a:r>
          </a:p>
          <a:p>
            <a:pPr lvl="2"/>
            <a:r>
              <a:rPr lang="en-US" dirty="0" smtClean="0"/>
              <a:t>October 31 in Stanley Coulter Hall G060 at 7pm.</a:t>
            </a:r>
          </a:p>
          <a:p>
            <a:pPr lvl="2"/>
            <a:r>
              <a:rPr lang="en-US" dirty="0" smtClean="0"/>
              <a:t>Need a FORM 231 from advisor to take this exam</a:t>
            </a:r>
          </a:p>
          <a:p>
            <a:pPr lvl="2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CHM </a:t>
            </a:r>
            <a:r>
              <a:rPr lang="en-US" dirty="0" smtClean="0"/>
              <a:t>115 or CHM 116 exams</a:t>
            </a:r>
          </a:p>
          <a:p>
            <a:pPr lvl="1"/>
            <a:r>
              <a:rPr lang="en-US" dirty="0" smtClean="0"/>
              <a:t>November 16 in Physics 114 at 6pm</a:t>
            </a:r>
          </a:p>
          <a:p>
            <a:pPr lvl="1"/>
            <a:r>
              <a:rPr lang="en-US" dirty="0" smtClean="0"/>
              <a:t>Need a FORM 231 from advisor to take this exam</a:t>
            </a:r>
          </a:p>
          <a:p>
            <a:pPr lvl="1"/>
            <a:r>
              <a:rPr lang="en-US" dirty="0" smtClean="0"/>
              <a:t>Need to pre-register for this exam on website</a:t>
            </a:r>
          </a:p>
          <a:p>
            <a:r>
              <a:rPr lang="en-US" dirty="0" smtClean="0"/>
              <a:t>PHYS 172 or 272</a:t>
            </a:r>
          </a:p>
          <a:p>
            <a:pPr lvl="1"/>
            <a:r>
              <a:rPr lang="en-US" dirty="0" smtClean="0"/>
              <a:t>November 8 in Physics 116 at 6pm</a:t>
            </a:r>
          </a:p>
          <a:p>
            <a:pPr lvl="1"/>
            <a:r>
              <a:rPr lang="en-US" dirty="0" smtClean="0"/>
              <a:t>Need a FORM 231 from advisor to take this exam</a:t>
            </a:r>
          </a:p>
          <a:p>
            <a:pPr lvl="1"/>
            <a:r>
              <a:rPr lang="en-US" dirty="0" smtClean="0"/>
              <a:t>Need to pre-register for this exam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WELCOME TO THE COLLEGE OF SCIENCE AND PURDUE UNIVERSITY!!!!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mtClean="0"/>
              <a:t>GO BOILERS!!!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Use real English words, not like you are texting!  Use proper grammar and punctuation!</a:t>
            </a:r>
          </a:p>
          <a:p>
            <a:pPr>
              <a:buNone/>
            </a:pPr>
            <a:endParaRPr lang="en-US" sz="1100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Be polite and respectful!</a:t>
            </a:r>
          </a:p>
          <a:p>
            <a:pPr>
              <a:buNone/>
            </a:pPr>
            <a:endParaRPr lang="en-US" sz="1100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Format your requests as questions, not demands.</a:t>
            </a:r>
          </a:p>
          <a:p>
            <a:pPr>
              <a:buFont typeface="Wingdings" pitchFamily="2" charset="2"/>
              <a:buChar char="Ø"/>
            </a:pPr>
            <a:endParaRPr lang="en-US" sz="1100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Do NOT expect an immediate reply—we do not work on weekends or evenings!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 Email………….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9087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Speak clearly and state your Full name</a:t>
            </a:r>
          </a:p>
          <a:p>
            <a:pPr>
              <a:buNone/>
            </a:pPr>
            <a:endParaRPr lang="en-US" sz="11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You may be asked to spell your name or give your Purdue ID number</a:t>
            </a:r>
          </a:p>
          <a:p>
            <a:pPr lvl="1">
              <a:buFont typeface="Wingdings" pitchFamily="2" charset="2"/>
              <a:buChar char="Ø"/>
            </a:pPr>
            <a:endParaRPr lang="en-US" sz="11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Speak slowly when leaving a message—especially a phone number</a:t>
            </a:r>
          </a:p>
          <a:p>
            <a:pPr>
              <a:buFont typeface="Wingdings" pitchFamily="2" charset="2"/>
              <a:buChar char="Ø"/>
            </a:pPr>
            <a:endParaRPr lang="en-US" sz="11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Be polite and respectful.</a:t>
            </a:r>
          </a:p>
          <a:p>
            <a:pPr>
              <a:buFont typeface="Wingdings" pitchFamily="2" charset="2"/>
              <a:buChar char="Ø"/>
            </a:pPr>
            <a:endParaRPr lang="en-US" sz="11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Realize that you may have to wait for a reply.</a:t>
            </a:r>
            <a:endParaRPr lang="en-US" sz="2400" b="1" dirty="0" smtClean="0"/>
          </a:p>
          <a:p>
            <a:pPr>
              <a:buFont typeface="Wingdings" pitchFamily="2" charset="2"/>
              <a:buChar char="Ø"/>
            </a:pPr>
            <a:endParaRPr lang="en-US" sz="2400" b="1" dirty="0" smtClean="0"/>
          </a:p>
          <a:p>
            <a:pPr>
              <a:buNone/>
            </a:pPr>
            <a:endParaRPr lang="en-US" sz="2400" b="1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 Telephone………….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88091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endParaRPr lang="en-US" sz="1400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Sign your GIVEN name on the paper at the front desk. (No nicknames )</a:t>
            </a:r>
          </a:p>
          <a:p>
            <a:pPr>
              <a:buFont typeface="Wingdings" pitchFamily="2" charset="2"/>
              <a:buChar char="Ø"/>
            </a:pPr>
            <a:endParaRPr lang="en-US" sz="1300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DO NOT come directly to your advisor’s office—you must sign in first in MATH 231.</a:t>
            </a:r>
          </a:p>
          <a:p>
            <a:pPr>
              <a:buFont typeface="Wingdings" pitchFamily="2" charset="2"/>
              <a:buChar char="Ø"/>
            </a:pPr>
            <a:endParaRPr lang="en-US" sz="1200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Consult with the WALK-IN schedule for times that you can see your advisor. </a:t>
            </a:r>
            <a:r>
              <a:rPr lang="en-US" sz="1600" b="1" dirty="0" smtClean="0">
                <a:solidFill>
                  <a:schemeClr val="bg2">
                    <a:lumMod val="50000"/>
                  </a:schemeClr>
                </a:solidFill>
                <a:hlinkClick r:id="rId2"/>
              </a:rPr>
              <a:t>Walk-in Schedule LINK</a:t>
            </a:r>
            <a:endParaRPr lang="en-US" sz="16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sz="14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Please be patient—there may be other students ahead of you.</a:t>
            </a:r>
          </a:p>
          <a:p>
            <a:pPr>
              <a:buNone/>
            </a:pPr>
            <a:endParaRPr lang="en-US" sz="1200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You need to see your advisor ONLY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sz="14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sz="1400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 the Advising Office, </a:t>
            </a:r>
            <a:br>
              <a:rPr lang="en-US" dirty="0" smtClean="0"/>
            </a:br>
            <a:r>
              <a:rPr lang="en-US" dirty="0" smtClean="0"/>
              <a:t>MATH 231………….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4582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100" b="1" dirty="0" smtClean="0"/>
          </a:p>
          <a:p>
            <a:r>
              <a:rPr lang="en-US" dirty="0" smtClean="0"/>
              <a:t>Contact your advisor about how to make an appointment.  Each advisor has different rules.</a:t>
            </a:r>
          </a:p>
          <a:p>
            <a:pPr>
              <a:buNone/>
            </a:pPr>
            <a:endParaRPr lang="en-US" sz="1100" dirty="0" smtClean="0"/>
          </a:p>
          <a:p>
            <a:r>
              <a:rPr lang="en-US" dirty="0" smtClean="0"/>
              <a:t>If you have an appointment, please be on time!</a:t>
            </a:r>
          </a:p>
          <a:p>
            <a:pPr>
              <a:buNone/>
            </a:pPr>
            <a:endParaRPr lang="en-US" sz="1100" dirty="0" smtClean="0"/>
          </a:p>
          <a:p>
            <a:r>
              <a:rPr lang="en-US" dirty="0" smtClean="0"/>
              <a:t>If you are unable to come to the appointment, please be courteous and call/email to let your advisor know.  It is RUDE to just not show up for the appointment!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 the Advising Office, </a:t>
            </a:r>
            <a:br>
              <a:rPr lang="en-US" dirty="0" smtClean="0"/>
            </a:br>
            <a:r>
              <a:rPr lang="en-US" dirty="0" smtClean="0"/>
              <a:t>MATH 231………….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US" sz="1100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Try emailing first, many questions can be answered that way.</a:t>
            </a:r>
          </a:p>
          <a:p>
            <a:pPr>
              <a:buNone/>
            </a:pPr>
            <a:endParaRPr lang="en-US" sz="1100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Be patient, do not expect your advisor to answer you immediately.  Do not keep sending the same email over and over.</a:t>
            </a:r>
          </a:p>
          <a:p>
            <a:pPr>
              <a:buNone/>
            </a:pPr>
            <a:endParaRPr lang="en-US" sz="1200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We advisors have many other students that also need help.</a:t>
            </a:r>
            <a:endParaRPr lang="en-US" sz="1100" dirty="0" smtClean="0"/>
          </a:p>
          <a:p>
            <a:pPr>
              <a:buNone/>
            </a:pPr>
            <a:endParaRPr lang="en-US" sz="1200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It may take us a while to get to know your name.  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things to remember………….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Changing Your Major or </a:t>
            </a:r>
            <a:br>
              <a:rPr lang="en-US" dirty="0" smtClean="0"/>
            </a:br>
            <a:r>
              <a:rPr lang="en-US" dirty="0" smtClean="0"/>
              <a:t>Adding a Major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1611</TotalTime>
  <Words>1516</Words>
  <Application>Microsoft Office PowerPoint</Application>
  <PresentationFormat>On-screen Show (4:3)</PresentationFormat>
  <Paragraphs>226</Paragraphs>
  <Slides>34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Concourse</vt:lpstr>
      <vt:lpstr>College of Science—Information for New Students</vt:lpstr>
      <vt:lpstr>Communication</vt:lpstr>
      <vt:lpstr>By Email………….</vt:lpstr>
      <vt:lpstr>By Email………….</vt:lpstr>
      <vt:lpstr>By Telephone………….</vt:lpstr>
      <vt:lpstr>In the Advising Office,  MATH 231………….</vt:lpstr>
      <vt:lpstr>In the Advising Office,  MATH 231………….</vt:lpstr>
      <vt:lpstr>Some things to remember………….</vt:lpstr>
      <vt:lpstr>Changing Your Major or  Adding a Major</vt:lpstr>
      <vt:lpstr>If the major is in the College of Science…..</vt:lpstr>
      <vt:lpstr>If the major is outside of the College of Science……. </vt:lpstr>
      <vt:lpstr>Teamwork Requirement</vt:lpstr>
      <vt:lpstr>PART ONE – Teamwork Principles</vt:lpstr>
      <vt:lpstr>PART TWO – Teamwork Experience </vt:lpstr>
      <vt:lpstr>General Education Requirement</vt:lpstr>
      <vt:lpstr>9 CREDITS of General Education</vt:lpstr>
      <vt:lpstr>General Education Sequence</vt:lpstr>
      <vt:lpstr>Foreign Language Requirement</vt:lpstr>
      <vt:lpstr>9 credits of Foreign Language and Culture</vt:lpstr>
      <vt:lpstr>9 credits of Foreign Language and Culture</vt:lpstr>
      <vt:lpstr>9 credits of Foreign Language and Culture</vt:lpstr>
      <vt:lpstr>Registration Information</vt:lpstr>
      <vt:lpstr>Registration Window – Your Time Ticket</vt:lpstr>
      <vt:lpstr>Registration</vt:lpstr>
      <vt:lpstr>Tips</vt:lpstr>
      <vt:lpstr>Getting Involved  at Purdue</vt:lpstr>
      <vt:lpstr>Student Organizations</vt:lpstr>
      <vt:lpstr>Slide 28</vt:lpstr>
      <vt:lpstr>Other Important Information</vt:lpstr>
      <vt:lpstr>Slide 30</vt:lpstr>
      <vt:lpstr>Do you need to retake a course?</vt:lpstr>
      <vt:lpstr>Exams coming up…</vt:lpstr>
      <vt:lpstr>Slide 33</vt:lpstr>
      <vt:lpstr>Slide 34</vt:lpstr>
    </vt:vector>
  </TitlesOfParts>
  <Company>Purdue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Communication………….</dc:title>
  <dc:creator>cfurtner</dc:creator>
  <cp:lastModifiedBy>cfurtner</cp:lastModifiedBy>
  <cp:revision>56</cp:revision>
  <dcterms:created xsi:type="dcterms:W3CDTF">2011-09-13T12:18:53Z</dcterms:created>
  <dcterms:modified xsi:type="dcterms:W3CDTF">2011-09-15T18:23:30Z</dcterms:modified>
</cp:coreProperties>
</file>