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7" r:id="rId5"/>
    <p:sldId id="258" r:id="rId6"/>
    <p:sldId id="259" r:id="rId7"/>
    <p:sldId id="261" r:id="rId8"/>
    <p:sldId id="262" r:id="rId9"/>
    <p:sldId id="263" r:id="rId10"/>
    <p:sldId id="264" r:id="rId11"/>
    <p:sldId id="265" r:id="rId12"/>
    <p:sldId id="266" r:id="rId13"/>
    <p:sldId id="267" r:id="rId14"/>
    <p:sldId id="268" r:id="rId15"/>
    <p:sldId id="269" r:id="rId16"/>
    <p:sldId id="270" r:id="rId17"/>
    <p:sldId id="278" r:id="rId18"/>
    <p:sldId id="271" r:id="rId19"/>
    <p:sldId id="272" r:id="rId20"/>
    <p:sldId id="273" r:id="rId21"/>
    <p:sldId id="274" r:id="rId22"/>
    <p:sldId id="275" r:id="rId23"/>
    <p:sldId id="27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126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2E4AAE0-5EB9-477F-B7BC-F849C9A83412}"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AC712C-30EE-4168-A2D9-CFD56E07EE71}" type="slidenum">
              <a:rPr lang="en-US"/>
              <a:pPr>
                <a:defRPr/>
              </a:pPr>
              <a:t>‹#›</a:t>
            </a:fld>
            <a:endParaRPr lang="en-US"/>
          </a:p>
        </p:txBody>
      </p:sp>
    </p:spTree>
    <p:extLst>
      <p:ext uri="{BB962C8B-B14F-4D97-AF65-F5344CB8AC3E}">
        <p14:creationId xmlns:p14="http://schemas.microsoft.com/office/powerpoint/2010/main" val="3879521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B1822D-85F8-4826-910D-FF812B669299}"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92BCF5-14CD-4137-B5A2-31D074FEE3CD}" type="slidenum">
              <a:rPr lang="en-US"/>
              <a:pPr>
                <a:defRPr/>
              </a:pPr>
              <a:t>‹#›</a:t>
            </a:fld>
            <a:endParaRPr lang="en-US"/>
          </a:p>
        </p:txBody>
      </p:sp>
    </p:spTree>
    <p:extLst>
      <p:ext uri="{BB962C8B-B14F-4D97-AF65-F5344CB8AC3E}">
        <p14:creationId xmlns:p14="http://schemas.microsoft.com/office/powerpoint/2010/main" val="133670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0E5EEE-DCB4-4EE8-9B1B-8879BBFC25C0}"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17B1DB-97AE-4DA2-9BC5-823D1A003BD7}" type="slidenum">
              <a:rPr lang="en-US"/>
              <a:pPr>
                <a:defRPr/>
              </a:pPr>
              <a:t>‹#›</a:t>
            </a:fld>
            <a:endParaRPr lang="en-US"/>
          </a:p>
        </p:txBody>
      </p:sp>
    </p:spTree>
    <p:extLst>
      <p:ext uri="{BB962C8B-B14F-4D97-AF65-F5344CB8AC3E}">
        <p14:creationId xmlns:p14="http://schemas.microsoft.com/office/powerpoint/2010/main" val="284431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45D51F-6A7C-4771-BBDE-2F8903304FCF}"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4D76D9-494B-4731-A9B1-223A161FE365}" type="slidenum">
              <a:rPr lang="en-US"/>
              <a:pPr>
                <a:defRPr/>
              </a:pPr>
              <a:t>‹#›</a:t>
            </a:fld>
            <a:endParaRPr lang="en-US"/>
          </a:p>
        </p:txBody>
      </p:sp>
    </p:spTree>
    <p:extLst>
      <p:ext uri="{BB962C8B-B14F-4D97-AF65-F5344CB8AC3E}">
        <p14:creationId xmlns:p14="http://schemas.microsoft.com/office/powerpoint/2010/main" val="2318403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E975AF3-C80F-4B2B-AF66-0B6A33AD33E1}" type="datetimeFigureOut">
              <a:rPr lang="en-US"/>
              <a:pPr>
                <a:defRPr/>
              </a:pPr>
              <a:t>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897EF0-ECF2-464D-8D85-17B0DB879BFF}" type="slidenum">
              <a:rPr lang="en-US"/>
              <a:pPr>
                <a:defRPr/>
              </a:pPr>
              <a:t>‹#›</a:t>
            </a:fld>
            <a:endParaRPr lang="en-US"/>
          </a:p>
        </p:txBody>
      </p:sp>
    </p:spTree>
    <p:extLst>
      <p:ext uri="{BB962C8B-B14F-4D97-AF65-F5344CB8AC3E}">
        <p14:creationId xmlns:p14="http://schemas.microsoft.com/office/powerpoint/2010/main" val="4184110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E436BCB-DA2F-4783-903D-F0B5EDFF1D99}" type="datetimeFigureOut">
              <a:rPr lang="en-US"/>
              <a:pPr>
                <a:defRPr/>
              </a:pPr>
              <a:t>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91369F-919E-4FC1-B778-728B4A64309A}" type="slidenum">
              <a:rPr lang="en-US"/>
              <a:pPr>
                <a:defRPr/>
              </a:pPr>
              <a:t>‹#›</a:t>
            </a:fld>
            <a:endParaRPr lang="en-US"/>
          </a:p>
        </p:txBody>
      </p:sp>
    </p:spTree>
    <p:extLst>
      <p:ext uri="{BB962C8B-B14F-4D97-AF65-F5344CB8AC3E}">
        <p14:creationId xmlns:p14="http://schemas.microsoft.com/office/powerpoint/2010/main" val="48004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339CDC5-481E-42E4-8B96-4665C181225C}" type="datetimeFigureOut">
              <a:rPr lang="en-US"/>
              <a:pPr>
                <a:defRPr/>
              </a:pPr>
              <a:t>1/9/2014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4AA4FC0-6386-443E-AEEE-2DCE3BA98787}" type="slidenum">
              <a:rPr lang="en-US"/>
              <a:pPr>
                <a:defRPr/>
              </a:pPr>
              <a:t>‹#›</a:t>
            </a:fld>
            <a:endParaRPr lang="en-US"/>
          </a:p>
        </p:txBody>
      </p:sp>
    </p:spTree>
    <p:extLst>
      <p:ext uri="{BB962C8B-B14F-4D97-AF65-F5344CB8AC3E}">
        <p14:creationId xmlns:p14="http://schemas.microsoft.com/office/powerpoint/2010/main" val="1413125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A75DF81-4CCC-41CE-B585-0619F4C4585C}" type="datetimeFigureOut">
              <a:rPr lang="en-US"/>
              <a:pPr>
                <a:defRPr/>
              </a:pPr>
              <a:t>1/9/2014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9C36712-1D75-46B4-8BE3-F3B926A85459}" type="slidenum">
              <a:rPr lang="en-US"/>
              <a:pPr>
                <a:defRPr/>
              </a:pPr>
              <a:t>‹#›</a:t>
            </a:fld>
            <a:endParaRPr lang="en-US"/>
          </a:p>
        </p:txBody>
      </p:sp>
    </p:spTree>
    <p:extLst>
      <p:ext uri="{BB962C8B-B14F-4D97-AF65-F5344CB8AC3E}">
        <p14:creationId xmlns:p14="http://schemas.microsoft.com/office/powerpoint/2010/main" val="1866952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4CBE0F3-624C-4771-9DB0-6DBA3A9BC992}" type="datetimeFigureOut">
              <a:rPr lang="en-US"/>
              <a:pPr>
                <a:defRPr/>
              </a:pPr>
              <a:t>1/9/2014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43EB03C-AEF0-4D0C-BD1E-D1E41E5EC7ED}" type="slidenum">
              <a:rPr lang="en-US"/>
              <a:pPr>
                <a:defRPr/>
              </a:pPr>
              <a:t>‹#›</a:t>
            </a:fld>
            <a:endParaRPr lang="en-US"/>
          </a:p>
        </p:txBody>
      </p:sp>
    </p:spTree>
    <p:extLst>
      <p:ext uri="{BB962C8B-B14F-4D97-AF65-F5344CB8AC3E}">
        <p14:creationId xmlns:p14="http://schemas.microsoft.com/office/powerpoint/2010/main" val="2218686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504D51-BEAD-4CA8-A32C-9E6F4FA6420A}" type="datetimeFigureOut">
              <a:rPr lang="en-US"/>
              <a:pPr>
                <a:defRPr/>
              </a:pPr>
              <a:t>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EDC0413-91D2-47F0-84C5-9F47F7800D5D}" type="slidenum">
              <a:rPr lang="en-US"/>
              <a:pPr>
                <a:defRPr/>
              </a:pPr>
              <a:t>‹#›</a:t>
            </a:fld>
            <a:endParaRPr lang="en-US"/>
          </a:p>
        </p:txBody>
      </p:sp>
    </p:spTree>
    <p:extLst>
      <p:ext uri="{BB962C8B-B14F-4D97-AF65-F5344CB8AC3E}">
        <p14:creationId xmlns:p14="http://schemas.microsoft.com/office/powerpoint/2010/main" val="425835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7C3960-0A51-427B-8F9F-7A2EE10ADE76}" type="datetimeFigureOut">
              <a:rPr lang="en-US"/>
              <a:pPr>
                <a:defRPr/>
              </a:pPr>
              <a:t>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DA6589-64D5-4674-8470-561370DA317D}" type="slidenum">
              <a:rPr lang="en-US"/>
              <a:pPr>
                <a:defRPr/>
              </a:pPr>
              <a:t>‹#›</a:t>
            </a:fld>
            <a:endParaRPr lang="en-US"/>
          </a:p>
        </p:txBody>
      </p:sp>
    </p:spTree>
    <p:extLst>
      <p:ext uri="{BB962C8B-B14F-4D97-AF65-F5344CB8AC3E}">
        <p14:creationId xmlns:p14="http://schemas.microsoft.com/office/powerpoint/2010/main" val="1318090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C2F9DE3-8BFB-43CA-93DA-5A038C71B293}" type="datetimeFigureOut">
              <a:rPr lang="en-US"/>
              <a:pPr>
                <a:defRPr/>
              </a:pPr>
              <a:t>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D5D5A6A-2AF7-486D-9FC7-14BCD5E842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ath.purdue.edu/MA2200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z="5400" smtClean="0"/>
              <a:t>Introduction to MA 22000</a:t>
            </a:r>
          </a:p>
        </p:txBody>
      </p:sp>
      <p:sp>
        <p:nvSpPr>
          <p:cNvPr id="2051" name="Subtitle 2"/>
          <p:cNvSpPr>
            <a:spLocks noGrp="1"/>
          </p:cNvSpPr>
          <p:nvPr>
            <p:ph type="subTitle" idx="1"/>
          </p:nvPr>
        </p:nvSpPr>
        <p:spPr/>
        <p:txBody>
          <a:bodyPr/>
          <a:lstStyle/>
          <a:p>
            <a:r>
              <a:rPr lang="en-US" sz="4400" dirty="0" smtClean="0">
                <a:solidFill>
                  <a:schemeClr val="tx1"/>
                </a:solidFill>
              </a:rPr>
              <a:t>A Brief Calculus Course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p:cNvSpPr txBox="1">
            <a:spLocks noChangeArrowheads="1"/>
          </p:cNvSpPr>
          <p:nvPr/>
        </p:nvSpPr>
        <p:spPr bwMode="auto">
          <a:xfrm>
            <a:off x="990600" y="304800"/>
            <a:ext cx="73914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charset="0"/>
              <a:buChar char="•"/>
            </a:pPr>
            <a:r>
              <a:rPr lang="en-US" sz="2800" dirty="0"/>
              <a:t>No homework scores are dropped or excused.</a:t>
            </a:r>
          </a:p>
          <a:p>
            <a:pPr>
              <a:buFont typeface="Arial" charset="0"/>
              <a:buChar char="•"/>
            </a:pPr>
            <a:r>
              <a:rPr lang="en-US" sz="2800" dirty="0"/>
              <a:t>Only the course coordinator can extend a deadline of an assignment for a student.</a:t>
            </a:r>
          </a:p>
          <a:p>
            <a:pPr>
              <a:buFont typeface="Arial" charset="0"/>
              <a:buChar char="•"/>
            </a:pPr>
            <a:r>
              <a:rPr lang="en-US" sz="2800" dirty="0"/>
              <a:t>You have </a:t>
            </a:r>
            <a:r>
              <a:rPr lang="en-US" sz="2800" u="sng" dirty="0"/>
              <a:t>unlimited attempts</a:t>
            </a:r>
            <a:r>
              <a:rPr lang="en-US" sz="2800" dirty="0"/>
              <a:t> at </a:t>
            </a:r>
            <a:r>
              <a:rPr lang="en-US" sz="2800" dirty="0" smtClean="0"/>
              <a:t>most </a:t>
            </a:r>
            <a:r>
              <a:rPr lang="en-US" sz="2800" i="1" dirty="0"/>
              <a:t>online</a:t>
            </a:r>
            <a:r>
              <a:rPr lang="en-US" sz="2800" dirty="0"/>
              <a:t> </a:t>
            </a:r>
            <a:r>
              <a:rPr lang="en-US" sz="2800" dirty="0" smtClean="0"/>
              <a:t>problems </a:t>
            </a:r>
            <a:r>
              <a:rPr lang="en-US" sz="2800" dirty="0"/>
              <a:t>until the deadline.</a:t>
            </a:r>
          </a:p>
          <a:p>
            <a:pPr>
              <a:buFont typeface="Arial" charset="0"/>
              <a:buChar char="•"/>
            </a:pPr>
            <a:r>
              <a:rPr lang="en-US" sz="2800" dirty="0"/>
              <a:t>Information about registration in </a:t>
            </a:r>
            <a:r>
              <a:rPr lang="en-US" sz="2800" dirty="0" err="1"/>
              <a:t>MyMathLab</a:t>
            </a:r>
            <a:r>
              <a:rPr lang="en-US" sz="2800" dirty="0"/>
              <a:t>, enrolling in a new </a:t>
            </a:r>
            <a:r>
              <a:rPr lang="en-US" sz="2800" dirty="0" err="1"/>
              <a:t>MyMathLab</a:t>
            </a:r>
            <a:r>
              <a:rPr lang="en-US" sz="2800" dirty="0"/>
              <a:t> </a:t>
            </a:r>
            <a:r>
              <a:rPr lang="en-US" sz="2800" dirty="0" smtClean="0"/>
              <a:t>class (for previous </a:t>
            </a:r>
            <a:r>
              <a:rPr lang="en-US" sz="2800" dirty="0" err="1" smtClean="0"/>
              <a:t>MyMathLab</a:t>
            </a:r>
            <a:r>
              <a:rPr lang="en-US" sz="2800" dirty="0" smtClean="0"/>
              <a:t> users), </a:t>
            </a:r>
            <a:r>
              <a:rPr lang="en-US" sz="2800" dirty="0"/>
              <a:t>and using </a:t>
            </a:r>
            <a:r>
              <a:rPr lang="en-US" sz="2800" dirty="0" err="1"/>
              <a:t>MyMathLab</a:t>
            </a:r>
            <a:r>
              <a:rPr lang="en-US" sz="2800" dirty="0"/>
              <a:t> is found on the course web page.</a:t>
            </a:r>
          </a:p>
          <a:p>
            <a:pPr>
              <a:buFont typeface="Arial" charset="0"/>
              <a:buChar char="•"/>
            </a:pPr>
            <a:r>
              <a:rPr lang="en-US" sz="2800" dirty="0"/>
              <a:t>Online homework is scaled to 75 points at the end of the semester.</a:t>
            </a:r>
          </a:p>
          <a:p>
            <a:pPr>
              <a:buFont typeface="Arial" charset="0"/>
              <a:buChar char="•"/>
            </a:pPr>
            <a:r>
              <a:rPr lang="en-US" sz="2800" dirty="0"/>
              <a:t>Completing and understand your homework is the best way to prepare for exams and quizzes.  Students who do not </a:t>
            </a:r>
            <a:r>
              <a:rPr lang="en-US" sz="2800" dirty="0" smtClean="0"/>
              <a:t>understand homework rarely succeed on quizzes or exams!</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0738" y="457200"/>
            <a:ext cx="7543800" cy="5694363"/>
          </a:xfrm>
          <a:prstGeom prst="rect">
            <a:avLst/>
          </a:prstGeom>
          <a:noFill/>
        </p:spPr>
        <p:txBody>
          <a:bodyPr>
            <a:spAutoFit/>
          </a:bodyPr>
          <a:lstStyle/>
          <a:p>
            <a:pPr algn="ctr" fontAlgn="auto">
              <a:spcBef>
                <a:spcPts val="0"/>
              </a:spcBef>
              <a:spcAft>
                <a:spcPts val="0"/>
              </a:spcAft>
              <a:defRPr/>
            </a:pPr>
            <a:r>
              <a:rPr lang="en-US" sz="2800" dirty="0">
                <a:latin typeface="+mn-lt"/>
                <a:cs typeface="+mn-cs"/>
              </a:rPr>
              <a:t>Quizzes</a:t>
            </a:r>
          </a:p>
          <a:p>
            <a:pPr marL="457200" indent="-457200" fontAlgn="auto">
              <a:spcBef>
                <a:spcPts val="0"/>
              </a:spcBef>
              <a:spcAft>
                <a:spcPts val="0"/>
              </a:spcAft>
              <a:buFont typeface="Arial" pitchFamily="34" charset="0"/>
              <a:buChar char="•"/>
              <a:defRPr/>
            </a:pPr>
            <a:r>
              <a:rPr lang="en-US" sz="2800" dirty="0">
                <a:latin typeface="+mn-lt"/>
                <a:cs typeface="+mn-cs"/>
              </a:rPr>
              <a:t>There will be a short quiz about twice a week.</a:t>
            </a:r>
          </a:p>
          <a:p>
            <a:pPr marL="457200" indent="-457200" fontAlgn="auto">
              <a:spcBef>
                <a:spcPts val="0"/>
              </a:spcBef>
              <a:spcAft>
                <a:spcPts val="0"/>
              </a:spcAft>
              <a:buFont typeface="Arial" pitchFamily="34" charset="0"/>
              <a:buChar char="•"/>
              <a:defRPr/>
            </a:pPr>
            <a:r>
              <a:rPr lang="en-US" sz="2800" dirty="0">
                <a:latin typeface="+mn-lt"/>
                <a:cs typeface="+mn-cs"/>
              </a:rPr>
              <a:t>First quiz is this Friday, </a:t>
            </a:r>
            <a:r>
              <a:rPr lang="en-US" sz="2800" dirty="0" smtClean="0">
                <a:latin typeface="+mn-lt"/>
                <a:cs typeface="+mn-cs"/>
              </a:rPr>
              <a:t>01/17.</a:t>
            </a:r>
            <a:endParaRPr lang="en-US" sz="2800" dirty="0">
              <a:latin typeface="+mn-lt"/>
              <a:cs typeface="+mn-cs"/>
            </a:endParaRPr>
          </a:p>
          <a:p>
            <a:pPr marL="457200" indent="-457200" fontAlgn="auto">
              <a:spcBef>
                <a:spcPts val="0"/>
              </a:spcBef>
              <a:spcAft>
                <a:spcPts val="0"/>
              </a:spcAft>
              <a:buFont typeface="Arial" pitchFamily="34" charset="0"/>
              <a:buChar char="•"/>
              <a:defRPr/>
            </a:pPr>
            <a:r>
              <a:rPr lang="en-US" sz="2800" dirty="0">
                <a:latin typeface="+mn-lt"/>
                <a:cs typeface="+mn-cs"/>
              </a:rPr>
              <a:t>No make-up quizzes (or early quizzes) are given.  </a:t>
            </a:r>
            <a:r>
              <a:rPr lang="en-US" sz="2800" u="sng" dirty="0">
                <a:latin typeface="+mn-lt"/>
                <a:cs typeface="+mn-cs"/>
              </a:rPr>
              <a:t>One quiz</a:t>
            </a:r>
            <a:r>
              <a:rPr lang="en-US" sz="2800" dirty="0">
                <a:latin typeface="+mn-lt"/>
                <a:cs typeface="+mn-cs"/>
              </a:rPr>
              <a:t> is excused or the lowest dropped at the end of the semester.</a:t>
            </a:r>
          </a:p>
          <a:p>
            <a:pPr marL="457200" indent="-457200" fontAlgn="auto">
              <a:spcBef>
                <a:spcPts val="0"/>
              </a:spcBef>
              <a:spcAft>
                <a:spcPts val="0"/>
              </a:spcAft>
              <a:buFont typeface="Arial" pitchFamily="34" charset="0"/>
              <a:buChar char="•"/>
              <a:defRPr/>
            </a:pPr>
            <a:r>
              <a:rPr lang="en-US" sz="2800" dirty="0">
                <a:latin typeface="+mn-lt"/>
                <a:cs typeface="+mn-cs"/>
              </a:rPr>
              <a:t>For more than one to be excused or dropped, there must be documented and extenuating circumstances for </a:t>
            </a:r>
            <a:r>
              <a:rPr lang="en-US" sz="2800" u="sng" dirty="0">
                <a:latin typeface="+mn-lt"/>
                <a:cs typeface="+mn-cs"/>
              </a:rPr>
              <a:t>ALL</a:t>
            </a:r>
            <a:r>
              <a:rPr lang="en-US" sz="2800" dirty="0">
                <a:latin typeface="+mn-lt"/>
                <a:cs typeface="+mn-cs"/>
              </a:rPr>
              <a:t>	 absences.</a:t>
            </a:r>
          </a:p>
          <a:p>
            <a:pPr marL="457200" indent="-457200" fontAlgn="auto">
              <a:spcBef>
                <a:spcPts val="0"/>
              </a:spcBef>
              <a:spcAft>
                <a:spcPts val="0"/>
              </a:spcAft>
              <a:buFont typeface="Arial" pitchFamily="34" charset="0"/>
              <a:buChar char="•"/>
              <a:defRPr/>
            </a:pPr>
            <a:r>
              <a:rPr lang="en-US" sz="2800" dirty="0">
                <a:latin typeface="+mn-lt"/>
                <a:cs typeface="+mn-cs"/>
              </a:rPr>
              <a:t>Quizzes are scaled to 75 points at the end of the semester.</a:t>
            </a:r>
          </a:p>
          <a:p>
            <a:pPr marL="457200" indent="-457200" fontAlgn="auto">
              <a:spcBef>
                <a:spcPts val="0"/>
              </a:spcBef>
              <a:spcAft>
                <a:spcPts val="0"/>
              </a:spcAft>
              <a:buFont typeface="Arial" pitchFamily="34" charset="0"/>
              <a:buChar char="•"/>
              <a:defRPr/>
            </a:pPr>
            <a:r>
              <a:rPr lang="en-US" sz="2800" dirty="0">
                <a:latin typeface="+mn-lt"/>
                <a:cs typeface="+mn-cs"/>
              </a:rPr>
              <a:t>Paper homework problems may be collected and scored as a quiz.</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7888" y="609600"/>
            <a:ext cx="7315200" cy="5508625"/>
          </a:xfrm>
          <a:prstGeom prst="rect">
            <a:avLst/>
          </a:prstGeom>
          <a:noFill/>
        </p:spPr>
        <p:txBody>
          <a:bodyPr>
            <a:spAutoFit/>
          </a:bodyPr>
          <a:lstStyle/>
          <a:p>
            <a:pPr algn="ctr" fontAlgn="auto">
              <a:spcBef>
                <a:spcPts val="0"/>
              </a:spcBef>
              <a:spcAft>
                <a:spcPts val="0"/>
              </a:spcAft>
              <a:defRPr/>
            </a:pPr>
            <a:r>
              <a:rPr lang="en-US" sz="3200" dirty="0">
                <a:latin typeface="+mn-lt"/>
                <a:cs typeface="+mn-cs"/>
              </a:rPr>
              <a:t>EXAMS</a:t>
            </a:r>
          </a:p>
          <a:p>
            <a:pPr marL="457200" indent="-457200" fontAlgn="auto">
              <a:spcBef>
                <a:spcPts val="0"/>
              </a:spcBef>
              <a:spcAft>
                <a:spcPts val="0"/>
              </a:spcAft>
              <a:buFont typeface="Arial" pitchFamily="34" charset="0"/>
              <a:buChar char="•"/>
              <a:defRPr/>
            </a:pPr>
            <a:r>
              <a:rPr lang="en-US" sz="3200" dirty="0">
                <a:latin typeface="+mn-lt"/>
                <a:cs typeface="+mn-cs"/>
              </a:rPr>
              <a:t>The 3 regular exams are evening exams at 8:00 PM.  Details will be given </a:t>
            </a:r>
            <a:r>
              <a:rPr lang="en-US" sz="3200" dirty="0" smtClean="0">
                <a:latin typeface="+mn-lt"/>
                <a:cs typeface="+mn-cs"/>
              </a:rPr>
              <a:t>on the web page before </a:t>
            </a:r>
            <a:r>
              <a:rPr lang="en-US" sz="3200" dirty="0">
                <a:latin typeface="+mn-lt"/>
                <a:cs typeface="+mn-cs"/>
              </a:rPr>
              <a:t>each exam.</a:t>
            </a:r>
          </a:p>
          <a:p>
            <a:pPr marL="457200" indent="-457200" fontAlgn="auto">
              <a:spcBef>
                <a:spcPts val="0"/>
              </a:spcBef>
              <a:spcAft>
                <a:spcPts val="0"/>
              </a:spcAft>
              <a:buFont typeface="Arial" pitchFamily="34" charset="0"/>
              <a:buChar char="•"/>
              <a:defRPr/>
            </a:pPr>
            <a:r>
              <a:rPr lang="en-US" sz="3200" dirty="0">
                <a:latin typeface="+mn-lt"/>
                <a:cs typeface="+mn-cs"/>
              </a:rPr>
              <a:t>The final exam is written by the math department and the course coordinator.</a:t>
            </a:r>
          </a:p>
          <a:p>
            <a:pPr marL="457200" indent="-457200" fontAlgn="auto">
              <a:spcBef>
                <a:spcPts val="0"/>
              </a:spcBef>
              <a:spcAft>
                <a:spcPts val="0"/>
              </a:spcAft>
              <a:buFont typeface="Arial" pitchFamily="34" charset="0"/>
              <a:buChar char="•"/>
              <a:defRPr/>
            </a:pPr>
            <a:r>
              <a:rPr lang="en-US" sz="3200" dirty="0">
                <a:latin typeface="+mn-lt"/>
                <a:cs typeface="+mn-cs"/>
              </a:rPr>
              <a:t>Before each exam, an exam memo with extra review problems and ways to prepare will be available on the web page.  There may or may not be some ‘old’ exams available.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4541520" cy="5570756"/>
          </a:xfrm>
          <a:prstGeom prst="rect">
            <a:avLst/>
          </a:prstGeom>
          <a:noFill/>
        </p:spPr>
        <p:txBody>
          <a:bodyPr wrap="square">
            <a:spAutoFit/>
          </a:bodyPr>
          <a:lstStyle/>
          <a:p>
            <a:pPr algn="ctr" fontAlgn="auto">
              <a:spcBef>
                <a:spcPts val="0"/>
              </a:spcBef>
              <a:spcAft>
                <a:spcPts val="0"/>
              </a:spcAft>
              <a:defRPr/>
            </a:pPr>
            <a:r>
              <a:rPr lang="en-US" sz="2000" dirty="0">
                <a:latin typeface="+mn-lt"/>
                <a:cs typeface="+mn-cs"/>
              </a:rPr>
              <a:t>Calculator Policy</a:t>
            </a:r>
          </a:p>
          <a:p>
            <a:pPr marL="342900" indent="-342900" fontAlgn="auto">
              <a:spcBef>
                <a:spcPts val="0"/>
              </a:spcBef>
              <a:spcAft>
                <a:spcPts val="0"/>
              </a:spcAft>
              <a:buFont typeface="Arial" pitchFamily="34" charset="0"/>
              <a:buChar char="•"/>
              <a:defRPr/>
            </a:pPr>
            <a:r>
              <a:rPr lang="en-US" sz="2400" dirty="0">
                <a:latin typeface="+mn-lt"/>
                <a:cs typeface="+mn-cs"/>
              </a:rPr>
              <a:t>A one-line basic scientific calculator is </a:t>
            </a:r>
            <a:r>
              <a:rPr lang="en-US" sz="2400" u="sng" dirty="0">
                <a:latin typeface="+mn-lt"/>
                <a:cs typeface="+mn-cs"/>
              </a:rPr>
              <a:t>the only calculator</a:t>
            </a:r>
            <a:r>
              <a:rPr lang="en-US" sz="2400" dirty="0">
                <a:latin typeface="+mn-lt"/>
                <a:cs typeface="+mn-cs"/>
              </a:rPr>
              <a:t> allowed on quizzes or exams.</a:t>
            </a:r>
          </a:p>
          <a:p>
            <a:pPr marL="342900" indent="-342900" fontAlgn="auto">
              <a:spcBef>
                <a:spcPts val="0"/>
              </a:spcBef>
              <a:spcAft>
                <a:spcPts val="0"/>
              </a:spcAft>
              <a:buFont typeface="Arial" pitchFamily="34" charset="0"/>
              <a:buChar char="•"/>
              <a:defRPr/>
            </a:pPr>
            <a:r>
              <a:rPr lang="en-US" sz="2400" dirty="0">
                <a:latin typeface="+mn-lt"/>
                <a:cs typeface="+mn-cs"/>
              </a:rPr>
              <a:t>The recommended calculator </a:t>
            </a:r>
            <a:r>
              <a:rPr lang="en-US" sz="2400" dirty="0" smtClean="0">
                <a:latin typeface="+mn-lt"/>
                <a:cs typeface="+mn-cs"/>
              </a:rPr>
              <a:t>is TI-</a:t>
            </a:r>
            <a:r>
              <a:rPr lang="en-US" sz="2400" dirty="0" err="1" smtClean="0">
                <a:latin typeface="+mn-lt"/>
                <a:cs typeface="+mn-cs"/>
              </a:rPr>
              <a:t>30Xa</a:t>
            </a:r>
            <a:r>
              <a:rPr lang="en-US" sz="2400" dirty="0" smtClean="0">
                <a:latin typeface="+mn-lt"/>
                <a:cs typeface="+mn-cs"/>
              </a:rPr>
              <a:t>.</a:t>
            </a:r>
            <a:endParaRPr lang="en-US" sz="2400" dirty="0">
              <a:latin typeface="+mn-lt"/>
              <a:cs typeface="+mn-cs"/>
            </a:endParaRPr>
          </a:p>
          <a:p>
            <a:pPr marL="342900" indent="-342900" fontAlgn="auto">
              <a:spcBef>
                <a:spcPts val="0"/>
              </a:spcBef>
              <a:spcAft>
                <a:spcPts val="0"/>
              </a:spcAft>
              <a:buFont typeface="Arial" pitchFamily="34" charset="0"/>
              <a:buChar char="•"/>
              <a:defRPr/>
            </a:pPr>
            <a:r>
              <a:rPr lang="en-US" sz="2400" dirty="0">
                <a:latin typeface="+mn-lt"/>
                <a:cs typeface="+mn-cs"/>
              </a:rPr>
              <a:t>A calculator is needed for many homework, quiz, and exam problems.</a:t>
            </a:r>
          </a:p>
          <a:p>
            <a:pPr marL="342900" indent="-342900" fontAlgn="auto">
              <a:spcBef>
                <a:spcPts val="0"/>
              </a:spcBef>
              <a:spcAft>
                <a:spcPts val="0"/>
              </a:spcAft>
              <a:buFont typeface="Arial" pitchFamily="34" charset="0"/>
              <a:buChar char="•"/>
              <a:defRPr/>
            </a:pPr>
            <a:r>
              <a:rPr lang="en-US" sz="2400" dirty="0">
                <a:latin typeface="+mn-lt"/>
                <a:cs typeface="+mn-cs"/>
              </a:rPr>
              <a:t>Students should always bring their calculators to class and exams.  The instructor will not usually loan calculators to students</a:t>
            </a:r>
            <a:r>
              <a:rPr lang="en-US" sz="2400" dirty="0" smtClean="0">
                <a:latin typeface="+mn-lt"/>
                <a:cs typeface="+mn-cs"/>
              </a:rPr>
              <a:t>.  </a:t>
            </a:r>
            <a:r>
              <a:rPr lang="en-US" sz="2400" u="sng" dirty="0" smtClean="0">
                <a:latin typeface="+mn-lt"/>
                <a:cs typeface="+mn-cs"/>
              </a:rPr>
              <a:t>No calculators may be shared during quizzes/exams</a:t>
            </a:r>
            <a:r>
              <a:rPr lang="en-US" sz="2400" dirty="0" smtClean="0">
                <a:latin typeface="+mn-lt"/>
                <a:cs typeface="+mn-cs"/>
              </a:rPr>
              <a:t>.</a:t>
            </a:r>
            <a:endParaRPr lang="en-US" sz="2400" dirty="0">
              <a:latin typeface="+mn-lt"/>
              <a:cs typeface="+mn-cs"/>
            </a:endParaRPr>
          </a:p>
        </p:txBody>
      </p:sp>
      <p:pic>
        <p:nvPicPr>
          <p:cNvPr id="5" name="Picture 4" descr="http://content.oppictures.com/Master_Images/Master_Variants/Variant_500/171881.jpg"/>
          <p:cNvPicPr/>
          <p:nvPr/>
        </p:nvPicPr>
        <p:blipFill>
          <a:blip r:embed="rId2">
            <a:extLst>
              <a:ext uri="{28A0092B-C50C-407E-A947-70E740481C1C}">
                <a14:useLocalDpi xmlns:a14="http://schemas.microsoft.com/office/drawing/2010/main" val="0"/>
              </a:ext>
            </a:extLst>
          </a:blip>
          <a:srcRect/>
          <a:stretch>
            <a:fillRect/>
          </a:stretch>
        </p:blipFill>
        <p:spPr bwMode="auto">
          <a:xfrm>
            <a:off x="4770120" y="1310640"/>
            <a:ext cx="4238625" cy="39814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457200"/>
            <a:ext cx="7315200" cy="6124754"/>
          </a:xfrm>
          <a:prstGeom prst="rect">
            <a:avLst/>
          </a:prstGeom>
          <a:noFill/>
        </p:spPr>
        <p:txBody>
          <a:bodyPr>
            <a:spAutoFit/>
          </a:bodyPr>
          <a:lstStyle/>
          <a:p>
            <a:pPr algn="ctr" fontAlgn="auto">
              <a:spcBef>
                <a:spcPts val="0"/>
              </a:spcBef>
              <a:spcAft>
                <a:spcPts val="0"/>
              </a:spcAft>
              <a:defRPr/>
            </a:pPr>
            <a:r>
              <a:rPr lang="en-US" sz="2800" dirty="0">
                <a:latin typeface="+mn-lt"/>
                <a:cs typeface="+mn-cs"/>
              </a:rPr>
              <a:t>Needed Supplies</a:t>
            </a:r>
          </a:p>
          <a:p>
            <a:pPr marL="457200" indent="-457200" fontAlgn="auto">
              <a:spcBef>
                <a:spcPts val="0"/>
              </a:spcBef>
              <a:spcAft>
                <a:spcPts val="0"/>
              </a:spcAft>
              <a:buFont typeface="Arial" pitchFamily="34" charset="0"/>
              <a:buChar char="•"/>
              <a:defRPr/>
            </a:pPr>
            <a:r>
              <a:rPr lang="en-US" sz="2800" dirty="0">
                <a:latin typeface="+mn-lt"/>
                <a:cs typeface="+mn-cs"/>
              </a:rPr>
              <a:t>Textbook and </a:t>
            </a:r>
            <a:r>
              <a:rPr lang="en-US" sz="2800" dirty="0" err="1">
                <a:latin typeface="+mn-lt"/>
                <a:cs typeface="+mn-cs"/>
              </a:rPr>
              <a:t>MyMathLab</a:t>
            </a:r>
            <a:r>
              <a:rPr lang="en-US" sz="2800" dirty="0">
                <a:latin typeface="+mn-lt"/>
                <a:cs typeface="+mn-cs"/>
              </a:rPr>
              <a:t> access code</a:t>
            </a:r>
          </a:p>
          <a:p>
            <a:pPr marL="457200" indent="-457200" fontAlgn="auto">
              <a:spcBef>
                <a:spcPts val="0"/>
              </a:spcBef>
              <a:spcAft>
                <a:spcPts val="0"/>
              </a:spcAft>
              <a:buFont typeface="Arial" pitchFamily="34" charset="0"/>
              <a:buChar char="•"/>
              <a:defRPr/>
            </a:pPr>
            <a:r>
              <a:rPr lang="en-US" sz="2800" dirty="0" smtClean="0">
                <a:latin typeface="+mn-lt"/>
                <a:cs typeface="+mn-cs"/>
              </a:rPr>
              <a:t>There </a:t>
            </a:r>
            <a:r>
              <a:rPr lang="en-US" sz="2800" dirty="0">
                <a:latin typeface="+mn-lt"/>
                <a:cs typeface="+mn-cs"/>
              </a:rPr>
              <a:t>are 2 textbooks on reserve in the </a:t>
            </a:r>
            <a:r>
              <a:rPr lang="en-US" sz="2800" dirty="0" smtClean="0">
                <a:latin typeface="+mn-lt"/>
                <a:cs typeface="+mn-cs"/>
              </a:rPr>
              <a:t>MATH </a:t>
            </a:r>
            <a:r>
              <a:rPr lang="en-US" sz="2800" dirty="0">
                <a:latin typeface="+mn-lt"/>
                <a:cs typeface="+mn-cs"/>
              </a:rPr>
              <a:t>library (3</a:t>
            </a:r>
            <a:r>
              <a:rPr lang="en-US" sz="2800" baseline="30000" dirty="0">
                <a:latin typeface="+mn-lt"/>
                <a:cs typeface="+mn-cs"/>
              </a:rPr>
              <a:t>rd</a:t>
            </a:r>
            <a:r>
              <a:rPr lang="en-US" sz="2800" dirty="0">
                <a:latin typeface="+mn-lt"/>
                <a:cs typeface="+mn-cs"/>
              </a:rPr>
              <a:t> </a:t>
            </a:r>
            <a:r>
              <a:rPr lang="en-US" sz="2800" dirty="0" smtClean="0">
                <a:latin typeface="+mn-lt"/>
                <a:cs typeface="+mn-cs"/>
              </a:rPr>
              <a:t>floor of MATH).</a:t>
            </a:r>
            <a:endParaRPr lang="en-US" sz="2800" dirty="0">
              <a:latin typeface="+mn-lt"/>
              <a:cs typeface="+mn-cs"/>
            </a:endParaRPr>
          </a:p>
          <a:p>
            <a:pPr marL="457200" indent="-457200" fontAlgn="auto">
              <a:spcBef>
                <a:spcPts val="0"/>
              </a:spcBef>
              <a:spcAft>
                <a:spcPts val="0"/>
              </a:spcAft>
              <a:buFont typeface="Arial" pitchFamily="34" charset="0"/>
              <a:buChar char="•"/>
              <a:defRPr/>
            </a:pPr>
            <a:r>
              <a:rPr lang="en-US" sz="2800" dirty="0">
                <a:latin typeface="+mn-lt"/>
                <a:cs typeface="+mn-cs"/>
              </a:rPr>
              <a:t>A 1-line scientific calculator</a:t>
            </a:r>
          </a:p>
          <a:p>
            <a:pPr marL="457200" indent="-457200" fontAlgn="auto">
              <a:spcBef>
                <a:spcPts val="0"/>
              </a:spcBef>
              <a:spcAft>
                <a:spcPts val="0"/>
              </a:spcAft>
              <a:buFont typeface="Arial" pitchFamily="34" charset="0"/>
              <a:buChar char="•"/>
              <a:defRPr/>
            </a:pPr>
            <a:r>
              <a:rPr lang="en-US" sz="2800" dirty="0">
                <a:latin typeface="+mn-lt"/>
                <a:cs typeface="+mn-cs"/>
              </a:rPr>
              <a:t>Usual paper, pencils, erasers, a few sheets of graph paper</a:t>
            </a:r>
          </a:p>
          <a:p>
            <a:pPr marL="457200" indent="-457200" fontAlgn="auto">
              <a:spcBef>
                <a:spcPts val="0"/>
              </a:spcBef>
              <a:spcAft>
                <a:spcPts val="0"/>
              </a:spcAft>
              <a:buFont typeface="Arial" pitchFamily="34" charset="0"/>
              <a:buChar char="•"/>
              <a:defRPr/>
            </a:pPr>
            <a:r>
              <a:rPr lang="en-US" sz="2800" dirty="0">
                <a:latin typeface="+mn-lt"/>
                <a:cs typeface="+mn-cs"/>
              </a:rPr>
              <a:t>A 3-ring binder to keep notes </a:t>
            </a:r>
          </a:p>
          <a:p>
            <a:pPr fontAlgn="auto">
              <a:spcBef>
                <a:spcPts val="0"/>
              </a:spcBef>
              <a:spcAft>
                <a:spcPts val="0"/>
              </a:spcAft>
              <a:defRPr/>
            </a:pPr>
            <a:r>
              <a:rPr lang="en-US" sz="2800" dirty="0">
                <a:latin typeface="+mn-lt"/>
                <a:cs typeface="+mn-cs"/>
              </a:rPr>
              <a:t>      and other papers organized</a:t>
            </a:r>
          </a:p>
          <a:p>
            <a:pPr marL="457200" indent="-457200" fontAlgn="auto">
              <a:spcBef>
                <a:spcPts val="0"/>
              </a:spcBef>
              <a:spcAft>
                <a:spcPts val="0"/>
              </a:spcAft>
              <a:buFont typeface="Arial" pitchFamily="34" charset="0"/>
              <a:buChar char="•"/>
              <a:defRPr/>
            </a:pPr>
            <a:r>
              <a:rPr lang="en-US" sz="2800" dirty="0">
                <a:latin typeface="+mn-lt"/>
                <a:cs typeface="+mn-cs"/>
              </a:rPr>
              <a:t>(optional) a 3-hole punch</a:t>
            </a:r>
          </a:p>
          <a:p>
            <a:pPr marL="457200" indent="-457200" fontAlgn="auto">
              <a:spcBef>
                <a:spcPts val="0"/>
              </a:spcBef>
              <a:spcAft>
                <a:spcPts val="0"/>
              </a:spcAft>
              <a:buFont typeface="Arial" pitchFamily="34" charset="0"/>
              <a:buChar char="•"/>
              <a:defRPr/>
            </a:pPr>
            <a:r>
              <a:rPr lang="en-US" sz="2800" dirty="0">
                <a:latin typeface="+mn-lt"/>
                <a:cs typeface="+mn-cs"/>
              </a:rPr>
              <a:t>(optional) a stapler</a:t>
            </a:r>
          </a:p>
          <a:p>
            <a:pPr marL="457200" indent="-457200" fontAlgn="auto">
              <a:spcBef>
                <a:spcPts val="0"/>
              </a:spcBef>
              <a:spcAft>
                <a:spcPts val="0"/>
              </a:spcAft>
              <a:buFont typeface="Arial" pitchFamily="34" charset="0"/>
              <a:buChar char="•"/>
              <a:defRPr/>
            </a:pPr>
            <a:r>
              <a:rPr lang="en-US" sz="2800" dirty="0">
                <a:latin typeface="+mn-lt"/>
                <a:cs typeface="+mn-cs"/>
              </a:rPr>
              <a:t>A </a:t>
            </a:r>
            <a:r>
              <a:rPr lang="en-US" sz="2800" dirty="0" smtClean="0">
                <a:latin typeface="+mn-lt"/>
                <a:cs typeface="+mn-cs"/>
              </a:rPr>
              <a:t>straight-edge</a:t>
            </a:r>
          </a:p>
          <a:p>
            <a:pPr marL="457200" indent="-457200" fontAlgn="auto">
              <a:spcBef>
                <a:spcPts val="0"/>
              </a:spcBef>
              <a:spcAft>
                <a:spcPts val="0"/>
              </a:spcAft>
              <a:buFont typeface="Arial" pitchFamily="34" charset="0"/>
              <a:buChar char="•"/>
              <a:defRPr/>
            </a:pPr>
            <a:r>
              <a:rPr lang="en-US" sz="2800" dirty="0" smtClean="0">
                <a:latin typeface="+mn-lt"/>
                <a:cs typeface="+mn-cs"/>
              </a:rPr>
              <a:t>(optional) printed notes</a:t>
            </a:r>
            <a:endParaRPr lang="en-US" sz="2800" dirty="0">
              <a:latin typeface="+mn-lt"/>
              <a:cs typeface="+mn-cs"/>
            </a:endParaRPr>
          </a:p>
          <a:p>
            <a:pPr marL="457200" indent="-457200" fontAlgn="auto">
              <a:spcBef>
                <a:spcPts val="0"/>
              </a:spcBef>
              <a:spcAft>
                <a:spcPts val="0"/>
              </a:spcAft>
              <a:buFont typeface="Arial" pitchFamily="34" charset="0"/>
              <a:buChar char="•"/>
              <a:defRPr/>
            </a:pPr>
            <a:endParaRPr lang="en-US" sz="2800" dirty="0">
              <a:latin typeface="+mn-lt"/>
              <a:cs typeface="+mn-cs"/>
            </a:endParaRPr>
          </a:p>
        </p:txBody>
      </p:sp>
      <p:pic>
        <p:nvPicPr>
          <p:cNvPr id="14339" name="Picture 2" descr="C:\Users\baileycm\AppData\Local\Microsoft\Windows\Temporary Internet Files\Content.IE5\EB4HVKRS\MP90040097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462338"/>
            <a:ext cx="262096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Office Hours</a:t>
            </a:r>
          </a:p>
        </p:txBody>
      </p:sp>
      <p:sp>
        <p:nvSpPr>
          <p:cNvPr id="15363" name="Content Placeholder 2"/>
          <p:cNvSpPr>
            <a:spLocks noGrp="1"/>
          </p:cNvSpPr>
          <p:nvPr>
            <p:ph idx="1"/>
          </p:nvPr>
        </p:nvSpPr>
        <p:spPr/>
        <p:txBody>
          <a:bodyPr/>
          <a:lstStyle/>
          <a:p>
            <a:r>
              <a:rPr lang="en-US" dirty="0" smtClean="0"/>
              <a:t>My usual weekly schedule is found on the web page and on my office door.  My office hours are listed on it.</a:t>
            </a:r>
          </a:p>
          <a:p>
            <a:r>
              <a:rPr lang="en-US" dirty="0" smtClean="0"/>
              <a:t>The MATH help room (MATH 211) is open Monday through Thursday from 10:30 until 5:30 and on Friday                                          from 10:30 until 2:30.</a:t>
            </a:r>
          </a:p>
        </p:txBody>
      </p:sp>
      <p:pic>
        <p:nvPicPr>
          <p:cNvPr id="15364" name="Picture 2" descr="C:\Users\baileycm\AppData\Local\Microsoft\Windows\Temporary Internet Files\Content.IE5\0NT282HI\MP90017496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4114800"/>
            <a:ext cx="3657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rtlCol="0">
            <a:normAutofit fontScale="90000"/>
          </a:bodyPr>
          <a:lstStyle/>
          <a:p>
            <a:pPr fontAlgn="auto">
              <a:spcAft>
                <a:spcPts val="0"/>
              </a:spcAft>
              <a:defRPr/>
            </a:pPr>
            <a:r>
              <a:rPr lang="en-US" dirty="0" smtClean="0"/>
              <a:t/>
            </a:r>
            <a:br>
              <a:rPr lang="en-US" dirty="0" smtClean="0"/>
            </a:br>
            <a:r>
              <a:rPr lang="en-US" dirty="0" smtClean="0"/>
              <a:t>Academic Adjustments</a:t>
            </a:r>
            <a:br>
              <a:rPr lang="en-US" dirty="0" smtClean="0"/>
            </a:br>
            <a:endParaRPr lang="en-US" dirty="0"/>
          </a:p>
        </p:txBody>
      </p:sp>
      <p:sp>
        <p:nvSpPr>
          <p:cNvPr id="16387" name="TextBox 4"/>
          <p:cNvSpPr txBox="1">
            <a:spLocks noChangeArrowheads="1"/>
          </p:cNvSpPr>
          <p:nvPr/>
        </p:nvSpPr>
        <p:spPr bwMode="auto">
          <a:xfrm>
            <a:off x="762000" y="1066800"/>
            <a:ext cx="73914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t>The Department of Mathematics offers alternative testing environments for students who are registered with the Disability Resource Center.  Students who need accommodations must deliver a copy of their Accommodation Notification memorandum to the Undergraduate Services Office (MATH 242) and request an information sheet for their course.  Memorandums should be delivered to that office within one week of receipt from the Disability Resource Center.  The information Sheet explains the process for receiving exam accommodations for your mathematics course.  Enlarged copies of the information sheets are available upon request.  Students currently undergoing evaluation through the DRC should also request an information sheet.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pPr algn="l"/>
            <a:r>
              <a:rPr lang="en-US" sz="2400" dirty="0"/>
              <a:t>If you have been certified by the Disability Resource Center (DRC) as eligible for academic adjustments on exams or quizzes see </a:t>
            </a:r>
            <a:r>
              <a:rPr lang="en-US" sz="2400" u="sng" dirty="0"/>
              <a:t>http://</a:t>
            </a:r>
            <a:r>
              <a:rPr lang="en-US" sz="2400" u="sng" dirty="0" err="1" smtClean="0"/>
              <a:t>www.math.purdue.edu</a:t>
            </a:r>
            <a:r>
              <a:rPr lang="en-US" sz="2400" u="sng" dirty="0" smtClean="0"/>
              <a:t>/</a:t>
            </a:r>
            <a:r>
              <a:rPr lang="en-US" sz="2400" u="sng" dirty="0" err="1" smtClean="0"/>
              <a:t>ada</a:t>
            </a:r>
            <a:r>
              <a:rPr lang="en-US" sz="2400" dirty="0" smtClean="0"/>
              <a:t> </a:t>
            </a:r>
            <a:r>
              <a:rPr lang="en-US" sz="2400" dirty="0"/>
              <a:t>for exam and quiz procedures for your mathematics course or go to MATH 242 for paper copies</a:t>
            </a:r>
            <a:r>
              <a:rPr lang="en-US" sz="2400" dirty="0" smtClean="0"/>
              <a:t>.</a:t>
            </a:r>
            <a:br>
              <a:rPr lang="en-US" sz="2400" dirty="0" smtClean="0"/>
            </a:br>
            <a:r>
              <a:rPr lang="en-US" sz="2400" dirty="0"/>
              <a:t/>
            </a:r>
            <a:br>
              <a:rPr lang="en-US" sz="2400" dirty="0"/>
            </a:br>
            <a:r>
              <a:rPr lang="en-US" sz="2400" dirty="0"/>
              <a:t>In the event that you are waiting to be certified by the Disability Resource Center we encourage you to review our procedures prior to being certified</a:t>
            </a:r>
            <a:r>
              <a:rPr lang="en-US" sz="2400" dirty="0" smtClean="0"/>
              <a:t>.</a:t>
            </a:r>
            <a:br>
              <a:rPr lang="en-US" sz="2400" dirty="0" smtClean="0"/>
            </a:br>
            <a:r>
              <a:rPr lang="en-US" sz="2400" dirty="0"/>
              <a:t/>
            </a:r>
            <a:br>
              <a:rPr lang="en-US" sz="2400" dirty="0"/>
            </a:br>
            <a:r>
              <a:rPr lang="en-US" sz="2400" dirty="0"/>
              <a:t>For all in-class accommodations please see your instructors outside class hours – before or after class or during office hours – to share your Accommodation Memorandum for the current semester and discuss your accommodations as soon as possible.</a:t>
            </a:r>
            <a:r>
              <a:rPr lang="en-US" dirty="0"/>
              <a:t/>
            </a:r>
            <a:br>
              <a:rPr lang="en-US" dirty="0"/>
            </a:br>
            <a:endParaRPr lang="en-US" dirty="0"/>
          </a:p>
        </p:txBody>
      </p:sp>
    </p:spTree>
    <p:extLst>
      <p:ext uri="{BB962C8B-B14F-4D97-AF65-F5344CB8AC3E}">
        <p14:creationId xmlns:p14="http://schemas.microsoft.com/office/powerpoint/2010/main" val="52034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p:txBody>
          <a:bodyPr/>
          <a:lstStyle/>
          <a:p>
            <a:r>
              <a:rPr lang="en-US" smtClean="0"/>
              <a:t>Grades</a:t>
            </a:r>
          </a:p>
        </p:txBody>
      </p:sp>
      <p:sp>
        <p:nvSpPr>
          <p:cNvPr id="17411" name="Content Placeholder 3"/>
          <p:cNvSpPr>
            <a:spLocks noGrp="1"/>
          </p:cNvSpPr>
          <p:nvPr>
            <p:ph idx="1"/>
          </p:nvPr>
        </p:nvSpPr>
        <p:spPr>
          <a:xfrm>
            <a:off x="381000" y="1143000"/>
            <a:ext cx="8534400" cy="4525963"/>
          </a:xfrm>
        </p:spPr>
        <p:txBody>
          <a:bodyPr/>
          <a:lstStyle/>
          <a:p>
            <a:r>
              <a:rPr lang="en-US" dirty="0" smtClean="0"/>
              <a:t>Your goal should be to earn as many points as you can.  (possible 600 points total)</a:t>
            </a:r>
          </a:p>
          <a:p>
            <a:r>
              <a:rPr lang="en-US" dirty="0" smtClean="0"/>
              <a:t>Homework and quizzes are each scaled to 75 points.</a:t>
            </a:r>
          </a:p>
          <a:p>
            <a:r>
              <a:rPr lang="en-US" dirty="0" smtClean="0"/>
              <a:t>Each of the 3 mid-term exams is worth 100 pts.</a:t>
            </a:r>
          </a:p>
          <a:p>
            <a:r>
              <a:rPr lang="en-US" dirty="0" smtClean="0"/>
              <a:t>Final exam is worth 150 points.</a:t>
            </a:r>
          </a:p>
          <a:p>
            <a:r>
              <a:rPr lang="en-US" dirty="0" smtClean="0"/>
              <a:t>There is a procedure for ‘borderline’ cases.</a:t>
            </a:r>
          </a:p>
          <a:p>
            <a:r>
              <a:rPr lang="en-US" dirty="0" smtClean="0"/>
              <a:t>Grades are assigned based on a math department curve.</a:t>
            </a:r>
          </a:p>
        </p:txBody>
      </p:sp>
      <p:pic>
        <p:nvPicPr>
          <p:cNvPr id="17412" name="Picture 2" descr="C:\Users\baileycm\AppData\Local\Microsoft\Windows\Temporary Internet Files\Content.IE5\FE4U6ZKX\MP90039954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5181600"/>
            <a:ext cx="1671638"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Cheating Policy</a:t>
            </a:r>
          </a:p>
        </p:txBody>
      </p:sp>
      <p:sp>
        <p:nvSpPr>
          <p:cNvPr id="18435" name="Content Placeholder 2"/>
          <p:cNvSpPr>
            <a:spLocks noGrp="1"/>
          </p:cNvSpPr>
          <p:nvPr>
            <p:ph idx="1"/>
          </p:nvPr>
        </p:nvSpPr>
        <p:spPr/>
        <p:txBody>
          <a:bodyPr/>
          <a:lstStyle/>
          <a:p>
            <a:r>
              <a:rPr lang="en-US" dirty="0" smtClean="0"/>
              <a:t>The mathematics department will not tolerate cheating of any sort.  Grade penalties will always be imposed by the department and all cases are reported to the Dean of Students Office for disciplinary action.</a:t>
            </a:r>
          </a:p>
          <a:p>
            <a:r>
              <a:rPr lang="en-US" dirty="0" smtClean="0"/>
              <a:t>At an exam, students </a:t>
            </a:r>
            <a:r>
              <a:rPr lang="en-US" i="1" dirty="0" smtClean="0"/>
              <a:t>may be </a:t>
            </a:r>
            <a:r>
              <a:rPr lang="en-US" dirty="0" smtClean="0"/>
              <a:t>asked to sign that they have read and understand an academic integrity statement.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667000"/>
            <a:ext cx="8229600" cy="1143000"/>
          </a:xfrm>
        </p:spPr>
        <p:txBody>
          <a:bodyPr rtlCol="0">
            <a:normAutofit fontScale="90000"/>
          </a:bodyPr>
          <a:lstStyle/>
          <a:p>
            <a:pPr algn="l" fontAlgn="auto">
              <a:lnSpc>
                <a:spcPct val="200000"/>
              </a:lnSpc>
              <a:spcAft>
                <a:spcPts val="0"/>
              </a:spcAft>
              <a:defRPr/>
            </a:pPr>
            <a:r>
              <a:rPr lang="en-US" dirty="0" smtClean="0"/>
              <a:t>Name:  Charlotte Bailey</a:t>
            </a:r>
            <a:br>
              <a:rPr lang="en-US" dirty="0" smtClean="0"/>
            </a:br>
            <a:r>
              <a:rPr lang="en-US" dirty="0" smtClean="0"/>
              <a:t>Office:  MATH 802</a:t>
            </a:r>
            <a:br>
              <a:rPr lang="en-US" dirty="0" smtClean="0"/>
            </a:br>
            <a:r>
              <a:rPr lang="en-US" dirty="0" smtClean="0"/>
              <a:t>Office Phone:  (765) 496-3145</a:t>
            </a:r>
            <a:br>
              <a:rPr lang="en-US" dirty="0" smtClean="0"/>
            </a:br>
            <a:r>
              <a:rPr lang="en-US" dirty="0" smtClean="0"/>
              <a:t>email:  baileycm@purdue.edu</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Placement</a:t>
            </a:r>
          </a:p>
        </p:txBody>
      </p:sp>
      <p:sp>
        <p:nvSpPr>
          <p:cNvPr id="19459" name="Content Placeholder 2"/>
          <p:cNvSpPr>
            <a:spLocks noGrp="1"/>
          </p:cNvSpPr>
          <p:nvPr>
            <p:ph idx="1"/>
          </p:nvPr>
        </p:nvSpPr>
        <p:spPr/>
        <p:txBody>
          <a:bodyPr/>
          <a:lstStyle/>
          <a:p>
            <a:r>
              <a:rPr lang="en-US" dirty="0" smtClean="0"/>
              <a:t>Please monitor your course work during the first few weeks.  Should you decide that you need to drop this course and add an algebra/trig course, the last date you can do so is </a:t>
            </a:r>
            <a:r>
              <a:rPr lang="en-US" dirty="0" smtClean="0"/>
              <a:t>Monday, March 24</a:t>
            </a:r>
            <a:r>
              <a:rPr lang="en-US" baseline="30000" dirty="0" smtClean="0"/>
              <a:t>th</a:t>
            </a:r>
            <a:r>
              <a:rPr lang="en-US" dirty="0" smtClean="0"/>
              <a:t> </a:t>
            </a:r>
            <a:r>
              <a:rPr lang="en-US" dirty="0" smtClean="0"/>
              <a:t>at 5:00 PM.</a:t>
            </a:r>
          </a:p>
          <a:p>
            <a:r>
              <a:rPr lang="en-US" dirty="0" smtClean="0"/>
              <a:t>The sooner you make the move, the better.  See your academic advisor and the course coordinator for the course you want to add.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Course Evaluation</a:t>
            </a:r>
          </a:p>
        </p:txBody>
      </p:sp>
      <p:sp>
        <p:nvSpPr>
          <p:cNvPr id="20483" name="Content Placeholder 2"/>
          <p:cNvSpPr>
            <a:spLocks noGrp="1"/>
          </p:cNvSpPr>
          <p:nvPr>
            <p:ph idx="1"/>
          </p:nvPr>
        </p:nvSpPr>
        <p:spPr/>
        <p:txBody>
          <a:bodyPr/>
          <a:lstStyle/>
          <a:p>
            <a:r>
              <a:rPr lang="en-US" smtClean="0"/>
              <a:t>You will be provided an opportunity to evaluate this course and your instructor during the last couple of weeks of the semester.  This evaluation is completed online.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Campus Emergency Policy</a:t>
            </a:r>
          </a:p>
        </p:txBody>
      </p:sp>
      <p:sp>
        <p:nvSpPr>
          <p:cNvPr id="21507" name="Content Placeholder 2"/>
          <p:cNvSpPr>
            <a:spLocks noGrp="1"/>
          </p:cNvSpPr>
          <p:nvPr>
            <p:ph idx="1"/>
          </p:nvPr>
        </p:nvSpPr>
        <p:spPr/>
        <p:txBody>
          <a:bodyPr/>
          <a:lstStyle/>
          <a:p>
            <a:r>
              <a:rPr lang="en-US" dirty="0" smtClean="0"/>
              <a:t>In the event of a major campus emergency; course requirement, deadlines, and grading percentages are subject to changes that may be necessitated by a revised semester calendar or other circumstances beyond the instructor’s control.  To get information about any such changes, please see the course web page or read an official email message from your instructor.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Helpful Suggestions</a:t>
            </a:r>
          </a:p>
        </p:txBody>
      </p:sp>
      <p:sp>
        <p:nvSpPr>
          <p:cNvPr id="22531" name="Content Placeholder 2"/>
          <p:cNvSpPr>
            <a:spLocks noGrp="1"/>
          </p:cNvSpPr>
          <p:nvPr>
            <p:ph idx="1"/>
          </p:nvPr>
        </p:nvSpPr>
        <p:spPr/>
        <p:txBody>
          <a:bodyPr/>
          <a:lstStyle/>
          <a:p>
            <a:r>
              <a:rPr lang="en-US" smtClean="0"/>
              <a:t>Attend Class!</a:t>
            </a:r>
          </a:p>
          <a:p>
            <a:r>
              <a:rPr lang="en-US" smtClean="0"/>
              <a:t>Complete the majority of online homework </a:t>
            </a:r>
            <a:r>
              <a:rPr lang="en-US" u="sng" smtClean="0"/>
              <a:t>prior to the next class meeting</a:t>
            </a:r>
            <a:r>
              <a:rPr lang="en-US" smtClean="0"/>
              <a:t>.</a:t>
            </a:r>
          </a:p>
          <a:p>
            <a:r>
              <a:rPr lang="en-US" smtClean="0"/>
              <a:t>Seek help as soon as you determine you do not fully understand a topic.</a:t>
            </a:r>
          </a:p>
          <a:p>
            <a:r>
              <a:rPr lang="en-US" smtClean="0"/>
              <a:t>Take responsibility for your learning!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rtlCol="0">
            <a:normAutofit fontScale="90000"/>
          </a:bodyPr>
          <a:lstStyle/>
          <a:p>
            <a:pPr fontAlgn="auto">
              <a:spcAft>
                <a:spcPts val="0"/>
              </a:spcAft>
              <a:defRPr/>
            </a:pPr>
            <a:r>
              <a:rPr lang="en-US" dirty="0" smtClean="0"/>
              <a:t>Course Web Page Address</a:t>
            </a:r>
            <a:br>
              <a:rPr lang="en-US" dirty="0" smtClean="0"/>
            </a:br>
            <a:r>
              <a:rPr lang="en-US" dirty="0" smtClean="0"/>
              <a:t>www.math.purdue.edu/MA22000</a:t>
            </a:r>
            <a:br>
              <a:rPr lang="en-US" dirty="0" smtClean="0"/>
            </a:br>
            <a:endParaRPr lang="en-US" dirty="0"/>
          </a:p>
        </p:txBody>
      </p:sp>
      <p:pic>
        <p:nvPicPr>
          <p:cNvPr id="4099" name="Picture 2" descr="C:\Users\baileycm\AppData\Local\Microsoft\Windows\Temporary Internet Files\Content.IE5\FE4U6ZKX\MP90038771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581400"/>
            <a:ext cx="3657600"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8600"/>
            <a:ext cx="8610600" cy="1143000"/>
          </a:xfrm>
        </p:spPr>
        <p:txBody>
          <a:bodyPr/>
          <a:lstStyle/>
          <a:p>
            <a:r>
              <a:rPr lang="en-US" dirty="0" smtClean="0"/>
              <a:t>Important Information on Web Page</a:t>
            </a:r>
            <a:endParaRPr lang="en-US" dirty="0"/>
          </a:p>
        </p:txBody>
      </p:sp>
      <p:sp>
        <p:nvSpPr>
          <p:cNvPr id="5" name="TextBox 4"/>
          <p:cNvSpPr txBox="1"/>
          <p:nvPr/>
        </p:nvSpPr>
        <p:spPr>
          <a:xfrm>
            <a:off x="570411" y="1600200"/>
            <a:ext cx="7467600" cy="4524315"/>
          </a:xfrm>
          <a:prstGeom prst="rect">
            <a:avLst/>
          </a:prstGeom>
          <a:noFill/>
        </p:spPr>
        <p:txBody>
          <a:bodyPr wrap="square" rtlCol="0">
            <a:spAutoFit/>
          </a:bodyPr>
          <a:lstStyle/>
          <a:p>
            <a:pPr marL="285750" indent="-285750">
              <a:buFont typeface="Arial" pitchFamily="34" charset="0"/>
              <a:buChar char="•"/>
            </a:pPr>
            <a:r>
              <a:rPr lang="en-US" sz="3600" dirty="0" smtClean="0"/>
              <a:t>The course information (syllabus)</a:t>
            </a:r>
          </a:p>
          <a:p>
            <a:pPr marL="285750" indent="-285750">
              <a:buFont typeface="Arial" pitchFamily="34" charset="0"/>
              <a:buChar char="•"/>
            </a:pPr>
            <a:r>
              <a:rPr lang="en-US" sz="3600" dirty="0" smtClean="0"/>
              <a:t>The assignment list</a:t>
            </a:r>
          </a:p>
          <a:p>
            <a:pPr marL="285750" indent="-285750">
              <a:buFont typeface="Arial" pitchFamily="34" charset="0"/>
              <a:buChar char="•"/>
            </a:pPr>
            <a:r>
              <a:rPr lang="en-US" sz="3600" dirty="0" smtClean="0"/>
              <a:t>The class schedule</a:t>
            </a:r>
          </a:p>
          <a:p>
            <a:pPr marL="285750" indent="-285750">
              <a:buFont typeface="Arial" pitchFamily="34" charset="0"/>
              <a:buChar char="•"/>
            </a:pPr>
            <a:r>
              <a:rPr lang="en-US" sz="3600" dirty="0" smtClean="0"/>
              <a:t>Directions for Registration </a:t>
            </a:r>
            <a:r>
              <a:rPr lang="en-US" sz="3600" dirty="0" smtClean="0"/>
              <a:t>(or </a:t>
            </a:r>
            <a:r>
              <a:rPr lang="en-US" sz="3600" dirty="0" smtClean="0"/>
              <a:t>enrolling in a new class) </a:t>
            </a:r>
            <a:r>
              <a:rPr lang="en-US" sz="3600" dirty="0" smtClean="0"/>
              <a:t>for </a:t>
            </a:r>
            <a:r>
              <a:rPr lang="en-US" sz="3600" dirty="0" err="1" smtClean="0"/>
              <a:t>MyMathLab</a:t>
            </a:r>
            <a:endParaRPr lang="en-US" sz="3600" dirty="0" smtClean="0"/>
          </a:p>
          <a:p>
            <a:pPr marL="285750" indent="-285750">
              <a:buFont typeface="Arial" pitchFamily="34" charset="0"/>
              <a:buChar char="•"/>
            </a:pPr>
            <a:r>
              <a:rPr lang="en-US" sz="3600" dirty="0" smtClean="0"/>
              <a:t>Information on how to use </a:t>
            </a:r>
            <a:r>
              <a:rPr lang="en-US" sz="3600" dirty="0" err="1" smtClean="0"/>
              <a:t>MyMathLab</a:t>
            </a:r>
            <a:endParaRPr lang="en-US" sz="3600" dirty="0"/>
          </a:p>
        </p:txBody>
      </p:sp>
    </p:spTree>
    <p:extLst>
      <p:ext uri="{BB962C8B-B14F-4D97-AF65-F5344CB8AC3E}">
        <p14:creationId xmlns:p14="http://schemas.microsoft.com/office/powerpoint/2010/main" val="398924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title"/>
          </p:nvPr>
        </p:nvSpPr>
        <p:spPr/>
        <p:txBody>
          <a:bodyPr/>
          <a:lstStyle/>
          <a:p>
            <a:r>
              <a:rPr lang="en-US" dirty="0" smtClean="0"/>
              <a:t>My Office Hours</a:t>
            </a:r>
          </a:p>
        </p:txBody>
      </p:sp>
      <p:sp>
        <p:nvSpPr>
          <p:cNvPr id="5123" name="Content Placeholder 3"/>
          <p:cNvSpPr>
            <a:spLocks noGrp="1"/>
          </p:cNvSpPr>
          <p:nvPr>
            <p:ph idx="1"/>
          </p:nvPr>
        </p:nvSpPr>
        <p:spPr/>
        <p:txBody>
          <a:bodyPr/>
          <a:lstStyle/>
          <a:p>
            <a:r>
              <a:rPr lang="en-US" sz="4800" dirty="0" smtClean="0"/>
              <a:t>Monday through Friday:  </a:t>
            </a:r>
          </a:p>
          <a:p>
            <a:pPr marL="0" indent="0">
              <a:buNone/>
            </a:pPr>
            <a:r>
              <a:rPr lang="en-US" sz="4800" dirty="0"/>
              <a:t>	</a:t>
            </a:r>
            <a:r>
              <a:rPr lang="en-US" sz="4800" dirty="0" smtClean="0"/>
              <a:t>9:30 – 11:30 </a:t>
            </a:r>
            <a:endParaRPr lang="en-US" sz="4800" dirty="0" smtClean="0"/>
          </a:p>
          <a:p>
            <a:r>
              <a:rPr lang="en-US" sz="4800" dirty="0" smtClean="0"/>
              <a:t>M, W, F:  2:30 – 3:30</a:t>
            </a:r>
          </a:p>
          <a:p>
            <a:r>
              <a:rPr lang="en-US" sz="4800" dirty="0" smtClean="0"/>
              <a:t>Or by appointment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MATH HELP ROOM</a:t>
            </a:r>
          </a:p>
        </p:txBody>
      </p:sp>
      <p:sp>
        <p:nvSpPr>
          <p:cNvPr id="6147" name="Content Placeholder 2"/>
          <p:cNvSpPr>
            <a:spLocks noGrp="1"/>
          </p:cNvSpPr>
          <p:nvPr>
            <p:ph idx="1"/>
          </p:nvPr>
        </p:nvSpPr>
        <p:spPr/>
        <p:txBody>
          <a:bodyPr/>
          <a:lstStyle/>
          <a:p>
            <a:r>
              <a:rPr lang="en-US" dirty="0" smtClean="0"/>
              <a:t>The math help room (MATH 211) </a:t>
            </a:r>
          </a:p>
          <a:p>
            <a:r>
              <a:rPr lang="en-US" dirty="0" smtClean="0"/>
              <a:t>Usually open Monday – Thursday from 10:30 until 5:30 and open on Friday from 10:30 until 2:30</a:t>
            </a:r>
          </a:p>
          <a:p>
            <a:r>
              <a:rPr lang="en-US" dirty="0" smtClean="0"/>
              <a:t>The schedule for these help rooms (MATH 205 and MATH 211) should eventually be on the web page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Brief Course Information</a:t>
            </a:r>
          </a:p>
        </p:txBody>
      </p:sp>
      <p:sp>
        <p:nvSpPr>
          <p:cNvPr id="7171" name="Content Placeholder 2"/>
          <p:cNvSpPr>
            <a:spLocks noGrp="1"/>
          </p:cNvSpPr>
          <p:nvPr>
            <p:ph idx="1"/>
          </p:nvPr>
        </p:nvSpPr>
        <p:spPr/>
        <p:txBody>
          <a:bodyPr/>
          <a:lstStyle/>
          <a:p>
            <a:r>
              <a:rPr lang="en-US" dirty="0" smtClean="0"/>
              <a:t>Going over this brief information in class does not replace your responsibility to read and understand all policies/procedures on the syllabus (class information).</a:t>
            </a:r>
          </a:p>
          <a:p>
            <a:r>
              <a:rPr lang="en-US" dirty="0" smtClean="0"/>
              <a:t>To view the schedule, syllabus (class info), and assignment sheet (and other information) go to the web page.   </a:t>
            </a:r>
            <a:r>
              <a:rPr lang="en-US" dirty="0" err="1" smtClean="0">
                <a:hlinkClick r:id="rId2"/>
              </a:rPr>
              <a:t>www.math.purdue.edu</a:t>
            </a:r>
            <a:r>
              <a:rPr lang="en-US" dirty="0" smtClean="0">
                <a:hlinkClick r:id="rId2"/>
              </a:rPr>
              <a:t>/</a:t>
            </a:r>
            <a:r>
              <a:rPr lang="en-US" dirty="0" err="1" smtClean="0">
                <a:hlinkClick r:id="rId2"/>
              </a:rPr>
              <a:t>MA22000</a:t>
            </a:r>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Attendance Policy</a:t>
            </a:r>
          </a:p>
        </p:txBody>
      </p:sp>
      <p:sp>
        <p:nvSpPr>
          <p:cNvPr id="8195" name="Content Placeholder 2"/>
          <p:cNvSpPr>
            <a:spLocks noGrp="1"/>
          </p:cNvSpPr>
          <p:nvPr>
            <p:ph idx="1"/>
          </p:nvPr>
        </p:nvSpPr>
        <p:spPr/>
        <p:txBody>
          <a:bodyPr/>
          <a:lstStyle/>
          <a:p>
            <a:r>
              <a:rPr lang="en-US" dirty="0" smtClean="0"/>
              <a:t>Students are expected to attend class.</a:t>
            </a:r>
          </a:p>
          <a:p>
            <a:r>
              <a:rPr lang="en-US" dirty="0" smtClean="0"/>
              <a:t>Students cannot take a quiz or turn in papers without attending class (with the exception of very unusual extenuating circumstances).</a:t>
            </a:r>
          </a:p>
          <a:p>
            <a:r>
              <a:rPr lang="en-US" dirty="0" smtClean="0"/>
              <a:t>I recommend students print the lesson notes and bring to class.</a:t>
            </a:r>
          </a:p>
          <a:p>
            <a:r>
              <a:rPr lang="en-US" dirty="0" smtClean="0"/>
              <a:t>Lesson notes will be found on the course web page or sent to you via your Purdue email address.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Online and Paper Homework/Assignments</a:t>
            </a:r>
            <a:endParaRPr lang="en-US" dirty="0"/>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dirty="0" smtClean="0"/>
              <a:t>Most lessons have online homework and possibly a few paper homework problems (bold problems on sheet, may be </a:t>
            </a:r>
            <a:r>
              <a:rPr lang="en-US" dirty="0" smtClean="0"/>
              <a:t>collected and scored as a quiz).</a:t>
            </a:r>
            <a:endParaRPr lang="en-US" dirty="0" smtClean="0"/>
          </a:p>
          <a:p>
            <a:pPr fontAlgn="auto">
              <a:spcAft>
                <a:spcPts val="0"/>
              </a:spcAft>
              <a:buFont typeface="Arial" pitchFamily="34" charset="0"/>
              <a:buChar char="•"/>
              <a:defRPr/>
            </a:pPr>
            <a:r>
              <a:rPr lang="en-US" dirty="0" smtClean="0"/>
              <a:t>First online homework completed on </a:t>
            </a:r>
            <a:r>
              <a:rPr lang="en-US" dirty="0" err="1" smtClean="0"/>
              <a:t>MyMathLab</a:t>
            </a:r>
            <a:r>
              <a:rPr lang="en-US" dirty="0" smtClean="0"/>
              <a:t> is due </a:t>
            </a:r>
            <a:r>
              <a:rPr lang="en-US" dirty="0" smtClean="0"/>
              <a:t>1/17 </a:t>
            </a:r>
            <a:r>
              <a:rPr lang="en-US" dirty="0" smtClean="0"/>
              <a:t>at 11 PM.</a:t>
            </a:r>
          </a:p>
          <a:p>
            <a:pPr fontAlgn="auto">
              <a:spcAft>
                <a:spcPts val="0"/>
              </a:spcAft>
              <a:buFont typeface="Arial" pitchFamily="34" charset="0"/>
              <a:buChar char="•"/>
              <a:defRPr/>
            </a:pPr>
            <a:r>
              <a:rPr lang="en-US" dirty="0" smtClean="0"/>
              <a:t>All online homework deadlines are usually due at 11:00 PM on the day of the next class meeting.  Any paper homework, if collected, is generally due at the next class.</a:t>
            </a:r>
          </a:p>
          <a:p>
            <a:pPr marL="0" indent="0" fontAlgn="auto">
              <a:spcAft>
                <a:spcPts val="0"/>
              </a:spcAft>
              <a:buFont typeface="Arial" pitchFamily="34" charset="0"/>
              <a:buNone/>
              <a:defRPr/>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1216</Words>
  <Application>Microsoft Office PowerPoint</Application>
  <PresentationFormat>On-screen Show (4:3)</PresentationFormat>
  <Paragraphs>92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Introduction to MA 22000</vt:lpstr>
      <vt:lpstr>Name:  Charlotte Bailey Office:  MATH 802 Office Phone:  (765) 496-3145 email:  baileycm@purdue.edu </vt:lpstr>
      <vt:lpstr>Course Web Page Address www.math.purdue.edu/MA22000 </vt:lpstr>
      <vt:lpstr>Important Information on Web Page</vt:lpstr>
      <vt:lpstr>My Office Hours</vt:lpstr>
      <vt:lpstr>MATH HELP ROOM</vt:lpstr>
      <vt:lpstr>Brief Course Information</vt:lpstr>
      <vt:lpstr>Attendance Policy</vt:lpstr>
      <vt:lpstr>Online and Paper Homework/Assignments</vt:lpstr>
      <vt:lpstr>PowerPoint Presentation</vt:lpstr>
      <vt:lpstr>PowerPoint Presentation</vt:lpstr>
      <vt:lpstr>PowerPoint Presentation</vt:lpstr>
      <vt:lpstr>PowerPoint Presentation</vt:lpstr>
      <vt:lpstr>PowerPoint Presentation</vt:lpstr>
      <vt:lpstr>Office Hours</vt:lpstr>
      <vt:lpstr> Academic Adjustments </vt:lpstr>
      <vt:lpstr>If you have been certified by the Disability Resource Center (DRC) as eligible for academic adjustments on exams or quizzes see http://www.math.purdue.edu/ada for exam and quiz procedures for your mathematics course or go to MATH 242 for paper copies.  In the event that you are waiting to be certified by the Disability Resource Center we encourage you to review our procedures prior to being certified.  For all in-class accommodations please see your instructors outside class hours – before or after class or during office hours – to share your Accommodation Memorandum for the current semester and discuss your accommodations as soon as possible. </vt:lpstr>
      <vt:lpstr>Grades</vt:lpstr>
      <vt:lpstr>Cheating Policy</vt:lpstr>
      <vt:lpstr>Placement</vt:lpstr>
      <vt:lpstr>Course Evaluation</vt:lpstr>
      <vt:lpstr>Campus Emergency Policy</vt:lpstr>
      <vt:lpstr>Helpful Suggestions</vt:lpstr>
    </vt:vector>
  </TitlesOfParts>
  <Company>Purdue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 22000</dc:title>
  <dc:creator>Bailey, Charlotte M</dc:creator>
  <cp:lastModifiedBy>Bailey, Charlotte M</cp:lastModifiedBy>
  <cp:revision>22</cp:revision>
  <dcterms:created xsi:type="dcterms:W3CDTF">2013-01-04T17:57:48Z</dcterms:created>
  <dcterms:modified xsi:type="dcterms:W3CDTF">2014-01-09T16:42:52Z</dcterms:modified>
</cp:coreProperties>
</file>