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2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90" r:id="rId11"/>
    <p:sldId id="283" r:id="rId12"/>
    <p:sldId id="284" r:id="rId13"/>
    <p:sldId id="289" r:id="rId14"/>
    <p:sldId id="285" r:id="rId15"/>
    <p:sldId id="286" r:id="rId16"/>
    <p:sldId id="288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FFFFCC"/>
    <a:srgbClr val="FFCCFF"/>
    <a:srgbClr val="333399"/>
    <a:srgbClr val="FFCC66"/>
    <a:srgbClr val="B2B2B2"/>
    <a:srgbClr val="660066"/>
    <a:srgbClr val="CC0066"/>
    <a:srgbClr val="99CCF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73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0D84AA9-156E-4859-9DA2-6B599050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259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3A16CE9-9201-41D4-874A-0C28ADE09C6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194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DE2DB86-15AF-468E-8ED0-83318BCD4503}" type="slidenum">
              <a:rPr lang="en-US" sz="1200"/>
              <a:pPr algn="r" eaLnBrk="1" hangingPunct="1"/>
              <a:t>2</a:t>
            </a:fld>
            <a:endParaRPr lang="en-US" sz="1200"/>
          </a:p>
        </p:txBody>
      </p:sp>
      <p:sp>
        <p:nvSpPr>
          <p:cNvPr id="19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186172-5A7A-4534-92AA-47F0B0FC6B1A}" type="slidenum">
              <a:rPr lang="en-US" smtClean="0"/>
              <a:pPr eaLnBrk="1" hangingPunct="1"/>
              <a:t>16</a:t>
            </a:fld>
            <a:endParaRPr lang="en-US" smtClean="0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B967F65-2B16-41FE-B993-54ABEB445C1E}" type="slidenum">
              <a:rPr lang="en-US" sz="1200"/>
              <a:pPr algn="r" eaLnBrk="1" hangingPunct="1"/>
              <a:t>16</a:t>
            </a:fld>
            <a:endParaRPr lang="en-US" sz="120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5C3730-EFB2-4ACE-AD99-12DC005F2207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F15FD7E3-775E-49E3-B36C-323C0878E28A}" type="slidenum">
              <a:rPr lang="en-US" sz="1200"/>
              <a:pPr algn="r" eaLnBrk="1" hangingPunct="1"/>
              <a:t>3</a:t>
            </a:fld>
            <a:endParaRPr lang="en-US" sz="1200"/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CDEC9C6-9BBA-43E8-9E04-2D9E01244A41}" type="slidenum">
              <a:rPr lang="en-US" smtClean="0"/>
              <a:pPr eaLnBrk="1" hangingPunct="1"/>
              <a:t>5</a:t>
            </a:fld>
            <a:endParaRPr lang="en-US" smtClean="0"/>
          </a:p>
        </p:txBody>
      </p:sp>
      <p:sp>
        <p:nvSpPr>
          <p:cNvPr id="215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D746167-E289-4248-BD13-6B00E7A80464}" type="slidenum">
              <a:rPr lang="en-US" sz="1200">
                <a:cs typeface="Arial" charset="0"/>
              </a:rPr>
              <a:pPr algn="r" eaLnBrk="1" hangingPunct="1"/>
              <a:t>5</a:t>
            </a:fld>
            <a:endParaRPr lang="en-US" sz="1200">
              <a:cs typeface="Arial" charset="0"/>
            </a:endParaRPr>
          </a:p>
        </p:txBody>
      </p:sp>
      <p:sp>
        <p:nvSpPr>
          <p:cNvPr id="2150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136D8BF-AE6D-4064-9A51-67EC012E871A}" type="slidenum">
              <a:rPr lang="en-US" sz="1200">
                <a:cs typeface="Arial" charset="0"/>
              </a:rPr>
              <a:pPr algn="r" eaLnBrk="1" hangingPunct="1"/>
              <a:t>5</a:t>
            </a:fld>
            <a:endParaRPr lang="en-US" sz="1200">
              <a:cs typeface="Arial" charset="0"/>
            </a:endParaRPr>
          </a:p>
        </p:txBody>
      </p:sp>
      <p:sp>
        <p:nvSpPr>
          <p:cNvPr id="215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62050" lvl="2" indent="-247650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025B72-52EC-4B8F-B24B-F8BA6CCA8B80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225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D740263-5FB1-4BF3-9E12-C264AE57EE46}" type="slidenum">
              <a:rPr lang="en-US" sz="1200">
                <a:cs typeface="Arial" charset="0"/>
              </a:rPr>
              <a:pPr algn="r" eaLnBrk="1" hangingPunct="1"/>
              <a:t>6</a:t>
            </a:fld>
            <a:endParaRPr lang="en-US" sz="1200">
              <a:cs typeface="Arial" charset="0"/>
            </a:endParaRPr>
          </a:p>
        </p:txBody>
      </p:sp>
      <p:sp>
        <p:nvSpPr>
          <p:cNvPr id="2253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6A7F77C7-BFC8-4B36-B7B3-38A352228C9A}" type="slidenum">
              <a:rPr lang="en-US" sz="1200">
                <a:cs typeface="Arial" charset="0"/>
              </a:rPr>
              <a:pPr algn="r" eaLnBrk="1" hangingPunct="1"/>
              <a:t>6</a:t>
            </a:fld>
            <a:endParaRPr lang="en-US" sz="1200">
              <a:cs typeface="Arial" charset="0"/>
            </a:endParaRPr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62050" lvl="2" indent="-247650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E3FB02A-A500-4E24-8EFD-6BD1F01A8F08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235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49B7A68-63A8-40E0-BAAB-6F6B9F195A3B}" type="slidenum">
              <a:rPr lang="en-US" sz="1200">
                <a:cs typeface="Arial" charset="0"/>
              </a:rPr>
              <a:pPr algn="r" eaLnBrk="1" hangingPunct="1"/>
              <a:t>7</a:t>
            </a:fld>
            <a:endParaRPr lang="en-US" sz="1200">
              <a:cs typeface="Arial" charset="0"/>
            </a:endParaRPr>
          </a:p>
        </p:txBody>
      </p:sp>
      <p:sp>
        <p:nvSpPr>
          <p:cNvPr id="2355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6ADFCD5-1556-46FB-97E2-5FC92259C325}" type="slidenum">
              <a:rPr lang="en-US" sz="1200">
                <a:cs typeface="Arial" charset="0"/>
              </a:rPr>
              <a:pPr algn="r" eaLnBrk="1" hangingPunct="1"/>
              <a:t>7</a:t>
            </a:fld>
            <a:endParaRPr lang="en-US" sz="1200">
              <a:cs typeface="Arial" charset="0"/>
            </a:endParaRPr>
          </a:p>
        </p:txBody>
      </p:sp>
      <p:sp>
        <p:nvSpPr>
          <p:cNvPr id="235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62050" lvl="2" indent="-247650" eaLnBrk="1" hangingPunct="1"/>
            <a:r>
              <a:rPr lang="en-US" smtClean="0"/>
              <a:t>Learn who you are first. </a:t>
            </a:r>
          </a:p>
          <a:p>
            <a:pPr marL="1162050" lvl="2" indent="-247650" eaLnBrk="1" hangingPunct="1"/>
            <a:r>
              <a:rPr lang="en-US" smtClean="0"/>
              <a:t>Sign in has main focus -- encourages users with existing accounts to use them</a:t>
            </a:r>
          </a:p>
          <a:p>
            <a:pPr marL="1162050" lvl="2" indent="-247650" eaLnBrk="1" hangingPunct="1"/>
            <a:r>
              <a:rPr lang="en-US" smtClean="0"/>
              <a:t>Then determine payment options.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6AAB1D-5136-4158-B703-1804FF719C79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FB7F414-5191-4790-8BA2-CCD94E4727E7}" type="slidenum">
              <a:rPr lang="en-US" sz="1200">
                <a:cs typeface="Arial" charset="0"/>
              </a:rPr>
              <a:pPr algn="r" eaLnBrk="1" hangingPunct="1"/>
              <a:t>8</a:t>
            </a:fld>
            <a:endParaRPr lang="en-US" sz="1200">
              <a:cs typeface="Arial" charset="0"/>
            </a:endParaRPr>
          </a:p>
        </p:txBody>
      </p:sp>
      <p:sp>
        <p:nvSpPr>
          <p:cNvPr id="2458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868EEA7-BB6F-437E-B8B1-8A4A4FA585B7}" type="slidenum">
              <a:rPr lang="en-US" sz="1200">
                <a:cs typeface="Arial" charset="0"/>
              </a:rPr>
              <a:pPr algn="r" eaLnBrk="1" hangingPunct="1"/>
              <a:t>8</a:t>
            </a:fld>
            <a:endParaRPr lang="en-US" sz="1200">
              <a:cs typeface="Arial" charset="0"/>
            </a:endParaRPr>
          </a:p>
        </p:txBody>
      </p:sp>
      <p:sp>
        <p:nvSpPr>
          <p:cNvPr id="245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62050" lvl="2" indent="-247650" eaLnBrk="1" hangingPunct="1"/>
            <a:r>
              <a:rPr lang="en-US" smtClean="0"/>
              <a:t>All account information on one page.</a:t>
            </a:r>
          </a:p>
          <a:p>
            <a:pPr marL="1162050" lvl="2" indent="-247650" eaLnBrk="1" hangingPunct="1"/>
            <a:r>
              <a:rPr lang="en-US" smtClean="0"/>
              <a:t>Student inherits school relationship from the course instructor</a:t>
            </a:r>
          </a:p>
          <a:p>
            <a:pPr marL="1162050" lvl="2" indent="-247650" eaLnBrk="1" hangingPunct="1"/>
            <a:endParaRPr lang="en-US" smtClean="0"/>
          </a:p>
          <a:p>
            <a:pPr marL="1162050" lvl="2" indent="-247650" eaLnBrk="1" hangingPunct="1"/>
            <a:r>
              <a:rPr lang="en-US" smtClean="0"/>
              <a:t>Uses web standard for license presentation. Clicking the license agreement text link opens an overlay window making it easier to read.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487FBA5-839B-4685-A9D5-822D3B3CD9AF}" type="slidenum">
              <a:rPr lang="en-US" smtClean="0"/>
              <a:pPr eaLnBrk="1" hangingPunct="1"/>
              <a:t>9</a:t>
            </a:fld>
            <a:endParaRPr lang="en-US" smtClean="0"/>
          </a:p>
        </p:txBody>
      </p:sp>
      <p:sp>
        <p:nvSpPr>
          <p:cNvPr id="256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FDCC8A04-B818-420B-8940-BDC0F8B993CF}" type="slidenum">
              <a:rPr lang="en-US" sz="1200">
                <a:cs typeface="Arial" charset="0"/>
              </a:rPr>
              <a:pPr algn="r" eaLnBrk="1" hangingPunct="1"/>
              <a:t>9</a:t>
            </a:fld>
            <a:endParaRPr lang="en-US" sz="1200">
              <a:cs typeface="Arial" charset="0"/>
            </a:endParaRPr>
          </a:p>
        </p:txBody>
      </p:sp>
      <p:sp>
        <p:nvSpPr>
          <p:cNvPr id="2560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746606A-4E02-48AE-B5E3-CF5DD7B42E43}" type="slidenum">
              <a:rPr lang="en-US" sz="1200">
                <a:cs typeface="Arial" charset="0"/>
              </a:rPr>
              <a:pPr algn="r" eaLnBrk="1" hangingPunct="1"/>
              <a:t>9</a:t>
            </a:fld>
            <a:endParaRPr lang="en-US" sz="1200">
              <a:cs typeface="Arial" charset="0"/>
            </a:endParaRPr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62050" lvl="2" indent="-247650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412916E-6623-4CD2-AE57-36C20E6606B7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2662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3C89361-2736-416F-A0EF-E60D8D005287}" type="slidenum">
              <a:rPr lang="en-US" sz="1200">
                <a:cs typeface="Arial" charset="0"/>
              </a:rPr>
              <a:pPr algn="r" eaLnBrk="1" hangingPunct="1"/>
              <a:t>11</a:t>
            </a:fld>
            <a:endParaRPr lang="en-US" sz="1200">
              <a:cs typeface="Arial" charset="0"/>
            </a:endParaRPr>
          </a:p>
        </p:txBody>
      </p:sp>
      <p:sp>
        <p:nvSpPr>
          <p:cNvPr id="2662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B7D1EF7-B002-43A3-A0A4-FC8554F3EFA4}" type="slidenum">
              <a:rPr lang="en-US" sz="1200">
                <a:cs typeface="Arial" charset="0"/>
              </a:rPr>
              <a:pPr algn="r" eaLnBrk="1" hangingPunct="1"/>
              <a:t>11</a:t>
            </a:fld>
            <a:endParaRPr lang="en-US" sz="1200">
              <a:cs typeface="Arial" charset="0"/>
            </a:endParaRPr>
          </a:p>
        </p:txBody>
      </p:sp>
      <p:sp>
        <p:nvSpPr>
          <p:cNvPr id="266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62050" lvl="2" indent="-247650" eaLnBrk="1" hangingPunct="1"/>
            <a:r>
              <a:rPr lang="en-US" smtClean="0"/>
              <a:t>Upon submission of the account creation page, user account is created whether or not the user completes the ‘payment’ piece of the process. </a:t>
            </a:r>
          </a:p>
          <a:p>
            <a:pPr marL="1162050" lvl="2" indent="-247650" eaLnBrk="1" hangingPunct="1"/>
            <a:r>
              <a:rPr lang="en-US" smtClean="0"/>
              <a:t>User does not have access to the course, but they do have a Pearson account and can complete enrollment steps as a returning user if they need to stop and come back later.</a:t>
            </a:r>
          </a:p>
          <a:p>
            <a:pPr marL="1162050" lvl="2" indent="-247650" eaLnBrk="1" hangingPunct="1"/>
            <a:r>
              <a:rPr lang="en-US" smtClean="0"/>
              <a:t>Temporary access option is intended to assist students waiting on financial aid. It enables all students to gain access to course on the first day and start coursework immediately. </a:t>
            </a:r>
          </a:p>
          <a:p>
            <a:pPr marL="1162050" lvl="2" indent="-247650" eaLnBrk="1" hangingPunct="1"/>
            <a:r>
              <a:rPr lang="en-US" smtClean="0"/>
              <a:t>Encourage students to pay, but if need some leeway, temp access is available.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C89BB5A-A436-4E79-A1D1-78512A54E198}" type="slidenum">
              <a:rPr lang="en-US" smtClean="0"/>
              <a:pPr eaLnBrk="1" hangingPunct="1"/>
              <a:t>12</a:t>
            </a:fld>
            <a:endParaRPr lang="en-US" smtClean="0"/>
          </a:p>
        </p:txBody>
      </p:sp>
      <p:sp>
        <p:nvSpPr>
          <p:cNvPr id="2765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1D3B1FE-BE03-4ABA-B822-D166839204EE}" type="slidenum">
              <a:rPr lang="en-US" sz="1200">
                <a:cs typeface="Arial" charset="0"/>
              </a:rPr>
              <a:pPr algn="r" eaLnBrk="1" hangingPunct="1"/>
              <a:t>12</a:t>
            </a:fld>
            <a:endParaRPr lang="en-US" sz="1200">
              <a:cs typeface="Arial" charset="0"/>
            </a:endParaRPr>
          </a:p>
        </p:txBody>
      </p:sp>
      <p:sp>
        <p:nvSpPr>
          <p:cNvPr id="2765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AAB6A55-587B-476E-9935-A1E748A0ABF2}" type="slidenum">
              <a:rPr lang="en-US" sz="1200">
                <a:cs typeface="Arial" charset="0"/>
              </a:rPr>
              <a:pPr algn="r" eaLnBrk="1" hangingPunct="1"/>
              <a:t>12</a:t>
            </a:fld>
            <a:endParaRPr lang="en-US" sz="1200">
              <a:cs typeface="Arial" charset="0"/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62050" lvl="2" indent="-247650"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EFD90-8E56-403B-BC75-0FD8E9AC08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549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9ECCD-885F-4D7E-B6B4-4DCED6D157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44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C3B16-0203-4FE5-802B-256459629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97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8262E-8B91-49D7-95F4-4BB1B7B19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20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338CD-2C30-4B2B-996F-D1763EAC5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2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791AC-763A-41FD-8BBE-DCE69D21B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316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74332-F81D-46FB-B391-0D17C59F3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75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1EAA1-5A11-44FF-ACAB-0B41E27B0F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234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29384-3817-4E8C-B61F-C3AECC854A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32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6E407-A196-4C9A-B48B-32A968868A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2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B47A8-FE89-41FA-9DF5-5514B73D4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B060249-1621-4782-A7A6-2C759E518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4"/>
          <p:cNvSpPr>
            <a:spLocks noChangeArrowheads="1" noChangeShapeType="1" noTextEdit="1"/>
          </p:cNvSpPr>
          <p:nvPr/>
        </p:nvSpPr>
        <p:spPr bwMode="auto">
          <a:xfrm>
            <a:off x="1295400" y="914400"/>
            <a:ext cx="6858000" cy="502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Registration</a:t>
            </a:r>
          </a:p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MyMathLab</a:t>
            </a:r>
          </a:p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Online HW </a:t>
            </a:r>
          </a:p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MA 22000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 descr="viking_enrolloption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868363"/>
            <a:ext cx="6435725" cy="512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3733800" y="3352800"/>
            <a:ext cx="4778375" cy="147796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You can get temporary access without purchasing textbook/</a:t>
            </a:r>
            <a:r>
              <a:rPr lang="en-US" dirty="0" err="1">
                <a:solidFill>
                  <a:srgbClr val="FF0000"/>
                </a:solidFill>
              </a:rPr>
              <a:t>MyMathLab</a:t>
            </a:r>
            <a:r>
              <a:rPr lang="en-US" dirty="0">
                <a:solidFill>
                  <a:srgbClr val="FF0000"/>
                </a:solidFill>
              </a:rPr>
              <a:t> for 17 days, but you must update your account (purchase the book/</a:t>
            </a:r>
            <a:r>
              <a:rPr lang="en-US" dirty="0" err="1">
                <a:solidFill>
                  <a:srgbClr val="FF0000"/>
                </a:solidFill>
              </a:rPr>
              <a:t>MyMathLab</a:t>
            </a:r>
            <a:r>
              <a:rPr lang="en-US" dirty="0">
                <a:solidFill>
                  <a:srgbClr val="FF0000"/>
                </a:solidFill>
              </a:rPr>
              <a:t>) by the end of the 17 </a:t>
            </a:r>
            <a:r>
              <a:rPr lang="en-US" dirty="0" err="1">
                <a:solidFill>
                  <a:srgbClr val="FF0000"/>
                </a:solidFill>
              </a:rPr>
              <a:t>day.s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en-US" u="sng" dirty="0">
                <a:solidFill>
                  <a:srgbClr val="FF0000"/>
                </a:solidFill>
              </a:rPr>
              <a:t>or bad things happen</a:t>
            </a:r>
            <a:r>
              <a:rPr lang="en-US" dirty="0">
                <a:solidFill>
                  <a:srgbClr val="FF0000"/>
                </a:solidFill>
              </a:rPr>
              <a:t>).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191000" y="4830763"/>
            <a:ext cx="1447800" cy="19843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0" tIns="0" rIns="0" bIns="0" anchor="t"/>
          <a:lstStyle/>
          <a:p>
            <a:pPr eaLnBrk="1" hangingPunct="1"/>
            <a:r>
              <a:rPr lang="en-US" sz="3600" smtClean="0"/>
              <a:t>Payment Options</a:t>
            </a: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gray">
          <a:xfrm>
            <a:off x="762000" y="6553200"/>
            <a:ext cx="4984750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GB" sz="900" dirty="0" smtClean="0">
                <a:solidFill>
                  <a:schemeClr val="bg1"/>
                </a:solidFill>
                <a:latin typeface="+mn-lt"/>
                <a:ea typeface="MS PGothic" pitchFamily="34" charset="-128"/>
              </a:rPr>
              <a:t>Temporary Access Feature – CourseCompass and MyLab / Mastering New Design</a:t>
            </a:r>
            <a:endParaRPr lang="en-GB" sz="900" dirty="0">
              <a:solidFill>
                <a:schemeClr val="bg1"/>
              </a:solidFill>
              <a:latin typeface="+mn-lt"/>
              <a:ea typeface="MS PGothic" pitchFamily="34" charset="-128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gray">
          <a:xfrm>
            <a:off x="152400" y="6553200"/>
            <a:ext cx="331788" cy="179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fld id="{AB7BB24F-C1F6-43F5-9196-5C88952DF22A}" type="slidenum">
              <a:rPr lang="en-GB" sz="900">
                <a:solidFill>
                  <a:schemeClr val="bg1"/>
                </a:solidFill>
                <a:latin typeface="+mn-lt"/>
                <a:ea typeface="MS PGothic" pitchFamily="34" charset="-128"/>
              </a:rPr>
              <a:pPr>
                <a:defRPr/>
              </a:pPr>
              <a:t>11</a:t>
            </a:fld>
            <a:endParaRPr lang="en-GB" sz="900">
              <a:solidFill>
                <a:schemeClr val="bg1"/>
              </a:solidFill>
              <a:latin typeface="+mn-lt"/>
              <a:ea typeface="MS PGothic" pitchFamily="34" charset="-128"/>
            </a:endParaRPr>
          </a:p>
        </p:txBody>
      </p:sp>
      <p:pic>
        <p:nvPicPr>
          <p:cNvPr id="12293" name="Picture 6" descr="viking_enrolloption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138" y="868363"/>
            <a:ext cx="6435725" cy="512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Line 10"/>
          <p:cNvSpPr>
            <a:spLocks noChangeShapeType="1"/>
          </p:cNvSpPr>
          <p:nvPr/>
        </p:nvSpPr>
        <p:spPr bwMode="auto">
          <a:xfrm flipH="1" flipV="1">
            <a:off x="2514600" y="3276600"/>
            <a:ext cx="18288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Line 12"/>
          <p:cNvSpPr>
            <a:spLocks noChangeShapeType="1"/>
          </p:cNvSpPr>
          <p:nvPr/>
        </p:nvSpPr>
        <p:spPr bwMode="auto">
          <a:xfrm flipH="1" flipV="1">
            <a:off x="4038600" y="3276600"/>
            <a:ext cx="457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Rectangle 11"/>
          <p:cNvSpPr>
            <a:spLocks noChangeArrowheads="1"/>
          </p:cNvSpPr>
          <p:nvPr/>
        </p:nvSpPr>
        <p:spPr bwMode="auto">
          <a:xfrm>
            <a:off x="4343400" y="3581400"/>
            <a:ext cx="1828800" cy="944563"/>
          </a:xfrm>
          <a:prstGeom prst="rect">
            <a:avLst/>
          </a:prstGeom>
          <a:solidFill>
            <a:srgbClr val="9D1348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bg1"/>
                </a:solidFill>
                <a:ea typeface="MS PGothic" pitchFamily="34" charset="-128"/>
                <a:cs typeface="Arial" charset="0"/>
              </a:rPr>
              <a:t>Enter your access code or pay now.</a:t>
            </a:r>
          </a:p>
        </p:txBody>
      </p:sp>
      <p:sp>
        <p:nvSpPr>
          <p:cNvPr id="12297" name="Rectangle 11"/>
          <p:cNvSpPr>
            <a:spLocks noChangeArrowheads="1"/>
          </p:cNvSpPr>
          <p:nvPr/>
        </p:nvSpPr>
        <p:spPr bwMode="auto">
          <a:xfrm>
            <a:off x="6553200" y="4572000"/>
            <a:ext cx="1828800" cy="944563"/>
          </a:xfrm>
          <a:prstGeom prst="rect">
            <a:avLst/>
          </a:prstGeom>
          <a:solidFill>
            <a:srgbClr val="9D1348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bg1"/>
                </a:solidFill>
                <a:ea typeface="MS PGothic" pitchFamily="34" charset="-128"/>
                <a:cs typeface="Arial" charset="0"/>
              </a:rPr>
              <a:t>Temporary Access for 17 days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 flipV="1">
            <a:off x="4724400" y="51054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0" tIns="0" rIns="0" bIns="0" anchor="t"/>
          <a:lstStyle/>
          <a:p>
            <a:pPr eaLnBrk="1" hangingPunct="1"/>
            <a:r>
              <a:rPr lang="en-US" sz="3600" smtClean="0"/>
              <a:t>Confirmation</a:t>
            </a: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gray">
          <a:xfrm>
            <a:off x="762000" y="6553200"/>
            <a:ext cx="4984750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GB" sz="900" dirty="0" smtClean="0">
                <a:solidFill>
                  <a:schemeClr val="bg1"/>
                </a:solidFill>
                <a:latin typeface="+mn-lt"/>
                <a:ea typeface="MS PGothic" pitchFamily="34" charset="-128"/>
              </a:rPr>
              <a:t>Temporary Access Feature – CourseCompass and MyLab / Mastering New Design</a:t>
            </a:r>
            <a:endParaRPr lang="en-GB" sz="900" dirty="0">
              <a:solidFill>
                <a:schemeClr val="bg1"/>
              </a:solidFill>
              <a:latin typeface="+mn-lt"/>
              <a:ea typeface="MS PGothic" pitchFamily="34" charset="-128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gray">
          <a:xfrm>
            <a:off x="152400" y="6553200"/>
            <a:ext cx="331788" cy="179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fld id="{E4DFB92F-233D-4271-A465-B94A49E395D2}" type="slidenum">
              <a:rPr lang="en-GB" sz="900">
                <a:solidFill>
                  <a:schemeClr val="bg1"/>
                </a:solidFill>
                <a:latin typeface="+mn-lt"/>
                <a:ea typeface="MS PGothic" pitchFamily="34" charset="-128"/>
              </a:rPr>
              <a:pPr>
                <a:defRPr/>
              </a:pPr>
              <a:t>12</a:t>
            </a:fld>
            <a:endParaRPr lang="en-GB" sz="900">
              <a:solidFill>
                <a:schemeClr val="bg1"/>
              </a:solidFill>
              <a:latin typeface="+mn-lt"/>
              <a:ea typeface="MS PGothic" pitchFamily="34" charset="-128"/>
            </a:endParaRPr>
          </a:p>
        </p:txBody>
      </p:sp>
      <p:pic>
        <p:nvPicPr>
          <p:cNvPr id="13317" name="Picture 9" descr="viking_confirm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966788"/>
            <a:ext cx="487680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8713" y="2369598"/>
            <a:ext cx="2715662" cy="2554545"/>
          </a:xfrm>
          <a:prstGeom prst="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rgbClr val="FF0000"/>
                </a:solidFill>
              </a:rPr>
              <a:t>You will get confirmation that your have temporary access for 17 </a:t>
            </a:r>
            <a:r>
              <a:rPr lang="en-US" sz="1600" dirty="0" smtClean="0"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rgbClr val="FF0000"/>
                </a:solidFill>
              </a:rPr>
              <a:t>days, if you choose that option.  </a:t>
            </a:r>
            <a:r>
              <a:rPr lang="en-US" sz="1600" dirty="0" smtClean="0"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rgbClr val="FF0000"/>
                </a:solidFill>
              </a:rPr>
              <a:t>You will be reminded each time you login to </a:t>
            </a:r>
            <a:r>
              <a:rPr lang="en-US" sz="1600" dirty="0" err="1" smtClean="0"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rgbClr val="FF0000"/>
                </a:solidFill>
              </a:rPr>
              <a:t>MyMathLab</a:t>
            </a:r>
            <a:r>
              <a:rPr lang="en-US" sz="1600" dirty="0" smtClean="0"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rgbClr val="FF0000"/>
                </a:solidFill>
              </a:rPr>
              <a:t> how many days remain.  You must update your account with payment before the end of the 17 days.</a:t>
            </a:r>
            <a:endParaRPr lang="en-US" sz="1600" dirty="0"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1066800" y="2209800"/>
            <a:ext cx="6934200" cy="120015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Once you receive confirmation </a:t>
            </a:r>
            <a:r>
              <a:rPr lang="en-US" dirty="0" smtClean="0">
                <a:solidFill>
                  <a:srgbClr val="FF0000"/>
                </a:solidFill>
              </a:rPr>
              <a:t>that you </a:t>
            </a:r>
            <a:r>
              <a:rPr lang="en-US" dirty="0">
                <a:solidFill>
                  <a:srgbClr val="FF0000"/>
                </a:solidFill>
              </a:rPr>
              <a:t>are registered or enrolled in the class; each successive time you go to </a:t>
            </a:r>
            <a:r>
              <a:rPr lang="en-US" dirty="0" err="1">
                <a:solidFill>
                  <a:srgbClr val="FF0000"/>
                </a:solidFill>
              </a:rPr>
              <a:t>MyMathLab</a:t>
            </a:r>
            <a:r>
              <a:rPr lang="en-US" dirty="0">
                <a:solidFill>
                  <a:srgbClr val="FF0000"/>
                </a:solidFill>
              </a:rPr>
              <a:t>, you will SIGN IN using your username and password.  Write down your login name and password!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Sign In</a:t>
            </a:r>
          </a:p>
        </p:txBody>
      </p:sp>
      <p:pic>
        <p:nvPicPr>
          <p:cNvPr id="15363" name="Picture 4" descr="SNAGHTML84af46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95400"/>
            <a:ext cx="6934200" cy="477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Line 5"/>
          <p:cNvSpPr>
            <a:spLocks noChangeShapeType="1"/>
          </p:cNvSpPr>
          <p:nvPr/>
        </p:nvSpPr>
        <p:spPr bwMode="auto">
          <a:xfrm flipH="1">
            <a:off x="7696200" y="2514600"/>
            <a:ext cx="609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62000" y="15240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Once you are registered and enrolled in the class, each time you go to </a:t>
            </a:r>
            <a:r>
              <a:rPr lang="en-US" dirty="0" err="1" smtClean="0">
                <a:solidFill>
                  <a:srgbClr val="FF0000"/>
                </a:solidFill>
              </a:rPr>
              <a:t>PearsonMyLaband</a:t>
            </a:r>
            <a:r>
              <a:rPr lang="en-US" dirty="0" err="1" smtClean="0">
                <a:solidFill>
                  <a:srgbClr val="FF0000"/>
                </a:solidFill>
              </a:rPr>
              <a:t>Matering</a:t>
            </a:r>
            <a:r>
              <a:rPr lang="en-US" dirty="0" err="1" smtClean="0">
                <a:solidFill>
                  <a:srgbClr val="FF0000"/>
                </a:solidFill>
              </a:rPr>
              <a:t>.com</a:t>
            </a:r>
            <a:r>
              <a:rPr lang="en-US" dirty="0" smtClean="0">
                <a:solidFill>
                  <a:srgbClr val="FF0000"/>
                </a:solidFill>
              </a:rPr>
              <a:t>, you will see the ‘sign in’ page.  Click on SIGN IN and enter </a:t>
            </a:r>
            <a:r>
              <a:rPr lang="en-US" dirty="0" smtClean="0">
                <a:solidFill>
                  <a:srgbClr val="FF0000"/>
                </a:solidFill>
              </a:rPr>
              <a:t>			   your </a:t>
            </a:r>
            <a:r>
              <a:rPr lang="en-US" dirty="0" smtClean="0">
                <a:solidFill>
                  <a:srgbClr val="FF0000"/>
                </a:solidFill>
              </a:rPr>
              <a:t>login </a:t>
            </a:r>
            <a:r>
              <a:rPr lang="en-US" dirty="0" smtClean="0">
                <a:solidFill>
                  <a:srgbClr val="FF0000"/>
                </a:solidFill>
              </a:rPr>
              <a:t>name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and </a:t>
            </a:r>
            <a:r>
              <a:rPr lang="en-US" dirty="0" smtClean="0">
                <a:solidFill>
                  <a:srgbClr val="FF0000"/>
                </a:solidFill>
              </a:rPr>
              <a:t>password.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09600"/>
            <a:ext cx="7372350" cy="531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 Box 9"/>
          <p:cNvSpPr txBox="1">
            <a:spLocks noChangeArrowheads="1"/>
          </p:cNvSpPr>
          <p:nvPr/>
        </p:nvSpPr>
        <p:spPr bwMode="auto">
          <a:xfrm>
            <a:off x="2743200" y="166688"/>
            <a:ext cx="3962400" cy="376237"/>
          </a:xfrm>
          <a:prstGeom prst="rect">
            <a:avLst/>
          </a:prstGeom>
          <a:solidFill>
            <a:srgbClr val="9D134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cs typeface="Arial" charset="0"/>
              </a:rPr>
              <a:t>http://247pearsoned.custhelp.com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47800" y="5924550"/>
            <a:ext cx="655320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you need help, go to the address above.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838200" y="1447800"/>
            <a:ext cx="682466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/>
              <a:t>Contact Student Support at</a:t>
            </a:r>
          </a:p>
          <a:p>
            <a:pPr eaLnBrk="1" hangingPunct="1"/>
            <a:r>
              <a:rPr lang="en-US" sz="4000"/>
              <a:t>1-800-677-6337 for technical </a:t>
            </a:r>
          </a:p>
          <a:p>
            <a:pPr eaLnBrk="1" hangingPunct="1"/>
            <a:r>
              <a:rPr lang="en-US" sz="4000"/>
              <a:t>support 24 hours a day.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311400" y="355600"/>
            <a:ext cx="46751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6000">
                <a:solidFill>
                  <a:srgbClr val="FF0000"/>
                </a:solidFill>
              </a:rPr>
              <a:t>Problems???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09600" y="3657600"/>
            <a:ext cx="7010400" cy="2590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762000" y="3733800"/>
            <a:ext cx="678180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/>
              <a:t>For math tutoring at the </a:t>
            </a:r>
            <a:r>
              <a:rPr lang="en-US" sz="2400" dirty="0" smtClean="0"/>
              <a:t>Pearson Tutor </a:t>
            </a:r>
            <a:r>
              <a:rPr lang="en-US" sz="2400" dirty="0"/>
              <a:t>Center call </a:t>
            </a:r>
            <a:r>
              <a:rPr lang="en-US" sz="2400" dirty="0" smtClean="0"/>
              <a:t>1-800-435-4084 </a:t>
            </a:r>
            <a:r>
              <a:rPr lang="en-US" sz="2400" dirty="0"/>
              <a:t>between 5 PM and midnight Sunday through Thursday.  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dirty="0"/>
              <a:t>You </a:t>
            </a:r>
            <a:r>
              <a:rPr lang="en-US" sz="2400" dirty="0" smtClean="0"/>
              <a:t>might be asked for </a:t>
            </a:r>
            <a:r>
              <a:rPr lang="en-US" sz="2400" dirty="0"/>
              <a:t>your </a:t>
            </a:r>
            <a:r>
              <a:rPr lang="en-US" sz="2400" dirty="0" err="1" smtClean="0"/>
              <a:t>MyMathLab</a:t>
            </a:r>
            <a:r>
              <a:rPr lang="en-US" sz="2400" dirty="0" smtClean="0"/>
              <a:t> </a:t>
            </a:r>
            <a:r>
              <a:rPr lang="en-US" sz="2400" dirty="0"/>
              <a:t>course ID or student access </a:t>
            </a:r>
            <a:r>
              <a:rPr lang="en-US" sz="2400" dirty="0" smtClean="0"/>
              <a:t>code.  Keep the course ID and your access code handy.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Need your </a:t>
            </a:r>
            <a:r>
              <a:rPr lang="en-US" dirty="0" err="1" smtClean="0"/>
              <a:t>MyMathLab</a:t>
            </a:r>
            <a:r>
              <a:rPr lang="en-US" dirty="0" smtClean="0"/>
              <a:t> card or access code (purchased with text or online)</a:t>
            </a:r>
          </a:p>
          <a:p>
            <a:pPr eaLnBrk="1" hangingPunct="1"/>
            <a:r>
              <a:rPr lang="en-US" dirty="0" smtClean="0"/>
              <a:t>Need a Valid E-Mail Address </a:t>
            </a:r>
            <a:r>
              <a:rPr lang="en-US" dirty="0" smtClean="0"/>
              <a:t>(recommend use your Purdue email address)</a:t>
            </a:r>
            <a:endParaRPr lang="en-US" dirty="0" smtClean="0"/>
          </a:p>
          <a:p>
            <a:pPr eaLnBrk="1" hangingPunct="1"/>
            <a:r>
              <a:rPr lang="en-US" dirty="0" smtClean="0"/>
              <a:t>Need to know Purdue’s zip code is 47907 and your course ID for your Class</a:t>
            </a:r>
          </a:p>
          <a:p>
            <a:pPr eaLnBrk="1" hangingPunct="1"/>
            <a:r>
              <a:rPr lang="en-US" dirty="0" smtClean="0"/>
              <a:t>You may use an </a:t>
            </a:r>
            <a:r>
              <a:rPr lang="en-US" dirty="0" err="1" smtClean="0"/>
              <a:t>ITaP</a:t>
            </a:r>
            <a:r>
              <a:rPr lang="en-US" dirty="0" smtClean="0"/>
              <a:t> computer or on your own computer (need Adobe </a:t>
            </a:r>
            <a:r>
              <a:rPr lang="en-US" dirty="0" err="1" smtClean="0"/>
              <a:t>FlashPlayer</a:t>
            </a:r>
            <a:r>
              <a:rPr lang="en-US" dirty="0" smtClean="0"/>
              <a:t>).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3076" name="WordArt 5"/>
          <p:cNvSpPr>
            <a:spLocks noChangeArrowheads="1" noChangeShapeType="1" noTextEdit="1"/>
          </p:cNvSpPr>
          <p:nvPr/>
        </p:nvSpPr>
        <p:spPr bwMode="auto">
          <a:xfrm>
            <a:off x="1066800" y="381000"/>
            <a:ext cx="6858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Registration MyMathLab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MyMathLab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219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u="sng" dirty="0" smtClean="0">
                <a:solidFill>
                  <a:srgbClr val="CC0066"/>
                </a:solidFill>
              </a:rPr>
              <a:t>Register</a:t>
            </a:r>
            <a:r>
              <a:rPr lang="en-US" sz="2400" dirty="0" smtClean="0">
                <a:solidFill>
                  <a:srgbClr val="CC0066"/>
                </a:solidFill>
              </a:rPr>
              <a:t> with your access code the </a:t>
            </a:r>
            <a:r>
              <a:rPr lang="en-US" sz="2400" b="1" i="1" u="sng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first time only</a:t>
            </a:r>
            <a:r>
              <a:rPr lang="en-US" sz="2400" dirty="0" smtClean="0">
                <a:solidFill>
                  <a:srgbClr val="CC0066"/>
                </a:solidFill>
              </a:rPr>
              <a:t> that you enter </a:t>
            </a:r>
            <a:r>
              <a:rPr lang="en-US" sz="2400" dirty="0" err="1" smtClean="0">
                <a:solidFill>
                  <a:srgbClr val="CC0066"/>
                </a:solidFill>
              </a:rPr>
              <a:t>MyMathLab</a:t>
            </a:r>
            <a:r>
              <a:rPr lang="en-US" sz="2400" dirty="0" smtClean="0">
                <a:solidFill>
                  <a:srgbClr val="CC0066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CC0066"/>
                </a:solidFill>
              </a:rPr>
              <a:t>Each successive time (once you are confirmed as registered), you go </a:t>
            </a:r>
            <a:r>
              <a:rPr lang="en-US" sz="2400" dirty="0" smtClean="0">
                <a:solidFill>
                  <a:srgbClr val="CC0066"/>
                </a:solidFill>
              </a:rPr>
              <a:t>to </a:t>
            </a:r>
            <a:r>
              <a:rPr lang="en-US" sz="2400" dirty="0" err="1" smtClean="0">
                <a:solidFill>
                  <a:srgbClr val="CC0066"/>
                </a:solidFill>
              </a:rPr>
              <a:t>www.mylabandmastering.com</a:t>
            </a:r>
            <a:r>
              <a:rPr lang="en-US" sz="2400" dirty="0" smtClean="0">
                <a:solidFill>
                  <a:srgbClr val="CC0066"/>
                </a:solidFill>
              </a:rPr>
              <a:t>, </a:t>
            </a:r>
            <a:r>
              <a:rPr lang="en-US" sz="2400" dirty="0" smtClean="0">
                <a:solidFill>
                  <a:srgbClr val="CC0066"/>
                </a:solidFill>
              </a:rPr>
              <a:t>and click </a:t>
            </a:r>
            <a:r>
              <a:rPr lang="en-US" sz="2400" b="1" u="sng" dirty="0" smtClean="0">
                <a:solidFill>
                  <a:srgbClr val="CC0066"/>
                </a:solidFill>
              </a:rPr>
              <a:t>Sign in</a:t>
            </a:r>
            <a:r>
              <a:rPr lang="en-US" sz="2400" dirty="0" smtClean="0">
                <a:solidFill>
                  <a:srgbClr val="CC0066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CC0066"/>
                </a:solidFill>
              </a:rPr>
              <a:t>For your username, use your Purdue email address (with the @purdue.edu).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CC0066"/>
                </a:solidFill>
              </a:rPr>
              <a:t>Select a password that you will remember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>
                <a:solidFill>
                  <a:srgbClr val="CC0066"/>
                </a:solidFill>
              </a:rPr>
              <a:t>   (minimum 8 characters, at least 1 letter and 1 number)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114800" y="4648200"/>
            <a:ext cx="4038600" cy="1569660"/>
          </a:xfrm>
          <a:prstGeom prst="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333399"/>
                </a:solidFill>
              </a:rPr>
              <a:t>Write </a:t>
            </a:r>
            <a:r>
              <a:rPr lang="en-US" sz="2400" b="1" dirty="0" smtClean="0">
                <a:solidFill>
                  <a:srgbClr val="333399"/>
                </a:solidFill>
              </a:rPr>
              <a:t>your login </a:t>
            </a:r>
            <a:r>
              <a:rPr lang="en-US" sz="2400" b="1" dirty="0">
                <a:solidFill>
                  <a:srgbClr val="333399"/>
                </a:solidFill>
              </a:rPr>
              <a:t>name and password down in your </a:t>
            </a:r>
            <a:r>
              <a:rPr lang="en-US" sz="2400" b="1" dirty="0" smtClean="0">
                <a:solidFill>
                  <a:srgbClr val="333399"/>
                </a:solidFill>
              </a:rPr>
              <a:t>textbook or another safe place</a:t>
            </a:r>
            <a:r>
              <a:rPr lang="en-US" sz="2400" b="1" dirty="0" smtClean="0">
                <a:solidFill>
                  <a:srgbClr val="333399"/>
                </a:solidFill>
              </a:rPr>
              <a:t>.  Remember them!</a:t>
            </a:r>
            <a:endParaRPr lang="en-US" sz="2400" b="1" dirty="0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914400" y="609600"/>
            <a:ext cx="7620000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333399"/>
                </a:solidFill>
              </a:rPr>
              <a:t>These slides will explain how to register in Pearson’s </a:t>
            </a:r>
            <a:r>
              <a:rPr lang="en-US" sz="2800" b="1" dirty="0" err="1">
                <a:solidFill>
                  <a:srgbClr val="333399"/>
                </a:solidFill>
              </a:rPr>
              <a:t>MyMathLab</a:t>
            </a:r>
            <a:r>
              <a:rPr lang="en-US" sz="2800" b="1" dirty="0">
                <a:solidFill>
                  <a:srgbClr val="333399"/>
                </a:solidFill>
              </a:rPr>
              <a:t>, if you are a student who has </a:t>
            </a:r>
            <a:r>
              <a:rPr lang="en-US" sz="2800" b="1" u="sng" dirty="0"/>
              <a:t>never used</a:t>
            </a:r>
            <a:r>
              <a:rPr lang="en-US" sz="2800" b="1" dirty="0">
                <a:solidFill>
                  <a:srgbClr val="333399"/>
                </a:solidFill>
              </a:rPr>
              <a:t> </a:t>
            </a:r>
            <a:r>
              <a:rPr lang="en-US" sz="2800" b="1" dirty="0" err="1">
                <a:solidFill>
                  <a:srgbClr val="333399"/>
                </a:solidFill>
              </a:rPr>
              <a:t>MyMathLab</a:t>
            </a:r>
            <a:r>
              <a:rPr lang="en-US" sz="2800" b="1" dirty="0">
                <a:solidFill>
                  <a:srgbClr val="333399"/>
                </a:solidFill>
              </a:rPr>
              <a:t> before for a MA 11100, MA 15200 class, MA 22000 or any other math </a:t>
            </a:r>
            <a:r>
              <a:rPr lang="en-US" sz="2800" b="1" dirty="0" smtClean="0">
                <a:solidFill>
                  <a:srgbClr val="333399"/>
                </a:solidFill>
              </a:rPr>
              <a:t>class at Purdue.</a:t>
            </a:r>
            <a:r>
              <a:rPr lang="en-US" sz="2800" dirty="0" smtClean="0"/>
              <a:t>  </a:t>
            </a:r>
            <a:endParaRPr lang="en-US" sz="2800" dirty="0"/>
          </a:p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660066"/>
                </a:solidFill>
              </a:rPr>
              <a:t>If you have </a:t>
            </a:r>
            <a:r>
              <a:rPr lang="en-US" sz="3200" dirty="0" smtClean="0">
                <a:solidFill>
                  <a:srgbClr val="660066"/>
                </a:solidFill>
              </a:rPr>
              <a:t>used </a:t>
            </a:r>
            <a:r>
              <a:rPr lang="en-US" sz="3200" dirty="0" err="1" smtClean="0">
                <a:solidFill>
                  <a:srgbClr val="660066"/>
                </a:solidFill>
              </a:rPr>
              <a:t>PearsonMyLab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smtClean="0">
                <a:solidFill>
                  <a:srgbClr val="660066"/>
                </a:solidFill>
              </a:rPr>
              <a:t>or </a:t>
            </a:r>
            <a:r>
              <a:rPr lang="en-US" sz="3200" dirty="0" err="1" smtClean="0">
                <a:solidFill>
                  <a:srgbClr val="660066"/>
                </a:solidFill>
              </a:rPr>
              <a:t>MyMathLab</a:t>
            </a:r>
            <a:r>
              <a:rPr lang="en-US" sz="3200" dirty="0" smtClean="0">
                <a:solidFill>
                  <a:srgbClr val="660066"/>
                </a:solidFill>
              </a:rPr>
              <a:t> (previously called </a:t>
            </a:r>
            <a:r>
              <a:rPr lang="en-US" sz="3200" dirty="0" err="1" smtClean="0">
                <a:solidFill>
                  <a:srgbClr val="660066"/>
                </a:solidFill>
              </a:rPr>
              <a:t>coursecompass</a:t>
            </a:r>
            <a:r>
              <a:rPr lang="en-US" sz="3200" dirty="0" smtClean="0">
                <a:solidFill>
                  <a:srgbClr val="660066"/>
                </a:solidFill>
              </a:rPr>
              <a:t>), </a:t>
            </a:r>
            <a:r>
              <a:rPr lang="en-US" sz="3200" dirty="0">
                <a:solidFill>
                  <a:srgbClr val="660066"/>
                </a:solidFill>
              </a:rPr>
              <a:t>you simply need to enroll in your current class.  Refer to the </a:t>
            </a:r>
            <a:r>
              <a:rPr lang="en-US" sz="3200" u="sng" dirty="0">
                <a:solidFill>
                  <a:srgbClr val="660066"/>
                </a:solidFill>
              </a:rPr>
              <a:t>other</a:t>
            </a:r>
            <a:r>
              <a:rPr lang="en-US" sz="3200" dirty="0">
                <a:solidFill>
                  <a:srgbClr val="660066"/>
                </a:solidFill>
              </a:rPr>
              <a:t> PowerPoint presentation to explain how to </a:t>
            </a:r>
            <a:r>
              <a:rPr lang="en-US" sz="3200" u="sng" dirty="0">
                <a:solidFill>
                  <a:srgbClr val="660066"/>
                </a:solidFill>
              </a:rPr>
              <a:t>enroll in your new class</a:t>
            </a:r>
            <a:r>
              <a:rPr lang="en-US" sz="3200" dirty="0">
                <a:solidFill>
                  <a:srgbClr val="660066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5336" y="381000"/>
            <a:ext cx="8229600" cy="533400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t"/>
          <a:lstStyle/>
          <a:p>
            <a:pPr eaLnBrk="1" hangingPunct="1"/>
            <a:r>
              <a:rPr lang="en-US" sz="2800" dirty="0" smtClean="0"/>
              <a:t>Go to </a:t>
            </a:r>
            <a:r>
              <a:rPr lang="en-US" sz="2800" dirty="0" err="1" smtClean="0"/>
              <a:t>www.pearsonmylabandmatering.com</a:t>
            </a:r>
            <a:endParaRPr lang="en-US" sz="2800" dirty="0" smtClean="0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gray">
          <a:xfrm>
            <a:off x="152400" y="6553200"/>
            <a:ext cx="331788" cy="179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fld id="{E56ED079-70DB-4E1B-80AA-AD659F0CD60A}" type="slidenum">
              <a:rPr lang="en-GB" sz="900">
                <a:solidFill>
                  <a:schemeClr val="bg1"/>
                </a:solidFill>
                <a:latin typeface="+mn-lt"/>
                <a:ea typeface="MS PGothic" pitchFamily="34" charset="-128"/>
              </a:rPr>
              <a:pPr>
                <a:defRPr/>
              </a:pPr>
              <a:t>5</a:t>
            </a:fld>
            <a:endParaRPr lang="en-GB" sz="900">
              <a:solidFill>
                <a:schemeClr val="bg1"/>
              </a:solidFill>
              <a:latin typeface="+mn-lt"/>
              <a:ea typeface="MS PGothic" pitchFamily="34" charset="-128"/>
            </a:endParaRPr>
          </a:p>
        </p:txBody>
      </p:sp>
      <p:pic>
        <p:nvPicPr>
          <p:cNvPr id="6148" name="Picture 10" descr="SNAGHTML84af46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95400"/>
            <a:ext cx="6934200" cy="477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Line 8"/>
          <p:cNvSpPr>
            <a:spLocks noChangeShapeType="1"/>
          </p:cNvSpPr>
          <p:nvPr/>
        </p:nvSpPr>
        <p:spPr bwMode="auto">
          <a:xfrm flipH="1">
            <a:off x="7620000" y="2514600"/>
            <a:ext cx="6858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TextBox 1"/>
          <p:cNvSpPr txBox="1">
            <a:spLocks noChangeArrowheads="1"/>
          </p:cNvSpPr>
          <p:nvPr/>
        </p:nvSpPr>
        <p:spPr bwMode="auto">
          <a:xfrm>
            <a:off x="7672526" y="1012964"/>
            <a:ext cx="1371600" cy="1477962"/>
          </a:xfrm>
          <a:prstGeom prst="rect">
            <a:avLst/>
          </a:prstGeom>
          <a:solidFill>
            <a:srgbClr val="FFCC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First time only: Click on Register as a student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 txBox="1">
            <a:spLocks noChangeArrowheads="1"/>
          </p:cNvSpPr>
          <p:nvPr/>
        </p:nvSpPr>
        <p:spPr bwMode="gray">
          <a:xfrm>
            <a:off x="762000" y="6553200"/>
            <a:ext cx="4984750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GB" sz="900" dirty="0" smtClean="0">
                <a:solidFill>
                  <a:schemeClr val="bg1"/>
                </a:solidFill>
                <a:latin typeface="+mn-lt"/>
                <a:ea typeface="MS PGothic" pitchFamily="34" charset="-128"/>
              </a:rPr>
              <a:t>Temporary Access Feature – CourseCompass and MyLab / Mastering New Design</a:t>
            </a:r>
            <a:endParaRPr lang="en-GB" sz="900" dirty="0">
              <a:solidFill>
                <a:schemeClr val="bg1"/>
              </a:solidFill>
              <a:latin typeface="+mn-lt"/>
              <a:ea typeface="MS PGothic" pitchFamily="34" charset="-128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gray">
          <a:xfrm>
            <a:off x="152400" y="6553200"/>
            <a:ext cx="331788" cy="179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fld id="{3DD7047D-ECD9-4183-BB1A-1FBF2F9BD2A8}" type="slidenum">
              <a:rPr lang="en-GB" sz="900">
                <a:solidFill>
                  <a:schemeClr val="bg1"/>
                </a:solidFill>
                <a:latin typeface="+mn-lt"/>
                <a:ea typeface="MS PGothic" pitchFamily="34" charset="-128"/>
              </a:rPr>
              <a:pPr>
                <a:defRPr/>
              </a:pPr>
              <a:t>6</a:t>
            </a:fld>
            <a:endParaRPr lang="en-GB" sz="900">
              <a:solidFill>
                <a:schemeClr val="bg1"/>
              </a:solidFill>
              <a:latin typeface="+mn-lt"/>
              <a:ea typeface="MS PGothic" pitchFamily="34" charset="-128"/>
            </a:endParaRPr>
          </a:p>
        </p:txBody>
      </p:sp>
      <p:pic>
        <p:nvPicPr>
          <p:cNvPr id="7172" name="Picture 8" descr="courseidentry_purpl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1600200"/>
            <a:ext cx="803592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Line 8"/>
          <p:cNvSpPr>
            <a:spLocks noChangeShapeType="1"/>
          </p:cNvSpPr>
          <p:nvPr/>
        </p:nvSpPr>
        <p:spPr bwMode="auto">
          <a:xfrm flipH="1">
            <a:off x="3657600" y="3733800"/>
            <a:ext cx="4572000" cy="762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6761163" y="3124200"/>
            <a:ext cx="1828800" cy="1477328"/>
          </a:xfrm>
          <a:prstGeom prst="rect">
            <a:avLst/>
          </a:prstGeom>
          <a:solidFill>
            <a:srgbClr val="9D1348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ea typeface="MS PGothic" pitchFamily="34" charset="-128"/>
                <a:cs typeface="Arial" charset="0"/>
              </a:rPr>
              <a:t>Enter the Course ID </a:t>
            </a:r>
            <a:r>
              <a:rPr lang="en-US" b="1" dirty="0" smtClean="0">
                <a:solidFill>
                  <a:schemeClr val="bg1"/>
                </a:solidFill>
                <a:ea typeface="MS PGothic" pitchFamily="34" charset="-128"/>
                <a:cs typeface="Arial" charset="0"/>
              </a:rPr>
              <a:t>given from </a:t>
            </a:r>
            <a:r>
              <a:rPr lang="en-US" b="1" dirty="0">
                <a:solidFill>
                  <a:schemeClr val="bg1"/>
                </a:solidFill>
                <a:ea typeface="MS PGothic" pitchFamily="34" charset="-128"/>
                <a:cs typeface="Arial" charset="0"/>
              </a:rPr>
              <a:t>your instructor.</a:t>
            </a:r>
          </a:p>
        </p:txBody>
      </p:sp>
      <p:sp>
        <p:nvSpPr>
          <p:cNvPr id="7175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3600">
                <a:solidFill>
                  <a:schemeClr val="tx2"/>
                </a:solidFill>
                <a:cs typeface="Arial" charset="0"/>
              </a:rPr>
              <a:t>Enter your Course 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0" tIns="0" rIns="0" bIns="0" anchor="t"/>
          <a:lstStyle/>
          <a:p>
            <a:pPr eaLnBrk="1" hangingPunct="1"/>
            <a:r>
              <a:rPr lang="en-US" sz="4000" smtClean="0"/>
              <a:t>Sign In or Create Account</a:t>
            </a: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gray">
          <a:xfrm>
            <a:off x="762000" y="6553200"/>
            <a:ext cx="4984750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GB" sz="900" dirty="0" smtClean="0">
                <a:solidFill>
                  <a:schemeClr val="bg1"/>
                </a:solidFill>
                <a:latin typeface="+mn-lt"/>
                <a:ea typeface="MS PGothic" pitchFamily="34" charset="-128"/>
              </a:rPr>
              <a:t>Temporary Access Feature – CourseCompass and MyLab / Mastering New Design</a:t>
            </a:r>
            <a:endParaRPr lang="en-GB" sz="900" dirty="0">
              <a:solidFill>
                <a:schemeClr val="bg1"/>
              </a:solidFill>
              <a:latin typeface="+mn-lt"/>
              <a:ea typeface="MS PGothic" pitchFamily="34" charset="-128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gray">
          <a:xfrm>
            <a:off x="152400" y="6553200"/>
            <a:ext cx="331788" cy="179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fld id="{0A9B2060-449E-455F-82E3-47417BAC1B92}" type="slidenum">
              <a:rPr lang="en-GB" sz="900">
                <a:solidFill>
                  <a:schemeClr val="bg1"/>
                </a:solidFill>
                <a:latin typeface="+mn-lt"/>
                <a:ea typeface="MS PGothic" pitchFamily="34" charset="-128"/>
              </a:rPr>
              <a:pPr>
                <a:defRPr/>
              </a:pPr>
              <a:t>7</a:t>
            </a:fld>
            <a:endParaRPr lang="en-GB" sz="900">
              <a:solidFill>
                <a:schemeClr val="bg1"/>
              </a:solidFill>
              <a:latin typeface="+mn-lt"/>
              <a:ea typeface="MS PGothic" pitchFamily="34" charset="-128"/>
            </a:endParaRPr>
          </a:p>
        </p:txBody>
      </p:sp>
      <p:pic>
        <p:nvPicPr>
          <p:cNvPr id="8197" name="Picture 6" descr="viking_signi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1447800"/>
            <a:ext cx="7788275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Box 1"/>
          <p:cNvSpPr txBox="1">
            <a:spLocks noChangeArrowheads="1"/>
          </p:cNvSpPr>
          <p:nvPr/>
        </p:nvSpPr>
        <p:spPr bwMode="auto">
          <a:xfrm>
            <a:off x="2514600" y="2362200"/>
            <a:ext cx="3352800" cy="646113"/>
          </a:xfrm>
          <a:prstGeom prst="rect">
            <a:avLst/>
          </a:prstGeom>
          <a:solidFill>
            <a:srgbClr val="FFCC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1</a:t>
            </a:r>
            <a:r>
              <a:rPr lang="en-US" baseline="30000"/>
              <a:t>st</a:t>
            </a:r>
            <a:r>
              <a:rPr lang="en-US"/>
              <a:t> time Registration:</a:t>
            </a:r>
          </a:p>
          <a:p>
            <a:pPr eaLnBrk="1" hangingPunct="1"/>
            <a:r>
              <a:rPr lang="en-US"/>
              <a:t>Click on ‘Create an Account’</a:t>
            </a:r>
          </a:p>
        </p:txBody>
      </p:sp>
      <p:cxnSp>
        <p:nvCxnSpPr>
          <p:cNvPr id="4" name="Straight Arrow Connector 3"/>
          <p:cNvCxnSpPr>
            <a:stCxn id="8198" idx="2"/>
          </p:cNvCxnSpPr>
          <p:nvPr/>
        </p:nvCxnSpPr>
        <p:spPr>
          <a:xfrm flipH="1">
            <a:off x="3352800" y="3008313"/>
            <a:ext cx="838200" cy="26828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0" name="TextBox 6"/>
          <p:cNvSpPr txBox="1">
            <a:spLocks noChangeArrowheads="1"/>
          </p:cNvSpPr>
          <p:nvPr/>
        </p:nvSpPr>
        <p:spPr bwMode="auto">
          <a:xfrm>
            <a:off x="3352800" y="4038600"/>
            <a:ext cx="2743200" cy="1200150"/>
          </a:xfrm>
          <a:prstGeom prst="rect">
            <a:avLst/>
          </a:prstGeom>
          <a:solidFill>
            <a:srgbClr val="FFCC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If you’ve used MyMathLab before, use your Username and Password to SignIn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0" tIns="0" rIns="0" bIns="0" anchor="t"/>
          <a:lstStyle/>
          <a:p>
            <a:pPr eaLnBrk="1" hangingPunct="1"/>
            <a:r>
              <a:rPr lang="en-US" sz="3600" smtClean="0"/>
              <a:t>Create Account</a:t>
            </a: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gray">
          <a:xfrm>
            <a:off x="762000" y="6553200"/>
            <a:ext cx="4984750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GB" sz="900" dirty="0" smtClean="0">
                <a:solidFill>
                  <a:schemeClr val="bg1"/>
                </a:solidFill>
                <a:latin typeface="+mn-lt"/>
                <a:ea typeface="MS PGothic" pitchFamily="34" charset="-128"/>
              </a:rPr>
              <a:t>Temporary Access Feature – CourseCompass and MyLab / Mastering New Design</a:t>
            </a:r>
            <a:endParaRPr lang="en-GB" sz="900" dirty="0">
              <a:solidFill>
                <a:schemeClr val="bg1"/>
              </a:solidFill>
              <a:latin typeface="+mn-lt"/>
              <a:ea typeface="MS PGothic" pitchFamily="34" charset="-128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gray">
          <a:xfrm>
            <a:off x="152400" y="6553200"/>
            <a:ext cx="331788" cy="179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fld id="{E1015DA7-C960-4CB3-A4D8-AA1AC1858066}" type="slidenum">
              <a:rPr lang="en-GB" sz="900">
                <a:solidFill>
                  <a:schemeClr val="bg1"/>
                </a:solidFill>
                <a:latin typeface="+mn-lt"/>
                <a:ea typeface="MS PGothic" pitchFamily="34" charset="-128"/>
              </a:rPr>
              <a:pPr>
                <a:defRPr/>
              </a:pPr>
              <a:t>8</a:t>
            </a:fld>
            <a:endParaRPr lang="en-GB" sz="900">
              <a:solidFill>
                <a:schemeClr val="bg1"/>
              </a:solidFill>
              <a:latin typeface="+mn-lt"/>
              <a:ea typeface="MS PGothic" pitchFamily="34" charset="-128"/>
            </a:endParaRPr>
          </a:p>
        </p:txBody>
      </p:sp>
      <p:pic>
        <p:nvPicPr>
          <p:cNvPr id="9221" name="Picture 9" descr="Pag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200" y="919163"/>
            <a:ext cx="5689600" cy="501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Line 7"/>
          <p:cNvSpPr>
            <a:spLocks noChangeShapeType="1"/>
          </p:cNvSpPr>
          <p:nvPr/>
        </p:nvSpPr>
        <p:spPr bwMode="auto">
          <a:xfrm flipH="1" flipV="1">
            <a:off x="4876800" y="3581400"/>
            <a:ext cx="33528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Rectangle 8"/>
          <p:cNvSpPr>
            <a:spLocks noChangeArrowheads="1"/>
          </p:cNvSpPr>
          <p:nvPr/>
        </p:nvSpPr>
        <p:spPr bwMode="auto">
          <a:xfrm>
            <a:off x="6705600" y="3352800"/>
            <a:ext cx="1828800" cy="1219200"/>
          </a:xfrm>
          <a:prstGeom prst="rect">
            <a:avLst/>
          </a:prstGeom>
          <a:solidFill>
            <a:srgbClr val="9D1348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bg1"/>
                </a:solidFill>
                <a:ea typeface="MS PGothic" pitchFamily="34" charset="-128"/>
                <a:cs typeface="Arial" charset="0"/>
              </a:rPr>
              <a:t>Enter your information and agree to the license.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0" tIns="0" rIns="0" bIns="0" anchor="t"/>
          <a:lstStyle/>
          <a:p>
            <a:pPr eaLnBrk="1" hangingPunct="1"/>
            <a:r>
              <a:rPr lang="en-US" sz="4000" smtClean="0"/>
              <a:t>Create Account: Reminders</a:t>
            </a: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gray">
          <a:xfrm>
            <a:off x="762000" y="6553200"/>
            <a:ext cx="4984750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GB" sz="900" dirty="0" smtClean="0">
                <a:solidFill>
                  <a:schemeClr val="bg1"/>
                </a:solidFill>
                <a:latin typeface="+mn-lt"/>
                <a:ea typeface="MS PGothic" pitchFamily="34" charset="-128"/>
              </a:rPr>
              <a:t>Temporary Access Feature – CourseCompass and MyLab / Mastering New Design</a:t>
            </a:r>
            <a:endParaRPr lang="en-GB" sz="900" dirty="0">
              <a:solidFill>
                <a:schemeClr val="bg1"/>
              </a:solidFill>
              <a:latin typeface="+mn-lt"/>
              <a:ea typeface="MS PGothic" pitchFamily="34" charset="-128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gray">
          <a:xfrm>
            <a:off x="152400" y="6553200"/>
            <a:ext cx="331788" cy="179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fld id="{3A0D33E9-8489-49E2-9E25-86ED1179B952}" type="slidenum">
              <a:rPr lang="en-GB" sz="900">
                <a:solidFill>
                  <a:schemeClr val="bg1"/>
                </a:solidFill>
                <a:latin typeface="+mn-lt"/>
                <a:ea typeface="MS PGothic" pitchFamily="34" charset="-128"/>
              </a:rPr>
              <a:pPr>
                <a:defRPr/>
              </a:pPr>
              <a:t>9</a:t>
            </a:fld>
            <a:endParaRPr lang="en-GB" sz="900">
              <a:solidFill>
                <a:schemeClr val="bg1"/>
              </a:solidFill>
              <a:latin typeface="+mn-lt"/>
              <a:ea typeface="MS PGothic" pitchFamily="34" charset="-128"/>
            </a:endParaRPr>
          </a:p>
        </p:txBody>
      </p:sp>
      <p:pic>
        <p:nvPicPr>
          <p:cNvPr id="10245" name="Picture 6" descr="viking_username_emai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92" y="1143000"/>
            <a:ext cx="75882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7" descr="viking_password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199" y="3752288"/>
            <a:ext cx="709612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1295400" y="3657600"/>
            <a:ext cx="6553200" cy="0"/>
          </a:xfrm>
          <a:prstGeom prst="line">
            <a:avLst/>
          </a:prstGeom>
          <a:ln w="254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048001" y="5618816"/>
            <a:ext cx="5486400" cy="92333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your password does not meet the specifications listed above, you will see a red X and you need to make the changes.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850</Words>
  <Application>Microsoft Office PowerPoint</Application>
  <PresentationFormat>On-screen Show (4:3)</PresentationFormat>
  <Paragraphs>99</Paragraphs>
  <Slides>16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PowerPoint Presentation</vt:lpstr>
      <vt:lpstr>PowerPoint Presentation</vt:lpstr>
      <vt:lpstr>MyMathLab</vt:lpstr>
      <vt:lpstr>PowerPoint Presentation</vt:lpstr>
      <vt:lpstr>Go to www.pearsonmylabandmatering.com</vt:lpstr>
      <vt:lpstr>PowerPoint Presentation</vt:lpstr>
      <vt:lpstr>Sign In or Create Account</vt:lpstr>
      <vt:lpstr>Create Account</vt:lpstr>
      <vt:lpstr>Create Account: Reminders</vt:lpstr>
      <vt:lpstr>PowerPoint Presentation</vt:lpstr>
      <vt:lpstr>Payment Options</vt:lpstr>
      <vt:lpstr>Confirmation</vt:lpstr>
      <vt:lpstr>PowerPoint Presentation</vt:lpstr>
      <vt:lpstr>Sign In</vt:lpstr>
      <vt:lpstr>PowerPoint Presentation</vt:lpstr>
      <vt:lpstr>PowerPoint Presentation</vt:lpstr>
    </vt:vector>
  </TitlesOfParts>
  <Company>Purdue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charlotb</dc:creator>
  <cp:lastModifiedBy>Bailey, Charlotte M</cp:lastModifiedBy>
  <cp:revision>20</cp:revision>
  <dcterms:created xsi:type="dcterms:W3CDTF">2009-12-11T15:41:19Z</dcterms:created>
  <dcterms:modified xsi:type="dcterms:W3CDTF">2013-07-30T15:43:10Z</dcterms:modified>
</cp:coreProperties>
</file>