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58" r:id="rId5"/>
    <p:sldId id="259" r:id="rId6"/>
    <p:sldId id="260" r:id="rId7"/>
    <p:sldId id="261"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00FFCC"/>
    <a:srgbClr val="FF9933"/>
    <a:srgbClr val="FF6600"/>
    <a:srgbClr val="0000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16" y="-8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9ED4FF-BA42-403B-AA2B-3019FBE84BF6}" type="slidenum">
              <a:rPr lang="en-US"/>
              <a:pPr>
                <a:defRPr/>
              </a:pPr>
              <a:t>‹#›</a:t>
            </a:fld>
            <a:endParaRPr lang="en-US"/>
          </a:p>
        </p:txBody>
      </p:sp>
    </p:spTree>
    <p:extLst>
      <p:ext uri="{BB962C8B-B14F-4D97-AF65-F5344CB8AC3E}">
        <p14:creationId xmlns:p14="http://schemas.microsoft.com/office/powerpoint/2010/main" val="128275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720AF9-5975-45C2-803E-29A6A3E0F30C}" type="slidenum">
              <a:rPr lang="en-US"/>
              <a:pPr>
                <a:defRPr/>
              </a:pPr>
              <a:t>‹#›</a:t>
            </a:fld>
            <a:endParaRPr lang="en-US"/>
          </a:p>
        </p:txBody>
      </p:sp>
    </p:spTree>
    <p:extLst>
      <p:ext uri="{BB962C8B-B14F-4D97-AF65-F5344CB8AC3E}">
        <p14:creationId xmlns:p14="http://schemas.microsoft.com/office/powerpoint/2010/main" val="390748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4A7BDC-1BF1-40ED-AF8D-8B48713D3C0F}" type="slidenum">
              <a:rPr lang="en-US"/>
              <a:pPr>
                <a:defRPr/>
              </a:pPr>
              <a:t>‹#›</a:t>
            </a:fld>
            <a:endParaRPr lang="en-US"/>
          </a:p>
        </p:txBody>
      </p:sp>
    </p:spTree>
    <p:extLst>
      <p:ext uri="{BB962C8B-B14F-4D97-AF65-F5344CB8AC3E}">
        <p14:creationId xmlns:p14="http://schemas.microsoft.com/office/powerpoint/2010/main" val="402644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06952B-9E99-43BA-92FA-9DEAC9CE8F5A}" type="slidenum">
              <a:rPr lang="en-US"/>
              <a:pPr>
                <a:defRPr/>
              </a:pPr>
              <a:t>‹#›</a:t>
            </a:fld>
            <a:endParaRPr lang="en-US"/>
          </a:p>
        </p:txBody>
      </p:sp>
    </p:spTree>
    <p:extLst>
      <p:ext uri="{BB962C8B-B14F-4D97-AF65-F5344CB8AC3E}">
        <p14:creationId xmlns:p14="http://schemas.microsoft.com/office/powerpoint/2010/main" val="3569117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C6A20F-B45A-4BB0-83BB-2613A6A3334C}" type="slidenum">
              <a:rPr lang="en-US"/>
              <a:pPr>
                <a:defRPr/>
              </a:pPr>
              <a:t>‹#›</a:t>
            </a:fld>
            <a:endParaRPr lang="en-US"/>
          </a:p>
        </p:txBody>
      </p:sp>
    </p:spTree>
    <p:extLst>
      <p:ext uri="{BB962C8B-B14F-4D97-AF65-F5344CB8AC3E}">
        <p14:creationId xmlns:p14="http://schemas.microsoft.com/office/powerpoint/2010/main" val="291192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724DDF-2B0A-4B1D-AF79-F35E2FB651E2}" type="slidenum">
              <a:rPr lang="en-US"/>
              <a:pPr>
                <a:defRPr/>
              </a:pPr>
              <a:t>‹#›</a:t>
            </a:fld>
            <a:endParaRPr lang="en-US"/>
          </a:p>
        </p:txBody>
      </p:sp>
    </p:spTree>
    <p:extLst>
      <p:ext uri="{BB962C8B-B14F-4D97-AF65-F5344CB8AC3E}">
        <p14:creationId xmlns:p14="http://schemas.microsoft.com/office/powerpoint/2010/main" val="346139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AEDCC94-87E1-4560-8BE2-17415F83D148}" type="slidenum">
              <a:rPr lang="en-US"/>
              <a:pPr>
                <a:defRPr/>
              </a:pPr>
              <a:t>‹#›</a:t>
            </a:fld>
            <a:endParaRPr lang="en-US"/>
          </a:p>
        </p:txBody>
      </p:sp>
    </p:spTree>
    <p:extLst>
      <p:ext uri="{BB962C8B-B14F-4D97-AF65-F5344CB8AC3E}">
        <p14:creationId xmlns:p14="http://schemas.microsoft.com/office/powerpoint/2010/main" val="42690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71C2FED-2408-4331-A21C-3E98AB75BFDD}" type="slidenum">
              <a:rPr lang="en-US"/>
              <a:pPr>
                <a:defRPr/>
              </a:pPr>
              <a:t>‹#›</a:t>
            </a:fld>
            <a:endParaRPr lang="en-US"/>
          </a:p>
        </p:txBody>
      </p:sp>
    </p:spTree>
    <p:extLst>
      <p:ext uri="{BB962C8B-B14F-4D97-AF65-F5344CB8AC3E}">
        <p14:creationId xmlns:p14="http://schemas.microsoft.com/office/powerpoint/2010/main" val="921748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B2EEFF-122E-4EDE-9797-0545F82F52B8}" type="slidenum">
              <a:rPr lang="en-US"/>
              <a:pPr>
                <a:defRPr/>
              </a:pPr>
              <a:t>‹#›</a:t>
            </a:fld>
            <a:endParaRPr lang="en-US"/>
          </a:p>
        </p:txBody>
      </p:sp>
    </p:spTree>
    <p:extLst>
      <p:ext uri="{BB962C8B-B14F-4D97-AF65-F5344CB8AC3E}">
        <p14:creationId xmlns:p14="http://schemas.microsoft.com/office/powerpoint/2010/main" val="114851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7CE998-2BE3-4415-8040-194ADBD6B58F}" type="slidenum">
              <a:rPr lang="en-US"/>
              <a:pPr>
                <a:defRPr/>
              </a:pPr>
              <a:t>‹#›</a:t>
            </a:fld>
            <a:endParaRPr lang="en-US"/>
          </a:p>
        </p:txBody>
      </p:sp>
    </p:spTree>
    <p:extLst>
      <p:ext uri="{BB962C8B-B14F-4D97-AF65-F5344CB8AC3E}">
        <p14:creationId xmlns:p14="http://schemas.microsoft.com/office/powerpoint/2010/main" val="240012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4C4774-BEAC-4D0D-9C29-B8844731D179}" type="slidenum">
              <a:rPr lang="en-US"/>
              <a:pPr>
                <a:defRPr/>
              </a:pPr>
              <a:t>‹#›</a:t>
            </a:fld>
            <a:endParaRPr lang="en-US"/>
          </a:p>
        </p:txBody>
      </p:sp>
    </p:spTree>
    <p:extLst>
      <p:ext uri="{BB962C8B-B14F-4D97-AF65-F5344CB8AC3E}">
        <p14:creationId xmlns:p14="http://schemas.microsoft.com/office/powerpoint/2010/main" val="263920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A1D36940-2DBF-4FB0-9098-A56EA8A82E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81300"/>
            <a:ext cx="8229600" cy="1143000"/>
          </a:xfrm>
        </p:spPr>
        <p:txBody>
          <a:bodyPr/>
          <a:lstStyle/>
          <a:p>
            <a:pPr algn="l" eaLnBrk="1" hangingPunct="1"/>
            <a:r>
              <a:rPr lang="en-US" sz="4000" smtClean="0">
                <a:solidFill>
                  <a:srgbClr val="000099"/>
                </a:solidFill>
              </a:rPr>
              <a:t>These slides are to help those students who </a:t>
            </a:r>
            <a:r>
              <a:rPr lang="en-US" sz="4000" u="sng" smtClean="0">
                <a:solidFill>
                  <a:srgbClr val="000099"/>
                </a:solidFill>
              </a:rPr>
              <a:t>have previously used</a:t>
            </a:r>
            <a:r>
              <a:rPr lang="en-US" sz="4000" smtClean="0">
                <a:solidFill>
                  <a:srgbClr val="000099"/>
                </a:solidFill>
              </a:rPr>
              <a:t> </a:t>
            </a:r>
            <a:r>
              <a:rPr lang="en-US" sz="4000" b="1" smtClean="0">
                <a:solidFill>
                  <a:srgbClr val="000099"/>
                </a:solidFill>
              </a:rPr>
              <a:t>MyMathLab (previously called CourseCompass) </a:t>
            </a:r>
            <a:r>
              <a:rPr lang="en-US" sz="4000" smtClean="0">
                <a:solidFill>
                  <a:srgbClr val="000099"/>
                </a:solidFill>
              </a:rPr>
              <a:t>in MA 15200, MA 22000, MA 11100, or another math course here at Purdue.  (If you used MathXL; it is different than </a:t>
            </a:r>
            <a:r>
              <a:rPr lang="en-US" sz="4000" b="1" smtClean="0">
                <a:solidFill>
                  <a:srgbClr val="000099"/>
                </a:solidFill>
              </a:rPr>
              <a:t>MyMathLab</a:t>
            </a:r>
            <a:r>
              <a:rPr lang="en-US" sz="4000" smtClean="0">
                <a:solidFill>
                  <a:srgbClr val="000099"/>
                </a:solidFill>
              </a:rPr>
              <a:t>.)  You would need to view the presentation to register for the first time if you’ve never used MyMathLab.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143000" y="838200"/>
            <a:ext cx="7239000" cy="3429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75" name="Text Box 2"/>
          <p:cNvSpPr txBox="1">
            <a:spLocks noChangeArrowheads="1"/>
          </p:cNvSpPr>
          <p:nvPr/>
        </p:nvSpPr>
        <p:spPr bwMode="auto">
          <a:xfrm>
            <a:off x="990600" y="838200"/>
            <a:ext cx="75438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6600"/>
              <a:t>Follow the steps explained in the following slides.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228600" y="304800"/>
            <a:ext cx="8382000" cy="1401763"/>
          </a:xfrm>
        </p:spPr>
        <p:txBody>
          <a:bodyPr/>
          <a:lstStyle/>
          <a:p>
            <a:pPr algn="l" eaLnBrk="1" hangingPunct="1"/>
            <a:r>
              <a:rPr lang="en-US" sz="2400" b="1" smtClean="0">
                <a:solidFill>
                  <a:srgbClr val="FF3300"/>
                </a:solidFill>
              </a:rPr>
              <a:t>If you used MyMathLab ( or coursecompass) previously in any math course at Purdue and you remember your login name and password, you can login as usual.   The site is www.pearsonmylabandmastering.com.</a:t>
            </a:r>
          </a:p>
        </p:txBody>
      </p:sp>
      <p:pic>
        <p:nvPicPr>
          <p:cNvPr id="4099" name="Picture 4" descr="SNAGHTML84af4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05000"/>
            <a:ext cx="6934200" cy="477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Line 5"/>
          <p:cNvSpPr>
            <a:spLocks noChangeShapeType="1"/>
          </p:cNvSpPr>
          <p:nvPr/>
        </p:nvSpPr>
        <p:spPr bwMode="auto">
          <a:xfrm flipH="1">
            <a:off x="6781800" y="3048000"/>
            <a:ext cx="60960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1" name="Text Box 5"/>
          <p:cNvSpPr txBox="1">
            <a:spLocks noChangeArrowheads="1"/>
          </p:cNvSpPr>
          <p:nvPr/>
        </p:nvSpPr>
        <p:spPr bwMode="auto">
          <a:xfrm>
            <a:off x="7391400" y="2819400"/>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solidFill>
                  <a:srgbClr val="FF3300"/>
                </a:solidFill>
              </a:rPr>
              <a:t>Sign 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200" cy="792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457200" y="4724400"/>
            <a:ext cx="8229600"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solidFill>
                  <a:srgbClr val="FF3300"/>
                </a:solidFill>
              </a:rPr>
              <a:t>You will see whatever class or classes you had been enrolled in previously.  Above that class, click on </a:t>
            </a:r>
          </a:p>
          <a:p>
            <a:pPr eaLnBrk="1" hangingPunct="1">
              <a:spcBef>
                <a:spcPct val="50000"/>
              </a:spcBef>
            </a:pPr>
            <a:r>
              <a:rPr lang="en-US" sz="2400">
                <a:solidFill>
                  <a:srgbClr val="FF3300"/>
                </a:solidFill>
              </a:rPr>
              <a:t>       </a:t>
            </a:r>
            <a:r>
              <a:rPr lang="en-US" sz="2800" b="1">
                <a:solidFill>
                  <a:srgbClr val="FF3300"/>
                </a:solidFill>
              </a:rPr>
              <a:t>‘Enroll in Another Course’.</a:t>
            </a:r>
          </a:p>
          <a:p>
            <a:pPr eaLnBrk="1" hangingPunct="1">
              <a:spcBef>
                <a:spcPct val="50000"/>
              </a:spcBef>
            </a:pPr>
            <a:endParaRPr lang="en-US" sz="2800" b="1">
              <a:solidFill>
                <a:srgbClr val="FF3300"/>
              </a:solidFill>
            </a:endParaRPr>
          </a:p>
          <a:p>
            <a:pPr eaLnBrk="1" hangingPunct="1">
              <a:spcBef>
                <a:spcPct val="50000"/>
              </a:spcBef>
            </a:pPr>
            <a:endParaRPr lang="en-US" sz="2400">
              <a:solidFill>
                <a:srgbClr val="FF3300"/>
              </a:solidFill>
            </a:endParaRPr>
          </a:p>
        </p:txBody>
      </p:sp>
      <p:sp>
        <p:nvSpPr>
          <p:cNvPr id="5124" name="Line 4"/>
          <p:cNvSpPr>
            <a:spLocks noChangeShapeType="1"/>
          </p:cNvSpPr>
          <p:nvPr/>
        </p:nvSpPr>
        <p:spPr bwMode="auto">
          <a:xfrm flipH="1" flipV="1">
            <a:off x="2057400" y="2057400"/>
            <a:ext cx="1371600" cy="419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82200" cy="798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3"/>
          <p:cNvSpPr txBox="1">
            <a:spLocks noChangeArrowheads="1"/>
          </p:cNvSpPr>
          <p:nvPr/>
        </p:nvSpPr>
        <p:spPr bwMode="auto">
          <a:xfrm>
            <a:off x="838200" y="4572000"/>
            <a:ext cx="8915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solidFill>
                  <a:srgbClr val="FF3300"/>
                </a:solidFill>
              </a:rPr>
              <a:t>Simply enter your new Course ID that is given to you by your instructor for your new class.  Note:  If you do not receive the course ID via paper from your instructor, he/she might have those ID’s on the course web page (www.math.purdue.edu/MA22000).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0"/>
            <a:ext cx="8763000" cy="700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6172200" y="1066800"/>
            <a:ext cx="2819400" cy="4525963"/>
          </a:xfrm>
          <a:prstGeom prst="rect">
            <a:avLst/>
          </a:prstGeom>
          <a:solidFill>
            <a:schemeClr val="bg1"/>
          </a:solidFill>
          <a:ln w="38100" cmpd="dbl">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solidFill>
                  <a:srgbClr val="FF3300"/>
                </a:solidFill>
              </a:rPr>
              <a:t>If you were </a:t>
            </a:r>
            <a:r>
              <a:rPr lang="en-US" b="1">
                <a:solidFill>
                  <a:srgbClr val="FF3300"/>
                </a:solidFill>
              </a:rPr>
              <a:t>previously using a different textbook or were in a different course</a:t>
            </a:r>
            <a:r>
              <a:rPr lang="en-US">
                <a:solidFill>
                  <a:srgbClr val="FF3300"/>
                </a:solidFill>
              </a:rPr>
              <a:t>, you will have to enter your </a:t>
            </a:r>
            <a:r>
              <a:rPr lang="en-US" u="sng">
                <a:solidFill>
                  <a:srgbClr val="FF3300"/>
                </a:solidFill>
              </a:rPr>
              <a:t>new access code.</a:t>
            </a:r>
          </a:p>
          <a:p>
            <a:pPr eaLnBrk="1" hangingPunct="1">
              <a:spcBef>
                <a:spcPct val="50000"/>
              </a:spcBef>
            </a:pPr>
            <a:endParaRPr lang="en-US" u="sng">
              <a:solidFill>
                <a:srgbClr val="FF3300"/>
              </a:solidFill>
            </a:endParaRPr>
          </a:p>
          <a:p>
            <a:pPr eaLnBrk="1" hangingPunct="1">
              <a:spcBef>
                <a:spcPct val="50000"/>
              </a:spcBef>
            </a:pPr>
            <a:r>
              <a:rPr lang="en-US">
                <a:solidFill>
                  <a:srgbClr val="FF3300"/>
                </a:solidFill>
              </a:rPr>
              <a:t>If you were </a:t>
            </a:r>
            <a:r>
              <a:rPr lang="en-US" b="1">
                <a:solidFill>
                  <a:srgbClr val="FF3300"/>
                </a:solidFill>
              </a:rPr>
              <a:t>in the same course</a:t>
            </a:r>
            <a:r>
              <a:rPr lang="en-US">
                <a:solidFill>
                  <a:srgbClr val="FF3300"/>
                </a:solidFill>
              </a:rPr>
              <a:t>, you do not need to purchase a new textbook and access code.  You will not be asked for an access code here, but will simply be enrolled in the new class.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FFCC"/>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362200"/>
            <a:ext cx="8229600" cy="1143000"/>
          </a:xfrm>
        </p:spPr>
        <p:txBody>
          <a:bodyPr/>
          <a:lstStyle/>
          <a:p>
            <a:pPr eaLnBrk="1" hangingPunct="1"/>
            <a:r>
              <a:rPr lang="en-US" sz="4000" smtClean="0"/>
              <a:t>Simply follow whatever directions may remain until you receive confirmation that you are in the new class.  If you need help, see your instructor or the course coordinator.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39</TotalTime>
  <Words>285</Words>
  <Application>Microsoft Office PowerPoint</Application>
  <PresentationFormat>On-screen Show (4:3)</PresentationFormat>
  <Paragraphs>11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Default Design</vt:lpstr>
      <vt:lpstr>These slides are to help those students who have previously used MyMathLab (previously called CourseCompass) in MA 15200, MA 22000, MA 11100, or another math course here at Purdue.  (If you used MathXL; it is different than MyMathLab.)  You would need to view the presentation to register for the first time if you’ve never used MyMathLab.</vt:lpstr>
      <vt:lpstr>PowerPoint Presentation</vt:lpstr>
      <vt:lpstr>If you used MyMathLab ( or coursecompass) previously in any math course at Purdue and you remember your login name and password, you can login as usual.   The site is www.pearsonmylabandmastering.com.</vt:lpstr>
      <vt:lpstr>PowerPoint Presentation</vt:lpstr>
      <vt:lpstr>PowerPoint Presentation</vt:lpstr>
      <vt:lpstr>PowerPoint Presentation</vt:lpstr>
      <vt:lpstr>Simply follow whatever directions may remain until you receive confirmation that you are in the new class.  If you need help, see your instructor or the course coordinator.</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These slides are to help those students who have previously used CourseCompass (previously registered) for MA 15200 or MA 11100.  If you used MathXL; it is different than MyMathLab.  You would need to view the presentation to register for the first time.</dc:title>
  <dc:creator>charlotb</dc:creator>
  <cp:lastModifiedBy>Bailey, Charlotte M</cp:lastModifiedBy>
  <cp:revision>11</cp:revision>
  <dcterms:created xsi:type="dcterms:W3CDTF">2009-12-11T16:02:08Z</dcterms:created>
  <dcterms:modified xsi:type="dcterms:W3CDTF">2013-07-31T15:13:16Z</dcterms:modified>
</cp:coreProperties>
</file>