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57" r:id="rId3"/>
    <p:sldId id="260" r:id="rId4"/>
    <p:sldId id="261" r:id="rId5"/>
    <p:sldId id="309" r:id="rId6"/>
    <p:sldId id="258" r:id="rId7"/>
    <p:sldId id="259" r:id="rId8"/>
    <p:sldId id="302" r:id="rId9"/>
    <p:sldId id="303" r:id="rId10"/>
    <p:sldId id="304" r:id="rId11"/>
    <p:sldId id="264" r:id="rId12"/>
    <p:sldId id="305" r:id="rId13"/>
    <p:sldId id="265" r:id="rId14"/>
    <p:sldId id="266" r:id="rId15"/>
    <p:sldId id="267" r:id="rId16"/>
    <p:sldId id="268" r:id="rId17"/>
    <p:sldId id="269" r:id="rId18"/>
    <p:sldId id="270" r:id="rId19"/>
    <p:sldId id="272" r:id="rId20"/>
    <p:sldId id="273" r:id="rId21"/>
    <p:sldId id="271" r:id="rId22"/>
    <p:sldId id="274" r:id="rId23"/>
    <p:sldId id="275" r:id="rId24"/>
    <p:sldId id="276" r:id="rId25"/>
    <p:sldId id="312" r:id="rId26"/>
    <p:sldId id="310" r:id="rId27"/>
    <p:sldId id="311" r:id="rId28"/>
    <p:sldId id="313" r:id="rId29"/>
    <p:sldId id="314" r:id="rId30"/>
    <p:sldId id="281" r:id="rId31"/>
    <p:sldId id="282" r:id="rId32"/>
    <p:sldId id="283" r:id="rId33"/>
    <p:sldId id="306" r:id="rId34"/>
    <p:sldId id="285" r:id="rId35"/>
    <p:sldId id="286" r:id="rId36"/>
    <p:sldId id="287" r:id="rId37"/>
    <p:sldId id="288" r:id="rId38"/>
    <p:sldId id="289" r:id="rId39"/>
    <p:sldId id="290" r:id="rId40"/>
    <p:sldId id="291" r:id="rId41"/>
    <p:sldId id="292" r:id="rId42"/>
    <p:sldId id="307" r:id="rId43"/>
    <p:sldId id="294" r:id="rId44"/>
    <p:sldId id="300" r:id="rId45"/>
    <p:sldId id="301" r:id="rId46"/>
    <p:sldId id="308" r:id="rId47"/>
    <p:sldId id="296" r:id="rId4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CCFFCC"/>
    <a:srgbClr val="FFCCFF"/>
    <a:srgbClr val="FFFFCC"/>
    <a:srgbClr val="CCECFF"/>
    <a:srgbClr val="FFCC99"/>
    <a:srgbClr val="FF0000"/>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91" autoAdjust="0"/>
    <p:restoredTop sz="94660"/>
  </p:normalViewPr>
  <p:slideViewPr>
    <p:cSldViewPr>
      <p:cViewPr>
        <p:scale>
          <a:sx n="107" d="100"/>
          <a:sy n="107" d="100"/>
        </p:scale>
        <p:origin x="-1734"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018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315C9BB1-343F-4246-A271-918DE7D3706A}" type="slidenum">
              <a:rPr lang="en-US"/>
              <a:pPr>
                <a:defRPr/>
              </a:pPr>
              <a:t>‹#›</a:t>
            </a:fld>
            <a:endParaRPr lang="en-US"/>
          </a:p>
        </p:txBody>
      </p:sp>
    </p:spTree>
    <p:extLst>
      <p:ext uri="{BB962C8B-B14F-4D97-AF65-F5344CB8AC3E}">
        <p14:creationId xmlns:p14="http://schemas.microsoft.com/office/powerpoint/2010/main" val="32079031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3A9FA06-4757-4BC8-9F5B-39333419E485}" type="slidenum">
              <a:rPr lang="en-US" smtClean="0"/>
              <a:pPr eaLnBrk="1" hangingPunct="1"/>
              <a:t>6</a:t>
            </a:fld>
            <a:endParaRPr lang="en-US" smtClean="0"/>
          </a:p>
        </p:txBody>
      </p:sp>
      <p:sp>
        <p:nvSpPr>
          <p:cNvPr id="51203" name="Rectangle 2"/>
          <p:cNvSpPr>
            <a:spLocks noRo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r>
              <a:rPr lang="en-US" smtClean="0"/>
              <a:t>We wish you success in your course!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84819A9-DB13-421E-8EB6-6D1F89BF48C1}" type="slidenum">
              <a:rPr lang="en-US" smtClean="0"/>
              <a:pPr eaLnBrk="1" hangingPunct="1"/>
              <a:t>31</a:t>
            </a:fld>
            <a:endParaRPr lang="en-US" smtClean="0"/>
          </a:p>
        </p:txBody>
      </p:sp>
      <p:sp>
        <p:nvSpPr>
          <p:cNvPr id="6041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7364123-338D-437D-B6A8-AD70D471C4A2}" type="slidenum">
              <a:rPr lang="en-US" sz="1200"/>
              <a:pPr algn="r" eaLnBrk="1" hangingPunct="1"/>
              <a:t>31</a:t>
            </a:fld>
            <a:endParaRPr lang="en-US" sz="1200"/>
          </a:p>
        </p:txBody>
      </p:sp>
      <p:sp>
        <p:nvSpPr>
          <p:cNvPr id="60420" name="Rectangle 2"/>
          <p:cNvSpPr>
            <a:spLocks noRot="1" noChangeArrowheads="1" noTextEdit="1"/>
          </p:cNvSpPr>
          <p:nvPr>
            <p:ph type="sldImg"/>
          </p:nvPr>
        </p:nvSpPr>
        <p:spPr>
          <a:ln/>
        </p:spPr>
      </p:sp>
      <p:sp>
        <p:nvSpPr>
          <p:cNvPr id="60421"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911C602-F2C8-4178-83AD-356DF32839DE}" type="slidenum">
              <a:rPr lang="en-US" smtClean="0"/>
              <a:pPr eaLnBrk="1" hangingPunct="1"/>
              <a:t>34</a:t>
            </a:fld>
            <a:endParaRPr lang="en-US" smtClean="0"/>
          </a:p>
        </p:txBody>
      </p:sp>
      <p:sp>
        <p:nvSpPr>
          <p:cNvPr id="6144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44FE994-1BB0-46F2-9703-B5A14FB57ECD}" type="slidenum">
              <a:rPr lang="en-US" sz="1200"/>
              <a:pPr algn="r" eaLnBrk="1" hangingPunct="1"/>
              <a:t>34</a:t>
            </a:fld>
            <a:endParaRPr lang="en-US" sz="1200"/>
          </a:p>
        </p:txBody>
      </p:sp>
      <p:sp>
        <p:nvSpPr>
          <p:cNvPr id="61444" name="Rectangle 2"/>
          <p:cNvSpPr>
            <a:spLocks noRot="1" noChangeArrowheads="1" noTextEdit="1"/>
          </p:cNvSpPr>
          <p:nvPr>
            <p:ph type="sldImg"/>
          </p:nvPr>
        </p:nvSpPr>
        <p:spPr>
          <a:ln/>
        </p:spPr>
      </p:sp>
      <p:sp>
        <p:nvSpPr>
          <p:cNvPr id="61445"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FDF6EB3-721A-4307-84C8-0F52CD3A869D}" type="slidenum">
              <a:rPr lang="en-US" smtClean="0"/>
              <a:pPr eaLnBrk="1" hangingPunct="1"/>
              <a:t>35</a:t>
            </a:fld>
            <a:endParaRPr lang="en-US" smtClean="0"/>
          </a:p>
        </p:txBody>
      </p:sp>
      <p:sp>
        <p:nvSpPr>
          <p:cNvPr id="6246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8710B4BD-10FE-4F91-8F7D-73E2DA7BAF2F}" type="slidenum">
              <a:rPr lang="en-US" sz="1200"/>
              <a:pPr algn="r" eaLnBrk="1" hangingPunct="1"/>
              <a:t>35</a:t>
            </a:fld>
            <a:endParaRPr lang="en-US" sz="1200"/>
          </a:p>
        </p:txBody>
      </p:sp>
      <p:sp>
        <p:nvSpPr>
          <p:cNvPr id="62468" name="Rectangle 2"/>
          <p:cNvSpPr>
            <a:spLocks noRot="1" noChangeArrowheads="1" noTextEdit="1"/>
          </p:cNvSpPr>
          <p:nvPr>
            <p:ph type="sldImg"/>
          </p:nvPr>
        </p:nvSpPr>
        <p:spPr>
          <a:ln/>
        </p:spPr>
      </p:sp>
      <p:sp>
        <p:nvSpPr>
          <p:cNvPr id="62469"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04E053B-040E-445A-8C99-40C8BC4FBCE4}" type="slidenum">
              <a:rPr lang="en-US" smtClean="0"/>
              <a:pPr eaLnBrk="1" hangingPunct="1"/>
              <a:t>40</a:t>
            </a:fld>
            <a:endParaRPr lang="en-US" smtClean="0"/>
          </a:p>
        </p:txBody>
      </p:sp>
      <p:sp>
        <p:nvSpPr>
          <p:cNvPr id="6349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DADE9041-F0F6-4508-88FA-AAF52025554C}" type="slidenum">
              <a:rPr lang="en-US" sz="1200"/>
              <a:pPr algn="r" eaLnBrk="1" hangingPunct="1"/>
              <a:t>40</a:t>
            </a:fld>
            <a:endParaRPr lang="en-US" sz="1200"/>
          </a:p>
        </p:txBody>
      </p:sp>
      <p:sp>
        <p:nvSpPr>
          <p:cNvPr id="63492" name="Rectangle 2"/>
          <p:cNvSpPr>
            <a:spLocks noRot="1" noChangeArrowheads="1" noTextEdit="1"/>
          </p:cNvSpPr>
          <p:nvPr>
            <p:ph type="sldImg"/>
          </p:nvPr>
        </p:nvSpPr>
        <p:spPr>
          <a:ln/>
        </p:spPr>
      </p:sp>
      <p:sp>
        <p:nvSpPr>
          <p:cNvPr id="63493"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D78581C-BFDF-462C-B24B-DC174EE0073F}" type="slidenum">
              <a:rPr lang="en-US" smtClean="0"/>
              <a:pPr eaLnBrk="1" hangingPunct="1"/>
              <a:t>43</a:t>
            </a:fld>
            <a:endParaRPr lang="en-US" smtClean="0"/>
          </a:p>
        </p:txBody>
      </p:sp>
      <p:sp>
        <p:nvSpPr>
          <p:cNvPr id="6451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2CE8A94D-7ECE-432A-8A18-32D898DD22B0}" type="slidenum">
              <a:rPr lang="en-US" sz="1200"/>
              <a:pPr algn="r" eaLnBrk="1" hangingPunct="1"/>
              <a:t>43</a:t>
            </a:fld>
            <a:endParaRPr lang="en-US" sz="1200"/>
          </a:p>
        </p:txBody>
      </p:sp>
      <p:sp>
        <p:nvSpPr>
          <p:cNvPr id="64516" name="Rectangle 2"/>
          <p:cNvSpPr>
            <a:spLocks noRot="1" noChangeArrowheads="1" noTextEdit="1"/>
          </p:cNvSpPr>
          <p:nvPr>
            <p:ph type="sldImg"/>
          </p:nvPr>
        </p:nvSpPr>
        <p:spPr>
          <a:ln/>
        </p:spPr>
      </p:sp>
      <p:sp>
        <p:nvSpPr>
          <p:cNvPr id="64517"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88D5E2C-EAA8-43A6-895E-2B9CAA454B0B}" type="slidenum">
              <a:rPr lang="en-US" smtClean="0"/>
              <a:pPr eaLnBrk="1" hangingPunct="1"/>
              <a:t>47</a:t>
            </a:fld>
            <a:endParaRPr lang="en-US" smtClean="0"/>
          </a:p>
        </p:txBody>
      </p:sp>
      <p:sp>
        <p:nvSpPr>
          <p:cNvPr id="6553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05131479-7D01-4862-B95B-834BB267F3C5}" type="slidenum">
              <a:rPr lang="en-US" sz="1200"/>
              <a:pPr algn="r" eaLnBrk="1" hangingPunct="1"/>
              <a:t>47</a:t>
            </a:fld>
            <a:endParaRPr lang="en-US" sz="1200"/>
          </a:p>
        </p:txBody>
      </p:sp>
      <p:sp>
        <p:nvSpPr>
          <p:cNvPr id="65540" name="Rectangle 2"/>
          <p:cNvSpPr>
            <a:spLocks noRot="1" noChangeArrowheads="1" noTextEdit="1"/>
          </p:cNvSpPr>
          <p:nvPr>
            <p:ph type="sldImg"/>
          </p:nvPr>
        </p:nvSpPr>
        <p:spPr>
          <a:ln/>
        </p:spPr>
      </p:sp>
      <p:sp>
        <p:nvSpPr>
          <p:cNvPr id="65541"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0C06BB6-AE85-4C16-A9C2-605086C61F5D}" type="slidenum">
              <a:rPr lang="en-US" smtClean="0"/>
              <a:pPr eaLnBrk="1" hangingPunct="1"/>
              <a:t>15</a:t>
            </a:fld>
            <a:endParaRPr lang="en-US" smtClean="0"/>
          </a:p>
        </p:txBody>
      </p:sp>
      <p:sp>
        <p:nvSpPr>
          <p:cNvPr id="5222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CCA3B530-D7FD-4A93-84C5-8472D625A02F}" type="slidenum">
              <a:rPr lang="en-US" sz="1200"/>
              <a:pPr algn="r" eaLnBrk="1" hangingPunct="1"/>
              <a:t>15</a:t>
            </a:fld>
            <a:endParaRPr lang="en-US" sz="1200"/>
          </a:p>
        </p:txBody>
      </p:sp>
      <p:sp>
        <p:nvSpPr>
          <p:cNvPr id="52228" name="Rectangle 2"/>
          <p:cNvSpPr>
            <a:spLocks noRot="1" noChangeArrowheads="1" noTextEdit="1"/>
          </p:cNvSpPr>
          <p:nvPr>
            <p:ph type="sldImg"/>
          </p:nvPr>
        </p:nvSpPr>
        <p:spPr>
          <a:ln/>
        </p:spPr>
      </p:sp>
      <p:sp>
        <p:nvSpPr>
          <p:cNvPr id="52229"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847DF03-7D39-45EB-9712-93171A145907}" type="slidenum">
              <a:rPr lang="en-US" smtClean="0"/>
              <a:pPr eaLnBrk="1" hangingPunct="1"/>
              <a:t>16</a:t>
            </a:fld>
            <a:endParaRPr lang="en-US" smtClean="0"/>
          </a:p>
        </p:txBody>
      </p:sp>
      <p:sp>
        <p:nvSpPr>
          <p:cNvPr id="5325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F87B3399-8D80-4CCE-ADD8-7037C9329E99}" type="slidenum">
              <a:rPr lang="en-US" sz="1200"/>
              <a:pPr algn="r" eaLnBrk="1" hangingPunct="1"/>
              <a:t>16</a:t>
            </a:fld>
            <a:endParaRPr lang="en-US" sz="1200"/>
          </a:p>
        </p:txBody>
      </p:sp>
      <p:sp>
        <p:nvSpPr>
          <p:cNvPr id="53252" name="Rectangle 2"/>
          <p:cNvSpPr>
            <a:spLocks noRot="1" noChangeArrowheads="1" noTextEdit="1"/>
          </p:cNvSpPr>
          <p:nvPr>
            <p:ph type="sldImg"/>
          </p:nvPr>
        </p:nvSpPr>
        <p:spPr>
          <a:ln/>
        </p:spPr>
      </p:sp>
      <p:sp>
        <p:nvSpPr>
          <p:cNvPr id="53253"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330E916-BAA1-45C2-9B93-667079854294}" type="slidenum">
              <a:rPr lang="en-US" smtClean="0"/>
              <a:pPr eaLnBrk="1" hangingPunct="1"/>
              <a:t>17</a:t>
            </a:fld>
            <a:endParaRPr lang="en-US" smtClean="0"/>
          </a:p>
        </p:txBody>
      </p:sp>
      <p:sp>
        <p:nvSpPr>
          <p:cNvPr id="5427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D22CDA67-BBCC-4E7D-8AD2-13C65550118C}" type="slidenum">
              <a:rPr lang="en-US" sz="1200"/>
              <a:pPr algn="r" eaLnBrk="1" hangingPunct="1"/>
              <a:t>17</a:t>
            </a:fld>
            <a:endParaRPr lang="en-US" sz="1200"/>
          </a:p>
        </p:txBody>
      </p:sp>
      <p:sp>
        <p:nvSpPr>
          <p:cNvPr id="54276" name="Rectangle 2"/>
          <p:cNvSpPr>
            <a:spLocks noRot="1" noChangeArrowheads="1" noTextEdit="1"/>
          </p:cNvSpPr>
          <p:nvPr>
            <p:ph type="sldImg"/>
          </p:nvPr>
        </p:nvSpPr>
        <p:spPr>
          <a:ln/>
        </p:spPr>
      </p:sp>
      <p:sp>
        <p:nvSpPr>
          <p:cNvPr id="54277"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9C8B924-050E-41D1-8660-B58DB76D2742}" type="slidenum">
              <a:rPr lang="en-US" smtClean="0"/>
              <a:pPr eaLnBrk="1" hangingPunct="1"/>
              <a:t>18</a:t>
            </a:fld>
            <a:endParaRPr lang="en-US" smtClean="0"/>
          </a:p>
        </p:txBody>
      </p:sp>
      <p:sp>
        <p:nvSpPr>
          <p:cNvPr id="5529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713386FD-E675-4F8B-B72B-22F97D01BB65}" type="slidenum">
              <a:rPr lang="en-US" sz="1200"/>
              <a:pPr algn="r" eaLnBrk="1" hangingPunct="1"/>
              <a:t>18</a:t>
            </a:fld>
            <a:endParaRPr lang="en-US" sz="1200"/>
          </a:p>
        </p:txBody>
      </p:sp>
      <p:sp>
        <p:nvSpPr>
          <p:cNvPr id="55300" name="Rectangle 2"/>
          <p:cNvSpPr>
            <a:spLocks noRot="1" noChangeArrowheads="1" noTextEdit="1"/>
          </p:cNvSpPr>
          <p:nvPr>
            <p:ph type="sldImg"/>
          </p:nvPr>
        </p:nvSpPr>
        <p:spPr>
          <a:ln/>
        </p:spPr>
      </p:sp>
      <p:sp>
        <p:nvSpPr>
          <p:cNvPr id="55301"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6EFCFAC-8AD1-4D1D-99EB-C50E29863BCB}" type="slidenum">
              <a:rPr lang="en-US" smtClean="0"/>
              <a:pPr eaLnBrk="1" hangingPunct="1"/>
              <a:t>19</a:t>
            </a:fld>
            <a:endParaRPr lang="en-US" smtClean="0"/>
          </a:p>
        </p:txBody>
      </p:sp>
      <p:sp>
        <p:nvSpPr>
          <p:cNvPr id="5632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8747F01-29DB-4AFE-BE6F-4102A108BBE0}" type="slidenum">
              <a:rPr lang="en-US" sz="1200"/>
              <a:pPr algn="r" eaLnBrk="1" hangingPunct="1"/>
              <a:t>19</a:t>
            </a:fld>
            <a:endParaRPr lang="en-US" sz="1200"/>
          </a:p>
        </p:txBody>
      </p:sp>
      <p:sp>
        <p:nvSpPr>
          <p:cNvPr id="56324" name="Rectangle 2"/>
          <p:cNvSpPr>
            <a:spLocks noRot="1" noChangeArrowheads="1" noTextEdit="1"/>
          </p:cNvSpPr>
          <p:nvPr>
            <p:ph type="sldImg"/>
          </p:nvPr>
        </p:nvSpPr>
        <p:spPr>
          <a:ln/>
        </p:spPr>
      </p:sp>
      <p:sp>
        <p:nvSpPr>
          <p:cNvPr id="56325"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2C0C9A5-2EB0-4129-9DFD-BBAFC4587B70}" type="slidenum">
              <a:rPr lang="en-US" smtClean="0"/>
              <a:pPr eaLnBrk="1" hangingPunct="1"/>
              <a:t>22</a:t>
            </a:fld>
            <a:endParaRPr lang="en-US" smtClean="0"/>
          </a:p>
        </p:txBody>
      </p:sp>
      <p:sp>
        <p:nvSpPr>
          <p:cNvPr id="5734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3E97906-FFDA-43CE-9370-5713C8FCAB13}" type="slidenum">
              <a:rPr lang="en-US" sz="1200"/>
              <a:pPr algn="r" eaLnBrk="1" hangingPunct="1"/>
              <a:t>22</a:t>
            </a:fld>
            <a:endParaRPr lang="en-US" sz="1200"/>
          </a:p>
        </p:txBody>
      </p:sp>
      <p:sp>
        <p:nvSpPr>
          <p:cNvPr id="57348" name="Rectangle 2"/>
          <p:cNvSpPr>
            <a:spLocks noRot="1" noChangeArrowheads="1" noTextEdit="1"/>
          </p:cNvSpPr>
          <p:nvPr>
            <p:ph type="sldImg"/>
          </p:nvPr>
        </p:nvSpPr>
        <p:spPr>
          <a:ln/>
        </p:spPr>
      </p:sp>
      <p:sp>
        <p:nvSpPr>
          <p:cNvPr id="57349"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EA529F9-5594-497F-A593-9707192B1054}" type="slidenum">
              <a:rPr lang="en-US" smtClean="0"/>
              <a:pPr eaLnBrk="1" hangingPunct="1"/>
              <a:t>23</a:t>
            </a:fld>
            <a:endParaRPr lang="en-US" smtClean="0"/>
          </a:p>
        </p:txBody>
      </p:sp>
      <p:sp>
        <p:nvSpPr>
          <p:cNvPr id="5837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172DE23-4D72-4EEF-9F83-3C2F1D785C1A}" type="slidenum">
              <a:rPr lang="en-US" sz="1200"/>
              <a:pPr algn="r" eaLnBrk="1" hangingPunct="1"/>
              <a:t>23</a:t>
            </a:fld>
            <a:endParaRPr lang="en-US" sz="1200"/>
          </a:p>
        </p:txBody>
      </p:sp>
      <p:sp>
        <p:nvSpPr>
          <p:cNvPr id="58372" name="Rectangle 2"/>
          <p:cNvSpPr>
            <a:spLocks noRot="1" noChangeArrowheads="1" noTextEdit="1"/>
          </p:cNvSpPr>
          <p:nvPr>
            <p:ph type="sldImg"/>
          </p:nvPr>
        </p:nvSpPr>
        <p:spPr>
          <a:ln/>
        </p:spPr>
      </p:sp>
      <p:sp>
        <p:nvSpPr>
          <p:cNvPr id="58373"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48A9C95-E4CE-4F6F-826F-1267DFDA7CAA}" type="slidenum">
              <a:rPr lang="en-US" smtClean="0"/>
              <a:pPr eaLnBrk="1" hangingPunct="1"/>
              <a:t>30</a:t>
            </a:fld>
            <a:endParaRPr lang="en-US" smtClean="0"/>
          </a:p>
        </p:txBody>
      </p:sp>
      <p:sp>
        <p:nvSpPr>
          <p:cNvPr id="5939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5002998E-0DAA-4875-85FC-0E8218F0802C}" type="slidenum">
              <a:rPr lang="en-US" sz="1200"/>
              <a:pPr algn="r" eaLnBrk="1" hangingPunct="1"/>
              <a:t>30</a:t>
            </a:fld>
            <a:endParaRPr lang="en-US" sz="1200"/>
          </a:p>
        </p:txBody>
      </p:sp>
      <p:sp>
        <p:nvSpPr>
          <p:cNvPr id="59396" name="Rectangle 2"/>
          <p:cNvSpPr>
            <a:spLocks noRot="1" noChangeArrowheads="1" noTextEdit="1"/>
          </p:cNvSpPr>
          <p:nvPr>
            <p:ph type="sldImg"/>
          </p:nvPr>
        </p:nvSpPr>
        <p:spPr>
          <a:ln/>
        </p:spPr>
      </p:sp>
      <p:sp>
        <p:nvSpPr>
          <p:cNvPr id="59397"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A589B4-05A9-46B3-835E-CBDDB3962398}" type="slidenum">
              <a:rPr lang="en-US"/>
              <a:pPr>
                <a:defRPr/>
              </a:pPr>
              <a:t>‹#›</a:t>
            </a:fld>
            <a:endParaRPr lang="en-US"/>
          </a:p>
        </p:txBody>
      </p:sp>
    </p:spTree>
    <p:extLst>
      <p:ext uri="{BB962C8B-B14F-4D97-AF65-F5344CB8AC3E}">
        <p14:creationId xmlns:p14="http://schemas.microsoft.com/office/powerpoint/2010/main" val="2152282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73A056-32F8-4C98-8564-91FFE272B47C}" type="slidenum">
              <a:rPr lang="en-US"/>
              <a:pPr>
                <a:defRPr/>
              </a:pPr>
              <a:t>‹#›</a:t>
            </a:fld>
            <a:endParaRPr lang="en-US"/>
          </a:p>
        </p:txBody>
      </p:sp>
    </p:spTree>
    <p:extLst>
      <p:ext uri="{BB962C8B-B14F-4D97-AF65-F5344CB8AC3E}">
        <p14:creationId xmlns:p14="http://schemas.microsoft.com/office/powerpoint/2010/main" val="2763020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CD49CC-94CA-47F4-A622-5352692412C2}" type="slidenum">
              <a:rPr lang="en-US"/>
              <a:pPr>
                <a:defRPr/>
              </a:pPr>
              <a:t>‹#›</a:t>
            </a:fld>
            <a:endParaRPr lang="en-US"/>
          </a:p>
        </p:txBody>
      </p:sp>
    </p:spTree>
    <p:extLst>
      <p:ext uri="{BB962C8B-B14F-4D97-AF65-F5344CB8AC3E}">
        <p14:creationId xmlns:p14="http://schemas.microsoft.com/office/powerpoint/2010/main" val="3309018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56881B-0604-43D6-87BD-808FD2E4EA50}" type="slidenum">
              <a:rPr lang="en-US"/>
              <a:pPr>
                <a:defRPr/>
              </a:pPr>
              <a:t>‹#›</a:t>
            </a:fld>
            <a:endParaRPr lang="en-US"/>
          </a:p>
        </p:txBody>
      </p:sp>
    </p:spTree>
    <p:extLst>
      <p:ext uri="{BB962C8B-B14F-4D97-AF65-F5344CB8AC3E}">
        <p14:creationId xmlns:p14="http://schemas.microsoft.com/office/powerpoint/2010/main" val="4080513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EAFFFF5-E0E5-40C4-A459-66CB5811F148}" type="slidenum">
              <a:rPr lang="en-US"/>
              <a:pPr>
                <a:defRPr/>
              </a:pPr>
              <a:t>‹#›</a:t>
            </a:fld>
            <a:endParaRPr lang="en-US"/>
          </a:p>
        </p:txBody>
      </p:sp>
    </p:spTree>
    <p:extLst>
      <p:ext uri="{BB962C8B-B14F-4D97-AF65-F5344CB8AC3E}">
        <p14:creationId xmlns:p14="http://schemas.microsoft.com/office/powerpoint/2010/main" val="336550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D45E5FC-11A9-4B3D-8F45-8CB2E472CD55}" type="slidenum">
              <a:rPr lang="en-US"/>
              <a:pPr>
                <a:defRPr/>
              </a:pPr>
              <a:t>‹#›</a:t>
            </a:fld>
            <a:endParaRPr lang="en-US"/>
          </a:p>
        </p:txBody>
      </p:sp>
    </p:spTree>
    <p:extLst>
      <p:ext uri="{BB962C8B-B14F-4D97-AF65-F5344CB8AC3E}">
        <p14:creationId xmlns:p14="http://schemas.microsoft.com/office/powerpoint/2010/main" val="466754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92C93C5-BCDB-4533-972B-C29927BC45D7}" type="slidenum">
              <a:rPr lang="en-US"/>
              <a:pPr>
                <a:defRPr/>
              </a:pPr>
              <a:t>‹#›</a:t>
            </a:fld>
            <a:endParaRPr lang="en-US"/>
          </a:p>
        </p:txBody>
      </p:sp>
    </p:spTree>
    <p:extLst>
      <p:ext uri="{BB962C8B-B14F-4D97-AF65-F5344CB8AC3E}">
        <p14:creationId xmlns:p14="http://schemas.microsoft.com/office/powerpoint/2010/main" val="441902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BF2D846-2A77-4934-916B-1BF0B274559D}" type="slidenum">
              <a:rPr lang="en-US"/>
              <a:pPr>
                <a:defRPr/>
              </a:pPr>
              <a:t>‹#›</a:t>
            </a:fld>
            <a:endParaRPr lang="en-US"/>
          </a:p>
        </p:txBody>
      </p:sp>
    </p:spTree>
    <p:extLst>
      <p:ext uri="{BB962C8B-B14F-4D97-AF65-F5344CB8AC3E}">
        <p14:creationId xmlns:p14="http://schemas.microsoft.com/office/powerpoint/2010/main" val="2101674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E44F628-D590-4ED4-82C4-7BF3CE9F4AD4}" type="slidenum">
              <a:rPr lang="en-US"/>
              <a:pPr>
                <a:defRPr/>
              </a:pPr>
              <a:t>‹#›</a:t>
            </a:fld>
            <a:endParaRPr lang="en-US"/>
          </a:p>
        </p:txBody>
      </p:sp>
    </p:spTree>
    <p:extLst>
      <p:ext uri="{BB962C8B-B14F-4D97-AF65-F5344CB8AC3E}">
        <p14:creationId xmlns:p14="http://schemas.microsoft.com/office/powerpoint/2010/main" val="2966487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A091878-786C-4E99-87C4-9A0CBB63A3D8}" type="slidenum">
              <a:rPr lang="en-US"/>
              <a:pPr>
                <a:defRPr/>
              </a:pPr>
              <a:t>‹#›</a:t>
            </a:fld>
            <a:endParaRPr lang="en-US"/>
          </a:p>
        </p:txBody>
      </p:sp>
    </p:spTree>
    <p:extLst>
      <p:ext uri="{BB962C8B-B14F-4D97-AF65-F5344CB8AC3E}">
        <p14:creationId xmlns:p14="http://schemas.microsoft.com/office/powerpoint/2010/main" val="3694082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3EBC1B4-CD30-47D1-98C1-AE138BD99734}" type="slidenum">
              <a:rPr lang="en-US"/>
              <a:pPr>
                <a:defRPr/>
              </a:pPr>
              <a:t>‹#›</a:t>
            </a:fld>
            <a:endParaRPr lang="en-US"/>
          </a:p>
        </p:txBody>
      </p:sp>
    </p:spTree>
    <p:extLst>
      <p:ext uri="{BB962C8B-B14F-4D97-AF65-F5344CB8AC3E}">
        <p14:creationId xmlns:p14="http://schemas.microsoft.com/office/powerpoint/2010/main" val="2800218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89DEC74A-9CC2-4EB4-AF2B-F5894367AC1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CCC"/>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762000"/>
            <a:ext cx="7772400" cy="1470025"/>
          </a:xfrm>
        </p:spPr>
        <p:txBody>
          <a:bodyPr/>
          <a:lstStyle/>
          <a:p>
            <a:pPr eaLnBrk="1" hangingPunct="1"/>
            <a:r>
              <a:rPr lang="en-US" sz="5400" smtClean="0"/>
              <a:t>Using MyMathLab</a:t>
            </a:r>
          </a:p>
        </p:txBody>
      </p:sp>
      <p:sp>
        <p:nvSpPr>
          <p:cNvPr id="2051" name="Rectangle 3"/>
          <p:cNvSpPr>
            <a:spLocks noGrp="1" noChangeArrowheads="1"/>
          </p:cNvSpPr>
          <p:nvPr>
            <p:ph type="subTitle" idx="1"/>
          </p:nvPr>
        </p:nvSpPr>
        <p:spPr>
          <a:xfrm>
            <a:off x="1219200" y="2362200"/>
            <a:ext cx="6400800" cy="1752600"/>
          </a:xfrm>
        </p:spPr>
        <p:txBody>
          <a:bodyPr/>
          <a:lstStyle/>
          <a:p>
            <a:pPr eaLnBrk="1" hangingPunct="1"/>
            <a:r>
              <a:rPr lang="en-US" sz="3600" smtClean="0"/>
              <a:t>Features</a:t>
            </a:r>
          </a:p>
        </p:txBody>
      </p:sp>
      <p:pic>
        <p:nvPicPr>
          <p:cNvPr id="2052" name="Picture 4" descr="MPj0444425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9600" y="2667000"/>
            <a:ext cx="264477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 Box 5"/>
          <p:cNvSpPr txBox="1">
            <a:spLocks noChangeArrowheads="1"/>
          </p:cNvSpPr>
          <p:nvPr/>
        </p:nvSpPr>
        <p:spPr bwMode="auto">
          <a:xfrm>
            <a:off x="762000" y="3200400"/>
            <a:ext cx="3886200" cy="2678113"/>
          </a:xfrm>
          <a:prstGeom prst="rect">
            <a:avLst/>
          </a:prstGeom>
          <a:noFill/>
          <a:ln w="38100">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olidFill>
                  <a:srgbClr val="800000"/>
                </a:solidFill>
              </a:rPr>
              <a:t>You must already be registered or enrolled in a current class in order to use MyMathLab.  If you are not registered or enrolled in a new class, see another PowerPoint for directions.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endParaRPr lang="en-US" smtClean="0"/>
          </a:p>
        </p:txBody>
      </p:sp>
      <p:sp>
        <p:nvSpPr>
          <p:cNvPr id="11267" name="Rectangle 3"/>
          <p:cNvSpPr>
            <a:spLocks noGrp="1" noChangeArrowheads="1"/>
          </p:cNvSpPr>
          <p:nvPr>
            <p:ph type="body" idx="1"/>
          </p:nvPr>
        </p:nvSpPr>
        <p:spPr/>
        <p:txBody>
          <a:bodyPr/>
          <a:lstStyle/>
          <a:p>
            <a:pPr eaLnBrk="1" hangingPunct="1"/>
            <a:endParaRPr lang="en-US" smtClean="0"/>
          </a:p>
        </p:txBody>
      </p:sp>
      <p:pic>
        <p:nvPicPr>
          <p:cNvPr id="11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777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5"/>
          <p:cNvSpPr txBox="1">
            <a:spLocks noChangeArrowheads="1"/>
          </p:cNvSpPr>
          <p:nvPr/>
        </p:nvSpPr>
        <p:spPr bwMode="auto">
          <a:xfrm>
            <a:off x="1459637" y="4191000"/>
            <a:ext cx="7162800" cy="3108543"/>
          </a:xfrm>
          <a:prstGeom prst="rect">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dirty="0">
                <a:solidFill>
                  <a:srgbClr val="FF3300"/>
                </a:solidFill>
              </a:rPr>
              <a:t>The menu is on the left.  Click ‘homework’ to do your online homework, ‘quizzes and tests’ to do a practice test, ‘</a:t>
            </a:r>
            <a:r>
              <a:rPr lang="en-US" sz="2800" dirty="0" err="1">
                <a:solidFill>
                  <a:srgbClr val="FF3300"/>
                </a:solidFill>
              </a:rPr>
              <a:t>gradebook</a:t>
            </a:r>
            <a:r>
              <a:rPr lang="en-US" sz="2800" dirty="0">
                <a:solidFill>
                  <a:srgbClr val="FF3300"/>
                </a:solidFill>
              </a:rPr>
              <a:t>’ to view your online homework grades, ‘study plan’ for </a:t>
            </a:r>
            <a:r>
              <a:rPr lang="en-US" sz="2800" b="1" dirty="0">
                <a:solidFill>
                  <a:srgbClr val="FF3300"/>
                </a:solidFill>
              </a:rPr>
              <a:t>possible extra practice,</a:t>
            </a:r>
            <a:r>
              <a:rPr lang="en-US" sz="2800" dirty="0">
                <a:solidFill>
                  <a:srgbClr val="FF3300"/>
                </a:solidFill>
              </a:rPr>
              <a:t> or ‘chapter contents or online textbook (</a:t>
            </a:r>
            <a:r>
              <a:rPr lang="en-US" sz="2800" dirty="0" err="1">
                <a:solidFill>
                  <a:srgbClr val="FF3300"/>
                </a:solidFill>
              </a:rPr>
              <a:t>etext</a:t>
            </a:r>
            <a:r>
              <a:rPr lang="en-US" sz="2800" dirty="0">
                <a:solidFill>
                  <a:srgbClr val="FF3300"/>
                </a:solidFill>
              </a:rPr>
              <a:t>)’ to view the online textbook</a:t>
            </a:r>
            <a:r>
              <a:rPr lang="en-US" sz="2800" dirty="0" smtClean="0">
                <a:solidFill>
                  <a:srgbClr val="FF3300"/>
                </a:solidFill>
              </a:rPr>
              <a:t>.</a:t>
            </a:r>
            <a:endParaRPr lang="en-US" sz="2800" dirty="0">
              <a:solidFill>
                <a:srgbClr val="FF3300"/>
              </a:solidFill>
            </a:endParaRPr>
          </a:p>
        </p:txBody>
      </p:sp>
      <p:sp>
        <p:nvSpPr>
          <p:cNvPr id="11270" name="Line 6"/>
          <p:cNvSpPr>
            <a:spLocks noChangeShapeType="1"/>
          </p:cNvSpPr>
          <p:nvPr/>
        </p:nvSpPr>
        <p:spPr bwMode="auto">
          <a:xfrm flipH="1" flipV="1">
            <a:off x="685800" y="1905000"/>
            <a:ext cx="5486400" cy="2438400"/>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1" name="Rectangle 9"/>
          <p:cNvSpPr>
            <a:spLocks noChangeArrowheads="1"/>
          </p:cNvSpPr>
          <p:nvPr/>
        </p:nvSpPr>
        <p:spPr bwMode="auto">
          <a:xfrm>
            <a:off x="7772400" y="838200"/>
            <a:ext cx="762000" cy="76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t>Homework</a:t>
            </a:r>
          </a:p>
        </p:txBody>
      </p:sp>
      <p:sp>
        <p:nvSpPr>
          <p:cNvPr id="12291" name="Rectangle 3"/>
          <p:cNvSpPr>
            <a:spLocks noGrp="1" noChangeArrowheads="1"/>
          </p:cNvSpPr>
          <p:nvPr>
            <p:ph type="body" idx="1"/>
          </p:nvPr>
        </p:nvSpPr>
        <p:spPr>
          <a:xfrm>
            <a:off x="457200" y="1600201"/>
            <a:ext cx="8229600" cy="3581400"/>
          </a:xfrm>
        </p:spPr>
        <p:txBody>
          <a:bodyPr/>
          <a:lstStyle/>
          <a:p>
            <a:pPr eaLnBrk="1" hangingPunct="1"/>
            <a:r>
              <a:rPr lang="en-US" u="sng" dirty="0" smtClean="0"/>
              <a:t>Never</a:t>
            </a:r>
            <a:r>
              <a:rPr lang="en-US" dirty="0" smtClean="0"/>
              <a:t> work more than 1 homework assignment ahead.</a:t>
            </a:r>
          </a:p>
          <a:p>
            <a:pPr eaLnBrk="1" hangingPunct="1"/>
            <a:r>
              <a:rPr lang="en-US" dirty="0" smtClean="0"/>
              <a:t>You have unlimited tries of a problem, up to the deadline.</a:t>
            </a:r>
          </a:p>
          <a:p>
            <a:pPr eaLnBrk="1" hangingPunct="1"/>
            <a:r>
              <a:rPr lang="en-US" dirty="0" smtClean="0"/>
              <a:t>Every student should be able to score a 100% on each homework assignment.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endParaRPr lang="en-US" smtClean="0"/>
          </a:p>
        </p:txBody>
      </p:sp>
      <p:sp>
        <p:nvSpPr>
          <p:cNvPr id="13315" name="Rectangle 3"/>
          <p:cNvSpPr>
            <a:spLocks noGrp="1" noChangeArrowheads="1"/>
          </p:cNvSpPr>
          <p:nvPr>
            <p:ph type="body" idx="1"/>
          </p:nvPr>
        </p:nvSpPr>
        <p:spPr/>
        <p:txBody>
          <a:bodyPr/>
          <a:lstStyle/>
          <a:p>
            <a:pPr eaLnBrk="1" hangingPunct="1"/>
            <a:endParaRPr lang="en-US" smtClean="0"/>
          </a:p>
        </p:txBody>
      </p:sp>
      <p:pic>
        <p:nvPicPr>
          <p:cNvPr id="133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769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 Box 5"/>
          <p:cNvSpPr txBox="1">
            <a:spLocks noChangeArrowheads="1"/>
          </p:cNvSpPr>
          <p:nvPr/>
        </p:nvSpPr>
        <p:spPr bwMode="auto">
          <a:xfrm>
            <a:off x="1600200" y="3886200"/>
            <a:ext cx="701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sp>
        <p:nvSpPr>
          <p:cNvPr id="13318" name="Text Box 7"/>
          <p:cNvSpPr txBox="1">
            <a:spLocks noChangeArrowheads="1"/>
          </p:cNvSpPr>
          <p:nvPr/>
        </p:nvSpPr>
        <p:spPr bwMode="auto">
          <a:xfrm>
            <a:off x="6781800" y="1828800"/>
            <a:ext cx="2133600" cy="319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solidFill>
                  <a:srgbClr val="FF0000"/>
                </a:solidFill>
              </a:rPr>
              <a:t>When you wish to work </a:t>
            </a:r>
          </a:p>
          <a:p>
            <a:pPr eaLnBrk="1" hangingPunct="1"/>
            <a:r>
              <a:rPr lang="en-US" sz="2400">
                <a:solidFill>
                  <a:srgbClr val="FF0000"/>
                </a:solidFill>
              </a:rPr>
              <a:t>homework, click on the </a:t>
            </a:r>
          </a:p>
          <a:p>
            <a:pPr eaLnBrk="1" hangingPunct="1"/>
            <a:r>
              <a:rPr lang="en-US" sz="2400">
                <a:solidFill>
                  <a:srgbClr val="FF0000"/>
                </a:solidFill>
              </a:rPr>
              <a:t>DO HOMEWORK link.</a:t>
            </a:r>
          </a:p>
          <a:p>
            <a:pPr eaLnBrk="1" hangingPunct="1">
              <a:spcBef>
                <a:spcPct val="50000"/>
              </a:spcBef>
            </a:pPr>
            <a:endParaRPr lang="en-US" sz="2400"/>
          </a:p>
        </p:txBody>
      </p:sp>
      <p:sp>
        <p:nvSpPr>
          <p:cNvPr id="13319" name="Line 8"/>
          <p:cNvSpPr>
            <a:spLocks noChangeShapeType="1"/>
          </p:cNvSpPr>
          <p:nvPr/>
        </p:nvSpPr>
        <p:spPr bwMode="auto">
          <a:xfrm flipH="1" flipV="1">
            <a:off x="685800" y="1752600"/>
            <a:ext cx="6172200" cy="1981200"/>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0" name="Rectangle 9"/>
          <p:cNvSpPr>
            <a:spLocks noChangeArrowheads="1"/>
          </p:cNvSpPr>
          <p:nvPr/>
        </p:nvSpPr>
        <p:spPr bwMode="auto">
          <a:xfrm>
            <a:off x="7772400" y="685800"/>
            <a:ext cx="838200" cy="76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39" name="Rectangle 3"/>
          <p:cNvSpPr>
            <a:spLocks noChangeArrowheads="1"/>
          </p:cNvSpPr>
          <p:nvPr/>
        </p:nvSpPr>
        <p:spPr bwMode="auto">
          <a:xfrm>
            <a:off x="2209800" y="2895600"/>
            <a:ext cx="5257800" cy="12954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0" name="Text Box 4"/>
          <p:cNvSpPr txBox="1">
            <a:spLocks noChangeArrowheads="1"/>
          </p:cNvSpPr>
          <p:nvPr/>
        </p:nvSpPr>
        <p:spPr bwMode="auto">
          <a:xfrm>
            <a:off x="2286000" y="3048000"/>
            <a:ext cx="4953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rgbClr val="FF3300"/>
                </a:solidFill>
              </a:rPr>
              <a:t>Select which HW assignment and click on it.</a:t>
            </a:r>
          </a:p>
        </p:txBody>
      </p:sp>
      <p:sp>
        <p:nvSpPr>
          <p:cNvPr id="14341" name="Line 5"/>
          <p:cNvSpPr>
            <a:spLocks noChangeShapeType="1"/>
          </p:cNvSpPr>
          <p:nvPr/>
        </p:nvSpPr>
        <p:spPr bwMode="auto">
          <a:xfrm flipH="1" flipV="1">
            <a:off x="1143000" y="2286000"/>
            <a:ext cx="1066800" cy="609600"/>
          </a:xfrm>
          <a:prstGeom prst="line">
            <a:avLst/>
          </a:prstGeom>
          <a:noFill/>
          <a:ln w="190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endParaRPr lang="en-US" smtClean="0"/>
          </a:p>
        </p:txBody>
      </p:sp>
      <p:sp>
        <p:nvSpPr>
          <p:cNvPr id="15363" name="Rectangle 3"/>
          <p:cNvSpPr>
            <a:spLocks noGrp="1" noChangeArrowheads="1"/>
          </p:cNvSpPr>
          <p:nvPr>
            <p:ph type="body" idx="1"/>
          </p:nvPr>
        </p:nvSpPr>
        <p:spPr/>
        <p:txBody>
          <a:bodyPr/>
          <a:lstStyle/>
          <a:p>
            <a:pPr eaLnBrk="1" hangingPunct="1"/>
            <a:endParaRPr lang="en-US" smtClean="0"/>
          </a:p>
        </p:txBody>
      </p:sp>
      <p:pic>
        <p:nvPicPr>
          <p:cNvPr id="153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8438"/>
            <a:ext cx="8991600" cy="6659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5" name="Text Box 5"/>
          <p:cNvSpPr txBox="1">
            <a:spLocks noChangeArrowheads="1"/>
          </p:cNvSpPr>
          <p:nvPr/>
        </p:nvSpPr>
        <p:spPr bwMode="auto">
          <a:xfrm>
            <a:off x="533400" y="3962400"/>
            <a:ext cx="8229600" cy="2308225"/>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a:solidFill>
                  <a:srgbClr val="FF3300"/>
                </a:solidFill>
              </a:rPr>
              <a:t>Click on the Problem # to view the problem.  You </a:t>
            </a:r>
            <a:r>
              <a:rPr lang="en-US" sz="2400" u="sng" dirty="0">
                <a:solidFill>
                  <a:srgbClr val="FF3300"/>
                </a:solidFill>
              </a:rPr>
              <a:t>do NOT </a:t>
            </a:r>
            <a:r>
              <a:rPr lang="en-US" sz="2400" dirty="0">
                <a:solidFill>
                  <a:srgbClr val="FF3300"/>
                </a:solidFill>
              </a:rPr>
              <a:t>have to work all problems at the same time.  Answers are automatically saved if you logout and return later to finish the </a:t>
            </a:r>
            <a:r>
              <a:rPr lang="en-US" sz="2400" dirty="0" err="1">
                <a:solidFill>
                  <a:srgbClr val="FF3300"/>
                </a:solidFill>
              </a:rPr>
              <a:t>HW</a:t>
            </a:r>
            <a:r>
              <a:rPr lang="en-US" sz="2400" dirty="0">
                <a:solidFill>
                  <a:srgbClr val="FF3300"/>
                </a:solidFill>
              </a:rPr>
              <a:t>.  You can always see at this </a:t>
            </a:r>
            <a:r>
              <a:rPr lang="en-US" sz="2400" u="sng" dirty="0">
                <a:solidFill>
                  <a:srgbClr val="FF3300"/>
                </a:solidFill>
              </a:rPr>
              <a:t>overview</a:t>
            </a:r>
            <a:r>
              <a:rPr lang="en-US" sz="2400" dirty="0">
                <a:solidFill>
                  <a:srgbClr val="FF3300"/>
                </a:solidFill>
              </a:rPr>
              <a:t> which problems are correct, incorrect, or not </a:t>
            </a:r>
            <a:r>
              <a:rPr lang="en-US" sz="2400" dirty="0" smtClean="0">
                <a:solidFill>
                  <a:srgbClr val="FF3300"/>
                </a:solidFill>
              </a:rPr>
              <a:t>started (problems </a:t>
            </a:r>
            <a:r>
              <a:rPr lang="en-US" sz="2400" dirty="0">
                <a:solidFill>
                  <a:srgbClr val="FF3300"/>
                </a:solidFill>
              </a:rPr>
              <a:t>correctly answered are checked problems).</a:t>
            </a:r>
          </a:p>
        </p:txBody>
      </p:sp>
      <p:sp>
        <p:nvSpPr>
          <p:cNvPr id="15366" name="Line 6"/>
          <p:cNvSpPr>
            <a:spLocks noChangeShapeType="1"/>
          </p:cNvSpPr>
          <p:nvPr/>
        </p:nvSpPr>
        <p:spPr bwMode="auto">
          <a:xfrm flipV="1">
            <a:off x="3810000" y="2667000"/>
            <a:ext cx="228600" cy="1295400"/>
          </a:xfrm>
          <a:prstGeom prst="line">
            <a:avLst/>
          </a:prstGeom>
          <a:noFill/>
          <a:ln w="190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90678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Box 4"/>
          <p:cNvSpPr txBox="1">
            <a:spLocks noChangeArrowheads="1"/>
          </p:cNvSpPr>
          <p:nvPr/>
        </p:nvSpPr>
        <p:spPr bwMode="auto">
          <a:xfrm>
            <a:off x="5867400" y="1676400"/>
            <a:ext cx="2971800" cy="47894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solidFill>
                  <a:srgbClr val="FF0000"/>
                </a:solidFill>
              </a:rPr>
              <a:t>Work your problem on paper, then enter your answer.  You will notice a toolbox at the left to help enter fractions, exponents, roots, etc.  Enter ‘Check Answer’.</a:t>
            </a:r>
          </a:p>
        </p:txBody>
      </p:sp>
      <p:sp>
        <p:nvSpPr>
          <p:cNvPr id="16388" name="Line 6"/>
          <p:cNvSpPr>
            <a:spLocks noChangeShapeType="1"/>
          </p:cNvSpPr>
          <p:nvPr/>
        </p:nvSpPr>
        <p:spPr bwMode="auto">
          <a:xfrm flipH="1" flipV="1">
            <a:off x="4114800" y="1981200"/>
            <a:ext cx="1752600" cy="10668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89" name="Line 7"/>
          <p:cNvSpPr>
            <a:spLocks noChangeShapeType="1"/>
          </p:cNvSpPr>
          <p:nvPr/>
        </p:nvSpPr>
        <p:spPr bwMode="auto">
          <a:xfrm flipH="1" flipV="1">
            <a:off x="1524000" y="5334000"/>
            <a:ext cx="4343400" cy="6096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0" name="Line 8"/>
          <p:cNvSpPr>
            <a:spLocks noChangeShapeType="1"/>
          </p:cNvSpPr>
          <p:nvPr/>
        </p:nvSpPr>
        <p:spPr bwMode="auto">
          <a:xfrm flipH="1" flipV="1">
            <a:off x="609600" y="3124200"/>
            <a:ext cx="5257800" cy="14478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91440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Box 4"/>
          <p:cNvSpPr txBox="1">
            <a:spLocks noChangeArrowheads="1"/>
          </p:cNvSpPr>
          <p:nvPr/>
        </p:nvSpPr>
        <p:spPr bwMode="auto">
          <a:xfrm>
            <a:off x="3124200" y="4953000"/>
            <a:ext cx="5181600" cy="13731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solidFill>
                  <a:srgbClr val="FF0000"/>
                </a:solidFill>
              </a:rPr>
              <a:t>If you give an incorrect answer, try again.  Or use some ‘helps’ listed at the right.</a:t>
            </a:r>
          </a:p>
        </p:txBody>
      </p:sp>
      <p:sp>
        <p:nvSpPr>
          <p:cNvPr id="17412" name="Line 4"/>
          <p:cNvSpPr>
            <a:spLocks noChangeShapeType="1"/>
          </p:cNvSpPr>
          <p:nvPr/>
        </p:nvSpPr>
        <p:spPr bwMode="auto">
          <a:xfrm flipV="1">
            <a:off x="5715000" y="3429000"/>
            <a:ext cx="381000" cy="152400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28600"/>
            <a:ext cx="8991600" cy="73152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8435" name="TextBox 4"/>
          <p:cNvSpPr txBox="1">
            <a:spLocks noChangeArrowheads="1"/>
          </p:cNvSpPr>
          <p:nvPr/>
        </p:nvSpPr>
        <p:spPr bwMode="auto">
          <a:xfrm>
            <a:off x="609600" y="3048000"/>
            <a:ext cx="4876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solidFill>
                  <a:srgbClr val="FF0000"/>
                </a:solidFill>
              </a:rPr>
              <a:t>If you want to see a similar problem solution, click on ‘View an Example’.</a:t>
            </a:r>
          </a:p>
        </p:txBody>
      </p:sp>
      <p:cxnSp>
        <p:nvCxnSpPr>
          <p:cNvPr id="18436" name="Straight Arrow Connector 6"/>
          <p:cNvCxnSpPr>
            <a:cxnSpLocks noChangeShapeType="1"/>
          </p:cNvCxnSpPr>
          <p:nvPr/>
        </p:nvCxnSpPr>
        <p:spPr bwMode="auto">
          <a:xfrm flipV="1">
            <a:off x="3962400" y="2438400"/>
            <a:ext cx="1981200" cy="76200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p:txBody>
          <a:bodyPr/>
          <a:lstStyle/>
          <a:p>
            <a:pPr eaLnBrk="1" hangingPunct="1"/>
            <a:endParaRPr lang="en-US" smtClean="0"/>
          </a:p>
        </p:txBody>
      </p:sp>
      <p:sp>
        <p:nvSpPr>
          <p:cNvPr id="19459" name="Rectangle 3"/>
          <p:cNvSpPr>
            <a:spLocks noGrp="1" noChangeArrowheads="1"/>
          </p:cNvSpPr>
          <p:nvPr>
            <p:ph type="body" idx="4294967295"/>
          </p:nvPr>
        </p:nvSpPr>
        <p:spPr/>
        <p:txBody>
          <a:bodyPr/>
          <a:lstStyle/>
          <a:p>
            <a:pPr eaLnBrk="1" hangingPunct="1"/>
            <a:endParaRPr lang="en-US" smtClean="0"/>
          </a:p>
        </p:txBody>
      </p:sp>
      <p:pic>
        <p:nvPicPr>
          <p:cNvPr id="194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4800"/>
            <a:ext cx="91440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Box 6"/>
          <p:cNvSpPr txBox="1">
            <a:spLocks noChangeArrowheads="1"/>
          </p:cNvSpPr>
          <p:nvPr/>
        </p:nvSpPr>
        <p:spPr bwMode="auto">
          <a:xfrm>
            <a:off x="685800" y="3200400"/>
            <a:ext cx="3733800" cy="1200150"/>
          </a:xfrm>
          <a:prstGeom prst="rect">
            <a:avLst/>
          </a:prstGeom>
          <a:solidFill>
            <a:schemeClr val="bg1"/>
          </a:solidFill>
          <a:ln w="9525">
            <a:solidFill>
              <a:srgbClr val="FF0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solidFill>
                  <a:srgbClr val="FF0000"/>
                </a:solidFill>
              </a:rPr>
              <a:t>You can view how the problem should be worked.</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
            <a:ext cx="89154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Box 4"/>
          <p:cNvSpPr txBox="1">
            <a:spLocks noChangeArrowheads="1"/>
          </p:cNvSpPr>
          <p:nvPr/>
        </p:nvSpPr>
        <p:spPr bwMode="auto">
          <a:xfrm>
            <a:off x="1219200" y="3352800"/>
            <a:ext cx="5867400" cy="822325"/>
          </a:xfrm>
          <a:prstGeom prst="rect">
            <a:avLst/>
          </a:prstGeom>
          <a:solidFill>
            <a:schemeClr val="bg1"/>
          </a:solidFill>
          <a:ln w="9525">
            <a:solidFill>
              <a:srgbClr val="FF0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solidFill>
                  <a:srgbClr val="FF0000"/>
                </a:solidFill>
              </a:rPr>
              <a:t>You could also ‘Ask’ your instructor for help.  Just type your message and send.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endParaRPr lang="en-US" smtClean="0"/>
          </a:p>
        </p:txBody>
      </p:sp>
      <p:sp>
        <p:nvSpPr>
          <p:cNvPr id="3075" name="Rectangle 3"/>
          <p:cNvSpPr>
            <a:spLocks noGrp="1" noChangeArrowheads="1"/>
          </p:cNvSpPr>
          <p:nvPr>
            <p:ph type="body" idx="1"/>
          </p:nvPr>
        </p:nvSpPr>
        <p:spPr>
          <a:xfrm>
            <a:off x="228600" y="1066800"/>
            <a:ext cx="8458200" cy="4525963"/>
          </a:xfrm>
        </p:spPr>
        <p:txBody>
          <a:bodyPr/>
          <a:lstStyle/>
          <a:p>
            <a:pPr eaLnBrk="1" hangingPunct="1">
              <a:lnSpc>
                <a:spcPct val="90000"/>
              </a:lnSpc>
            </a:pPr>
            <a:r>
              <a:rPr lang="en-US" sz="3600" dirty="0" smtClean="0">
                <a:solidFill>
                  <a:srgbClr val="000099"/>
                </a:solidFill>
              </a:rPr>
              <a:t>Open up an internet browser.  </a:t>
            </a:r>
            <a:r>
              <a:rPr lang="en-US" sz="3600" dirty="0" err="1" smtClean="0">
                <a:solidFill>
                  <a:srgbClr val="000099"/>
                </a:solidFill>
              </a:rPr>
              <a:t>MyMathLab</a:t>
            </a:r>
            <a:r>
              <a:rPr lang="en-US" sz="3600" dirty="0" smtClean="0">
                <a:solidFill>
                  <a:srgbClr val="000099"/>
                </a:solidFill>
              </a:rPr>
              <a:t> especially likes </a:t>
            </a:r>
            <a:r>
              <a:rPr lang="en-US" sz="3600" b="1" dirty="0" smtClean="0">
                <a:solidFill>
                  <a:srgbClr val="000099"/>
                </a:solidFill>
              </a:rPr>
              <a:t>Explorer</a:t>
            </a:r>
            <a:r>
              <a:rPr lang="en-US" sz="3600" dirty="0" smtClean="0">
                <a:solidFill>
                  <a:srgbClr val="000099"/>
                </a:solidFill>
              </a:rPr>
              <a:t>.</a:t>
            </a:r>
          </a:p>
          <a:p>
            <a:pPr eaLnBrk="1" hangingPunct="1">
              <a:lnSpc>
                <a:spcPct val="90000"/>
              </a:lnSpc>
            </a:pPr>
            <a:r>
              <a:rPr lang="en-US" sz="3600" dirty="0" smtClean="0">
                <a:solidFill>
                  <a:srgbClr val="00CC00"/>
                </a:solidFill>
              </a:rPr>
              <a:t>Go to </a:t>
            </a:r>
            <a:r>
              <a:rPr lang="en-US" sz="3600" dirty="0" err="1" smtClean="0">
                <a:solidFill>
                  <a:srgbClr val="00CC00"/>
                </a:solidFill>
              </a:rPr>
              <a:t>www.pearsonmylabandmastering.com</a:t>
            </a:r>
            <a:endParaRPr lang="en-US" sz="3600" dirty="0" smtClean="0">
              <a:solidFill>
                <a:srgbClr val="00CC00"/>
              </a:solidFill>
            </a:endParaRPr>
          </a:p>
          <a:p>
            <a:pPr eaLnBrk="1" hangingPunct="1">
              <a:lnSpc>
                <a:spcPct val="90000"/>
              </a:lnSpc>
            </a:pPr>
            <a:r>
              <a:rPr lang="en-US" sz="3600" dirty="0" smtClean="0">
                <a:solidFill>
                  <a:srgbClr val="660066"/>
                </a:solidFill>
              </a:rPr>
              <a:t>Login with your login name and password.</a:t>
            </a:r>
          </a:p>
          <a:p>
            <a:pPr eaLnBrk="1" hangingPunct="1">
              <a:lnSpc>
                <a:spcPct val="90000"/>
              </a:lnSpc>
            </a:pPr>
            <a:r>
              <a:rPr lang="en-US" sz="3600" dirty="0" smtClean="0">
                <a:solidFill>
                  <a:srgbClr val="CC0066"/>
                </a:solidFill>
              </a:rPr>
              <a:t>‘Click’ on your course name to get to the home page with the menu.</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endParaRPr lang="en-US" smtClean="0"/>
          </a:p>
        </p:txBody>
      </p:sp>
      <p:sp>
        <p:nvSpPr>
          <p:cNvPr id="21507" name="Rectangle 3"/>
          <p:cNvSpPr>
            <a:spLocks noGrp="1" noChangeArrowheads="1"/>
          </p:cNvSpPr>
          <p:nvPr>
            <p:ph type="body" idx="1"/>
          </p:nvPr>
        </p:nvSpPr>
        <p:spPr/>
        <p:txBody>
          <a:bodyPr/>
          <a:lstStyle/>
          <a:p>
            <a:pPr eaLnBrk="1" hangingPunct="1"/>
            <a:endParaRPr lang="en-US" smtClean="0"/>
          </a:p>
        </p:txBody>
      </p:sp>
      <p:pic>
        <p:nvPicPr>
          <p:cNvPr id="215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04800"/>
            <a:ext cx="8839200" cy="634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9" name="Text Box 5"/>
          <p:cNvSpPr txBox="1">
            <a:spLocks noChangeArrowheads="1"/>
          </p:cNvSpPr>
          <p:nvPr/>
        </p:nvSpPr>
        <p:spPr bwMode="auto">
          <a:xfrm>
            <a:off x="762000" y="4114800"/>
            <a:ext cx="7467600" cy="822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olidFill>
                  <a:srgbClr val="FF3300"/>
                </a:solidFill>
              </a:rPr>
              <a:t>If you want to be given ‘hint’ to help you solve the problem, click on ‘Help Me Solve This’.</a:t>
            </a:r>
          </a:p>
        </p:txBody>
      </p:sp>
      <p:sp>
        <p:nvSpPr>
          <p:cNvPr id="21510" name="Line 6"/>
          <p:cNvSpPr>
            <a:spLocks noChangeShapeType="1"/>
          </p:cNvSpPr>
          <p:nvPr/>
        </p:nvSpPr>
        <p:spPr bwMode="auto">
          <a:xfrm flipH="1" flipV="1">
            <a:off x="5257800" y="1752600"/>
            <a:ext cx="152400" cy="289560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endParaRPr lang="en-US" smtClean="0"/>
          </a:p>
        </p:txBody>
      </p:sp>
      <p:sp>
        <p:nvSpPr>
          <p:cNvPr id="22531" name="Rectangle 3"/>
          <p:cNvSpPr>
            <a:spLocks noGrp="1" noChangeArrowheads="1"/>
          </p:cNvSpPr>
          <p:nvPr>
            <p:ph type="body" idx="1"/>
          </p:nvPr>
        </p:nvSpPr>
        <p:spPr/>
        <p:txBody>
          <a:bodyPr/>
          <a:lstStyle/>
          <a:p>
            <a:pPr eaLnBrk="1" hangingPunct="1"/>
            <a:endParaRPr lang="en-US" smtClean="0"/>
          </a:p>
        </p:txBody>
      </p:sp>
      <p:pic>
        <p:nvPicPr>
          <p:cNvPr id="225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9154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3" name="Text Box 5"/>
          <p:cNvSpPr txBox="1">
            <a:spLocks noChangeArrowheads="1"/>
          </p:cNvSpPr>
          <p:nvPr/>
        </p:nvSpPr>
        <p:spPr bwMode="auto">
          <a:xfrm>
            <a:off x="762000" y="4236864"/>
            <a:ext cx="7772400" cy="224676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dirty="0">
                <a:solidFill>
                  <a:srgbClr val="FF3300"/>
                </a:solidFill>
              </a:rPr>
              <a:t>If you would like to print the problem to take to class, to the Math Help Room, or to an instructor’s (or coordinator’s) office hours for </a:t>
            </a:r>
            <a:r>
              <a:rPr lang="en-US" sz="2800" dirty="0" smtClean="0">
                <a:solidFill>
                  <a:srgbClr val="FF3300"/>
                </a:solidFill>
              </a:rPr>
              <a:t>help; </a:t>
            </a:r>
            <a:r>
              <a:rPr lang="en-US" sz="2800" dirty="0">
                <a:solidFill>
                  <a:srgbClr val="FF3300"/>
                </a:solidFill>
              </a:rPr>
              <a:t>click on Print. </a:t>
            </a:r>
            <a:r>
              <a:rPr lang="en-US" sz="2800" dirty="0" smtClean="0">
                <a:solidFill>
                  <a:srgbClr val="FF3300"/>
                </a:solidFill>
              </a:rPr>
              <a:t>Only that problem will be printed.</a:t>
            </a:r>
            <a:endParaRPr lang="en-US" sz="2800" dirty="0">
              <a:solidFill>
                <a:srgbClr val="FF3300"/>
              </a:solidFill>
            </a:endParaRPr>
          </a:p>
        </p:txBody>
      </p:sp>
      <p:sp>
        <p:nvSpPr>
          <p:cNvPr id="22534" name="Line 6"/>
          <p:cNvSpPr>
            <a:spLocks noChangeShapeType="1"/>
          </p:cNvSpPr>
          <p:nvPr/>
        </p:nvSpPr>
        <p:spPr bwMode="auto">
          <a:xfrm flipV="1">
            <a:off x="3429000" y="2438400"/>
            <a:ext cx="1905000" cy="320040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n w="38100">
                <a:solidFill>
                  <a:schemeClr val="tx1"/>
                </a:solidFill>
              </a:ln>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4800"/>
            <a:ext cx="90678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Box 4"/>
          <p:cNvSpPr txBox="1">
            <a:spLocks noChangeArrowheads="1"/>
          </p:cNvSpPr>
          <p:nvPr/>
        </p:nvSpPr>
        <p:spPr bwMode="auto">
          <a:xfrm>
            <a:off x="2895600" y="1371600"/>
            <a:ext cx="6096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solidFill>
                  <a:srgbClr val="FF0000"/>
                </a:solidFill>
              </a:rPr>
              <a:t>You get immediate feedback.  The homework overview page keeps track of your progress.  The check means you answered correctly.</a:t>
            </a:r>
          </a:p>
        </p:txBody>
      </p:sp>
      <p:cxnSp>
        <p:nvCxnSpPr>
          <p:cNvPr id="7" name="Straight Arrow Connector 6"/>
          <p:cNvCxnSpPr/>
          <p:nvPr/>
        </p:nvCxnSpPr>
        <p:spPr>
          <a:xfrm rot="10800000" flipV="1">
            <a:off x="990600" y="2209800"/>
            <a:ext cx="1981200" cy="762000"/>
          </a:xfrm>
          <a:prstGeom prst="straightConnector1">
            <a:avLst/>
          </a:prstGeom>
          <a:ln>
            <a:solidFill>
              <a:srgbClr val="FF0000"/>
            </a:solidFill>
            <a:tailEnd type="arrow"/>
          </a:ln>
        </p:spPr>
        <p:style>
          <a:lnRef idx="1">
            <a:schemeClr val="dk1"/>
          </a:lnRef>
          <a:fillRef idx="0">
            <a:schemeClr val="dk1"/>
          </a:fillRef>
          <a:effectRef idx="0">
            <a:schemeClr val="dk1"/>
          </a:effectRef>
          <a:fontRef idx="minor">
            <a:schemeClr val="tx1"/>
          </a:fontRef>
        </p:style>
      </p:cxnSp>
      <p:sp>
        <p:nvSpPr>
          <p:cNvPr id="23557" name="Text Box 5"/>
          <p:cNvSpPr txBox="1">
            <a:spLocks noChangeArrowheads="1"/>
          </p:cNvSpPr>
          <p:nvPr/>
        </p:nvSpPr>
        <p:spPr bwMode="auto">
          <a:xfrm>
            <a:off x="5105400" y="4495800"/>
            <a:ext cx="3276600" cy="1635125"/>
          </a:xfrm>
          <a:prstGeom prst="rect">
            <a:avLst/>
          </a:prstGeom>
          <a:noFill/>
          <a:ln w="1905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dirty="0">
                <a:solidFill>
                  <a:srgbClr val="FF3300"/>
                </a:solidFill>
              </a:rPr>
              <a:t>If you want to print</a:t>
            </a:r>
            <a:r>
              <a:rPr lang="en-US" sz="2000" u="sng" dirty="0">
                <a:solidFill>
                  <a:srgbClr val="FF3300"/>
                </a:solidFill>
              </a:rPr>
              <a:t> ALL </a:t>
            </a:r>
            <a:r>
              <a:rPr lang="en-US" sz="2000" dirty="0">
                <a:solidFill>
                  <a:srgbClr val="FF3300"/>
                </a:solidFill>
              </a:rPr>
              <a:t>of the homework problems, click on the print icon from this homework overview page.</a:t>
            </a:r>
          </a:p>
        </p:txBody>
      </p:sp>
      <p:sp>
        <p:nvSpPr>
          <p:cNvPr id="23558" name="Line 6"/>
          <p:cNvSpPr>
            <a:spLocks noChangeShapeType="1"/>
          </p:cNvSpPr>
          <p:nvPr/>
        </p:nvSpPr>
        <p:spPr bwMode="auto">
          <a:xfrm flipV="1">
            <a:off x="6934200" y="1066800"/>
            <a:ext cx="1447800" cy="3352800"/>
          </a:xfrm>
          <a:prstGeom prst="line">
            <a:avLst/>
          </a:prstGeom>
          <a:noFill/>
          <a:ln w="190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CCCC"/>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p:txBody>
          <a:bodyPr/>
          <a:lstStyle/>
          <a:p>
            <a:pPr eaLnBrk="1" hangingPunct="1"/>
            <a:r>
              <a:rPr lang="en-US" smtClean="0"/>
              <a:t>Your OnlineTextbook</a:t>
            </a:r>
          </a:p>
        </p:txBody>
      </p:sp>
      <p:sp>
        <p:nvSpPr>
          <p:cNvPr id="24579" name="Rectangle 3"/>
          <p:cNvSpPr>
            <a:spLocks noGrp="1" noChangeArrowheads="1"/>
          </p:cNvSpPr>
          <p:nvPr>
            <p:ph type="body" idx="4294967295"/>
          </p:nvPr>
        </p:nvSpPr>
        <p:spPr/>
        <p:txBody>
          <a:bodyPr/>
          <a:lstStyle/>
          <a:p>
            <a:pPr eaLnBrk="1" hangingPunct="1">
              <a:lnSpc>
                <a:spcPct val="90000"/>
              </a:lnSpc>
            </a:pPr>
            <a:r>
              <a:rPr lang="en-US" smtClean="0"/>
              <a:t>You have a soft covered textbook.  You also have an online text.</a:t>
            </a:r>
          </a:p>
          <a:p>
            <a:pPr eaLnBrk="1" hangingPunct="1">
              <a:lnSpc>
                <a:spcPct val="90000"/>
              </a:lnSpc>
            </a:pPr>
            <a:r>
              <a:rPr lang="en-US" smtClean="0"/>
              <a:t>From the menu:  Click on Chapter Contents or ebook and select the chapter and lesson you want. </a:t>
            </a:r>
          </a:p>
          <a:p>
            <a:pPr eaLnBrk="1" hangingPunct="1">
              <a:lnSpc>
                <a:spcPct val="90000"/>
              </a:lnSpc>
            </a:pPr>
            <a:r>
              <a:rPr lang="en-US" smtClean="0"/>
              <a:t>(Or, there is a link to the textbook pages while working a homework problem.)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endParaRPr lang="en-US" smtClean="0"/>
          </a:p>
        </p:txBody>
      </p:sp>
      <p:sp>
        <p:nvSpPr>
          <p:cNvPr id="25603" name="Rectangle 3"/>
          <p:cNvSpPr>
            <a:spLocks noGrp="1" noChangeArrowheads="1"/>
          </p:cNvSpPr>
          <p:nvPr>
            <p:ph type="body" idx="1"/>
          </p:nvPr>
        </p:nvSpPr>
        <p:spPr/>
        <p:txBody>
          <a:bodyPr/>
          <a:lstStyle/>
          <a:p>
            <a:pPr eaLnBrk="1" hangingPunct="1"/>
            <a:endParaRPr lang="en-US" smtClean="0"/>
          </a:p>
        </p:txBody>
      </p:sp>
      <p:sp>
        <p:nvSpPr>
          <p:cNvPr id="25604" name="Text Box 5"/>
          <p:cNvSpPr txBox="1">
            <a:spLocks noChangeArrowheads="1"/>
          </p:cNvSpPr>
          <p:nvPr/>
        </p:nvSpPr>
        <p:spPr bwMode="auto">
          <a:xfrm>
            <a:off x="6248400" y="4343400"/>
            <a:ext cx="2895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600">
                <a:solidFill>
                  <a:srgbClr val="FF3300"/>
                </a:solidFill>
              </a:rPr>
              <a:t>Online Book</a:t>
            </a:r>
          </a:p>
        </p:txBody>
      </p:sp>
      <p:sp>
        <p:nvSpPr>
          <p:cNvPr id="25605" name="Line 6"/>
          <p:cNvSpPr>
            <a:spLocks noChangeShapeType="1"/>
          </p:cNvSpPr>
          <p:nvPr/>
        </p:nvSpPr>
        <p:spPr bwMode="auto">
          <a:xfrm flipH="1" flipV="1">
            <a:off x="914400" y="2743200"/>
            <a:ext cx="4572000" cy="121920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560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9829800" cy="733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Text Box 8"/>
          <p:cNvSpPr txBox="1">
            <a:spLocks noChangeArrowheads="1"/>
          </p:cNvSpPr>
          <p:nvPr/>
        </p:nvSpPr>
        <p:spPr bwMode="auto">
          <a:xfrm>
            <a:off x="7239000" y="3581400"/>
            <a:ext cx="2362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rgbClr val="FF0000"/>
                </a:solidFill>
              </a:rPr>
              <a:t>Online Textbook</a:t>
            </a:r>
          </a:p>
        </p:txBody>
      </p:sp>
      <p:sp>
        <p:nvSpPr>
          <p:cNvPr id="25608" name="Line 9"/>
          <p:cNvSpPr>
            <a:spLocks noChangeShapeType="1"/>
          </p:cNvSpPr>
          <p:nvPr/>
        </p:nvSpPr>
        <p:spPr bwMode="auto">
          <a:xfrm flipH="1" flipV="1">
            <a:off x="990600" y="2438400"/>
            <a:ext cx="6324600" cy="16002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09" name="Rectangle 10"/>
          <p:cNvSpPr>
            <a:spLocks noChangeArrowheads="1"/>
          </p:cNvSpPr>
          <p:nvPr/>
        </p:nvSpPr>
        <p:spPr bwMode="auto">
          <a:xfrm>
            <a:off x="8305800" y="533400"/>
            <a:ext cx="838200" cy="76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algn="l"/>
            <a:r>
              <a:rPr lang="en-US" sz="2400" smtClean="0"/>
              <a:t>You will be given an opportunity to answer some orientation questions that may help you understand more clearly MyMathLab.  There is also a list of other resources that you can view.</a:t>
            </a:r>
          </a:p>
        </p:txBody>
      </p:sp>
      <p:pic>
        <p:nvPicPr>
          <p:cNvPr id="26627"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1743075" y="1600200"/>
            <a:ext cx="6638925" cy="4876800"/>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533400" y="152400"/>
            <a:ext cx="8229600" cy="1143000"/>
          </a:xfrm>
        </p:spPr>
        <p:txBody>
          <a:bodyPr/>
          <a:lstStyle/>
          <a:p>
            <a:pPr algn="l"/>
            <a:r>
              <a:rPr lang="en-US" sz="2000" smtClean="0"/>
              <a:t>You  will have a drop down menu that lists all chapters.  Select the chapter of the lesson you want to view.  Notice on this page, it also gives the options of going to homework, quizzes or tests, or the study plan.  You can also go to the chapter summary, review exercises, chapter test, or cumulative review exercises.</a:t>
            </a:r>
          </a:p>
        </p:txBody>
      </p:sp>
      <p:pic>
        <p:nvPicPr>
          <p:cNvPr id="27651"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1066800" y="1447800"/>
            <a:ext cx="6267450" cy="5059363"/>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algn="l"/>
            <a:r>
              <a:rPr lang="en-US" sz="1800" smtClean="0"/>
              <a:t>After selecting a chapter, you will then have to select a lesson from that chapter that you wish to view.  A list of topics covered in that section are listed.</a:t>
            </a:r>
          </a:p>
        </p:txBody>
      </p:sp>
      <p:pic>
        <p:nvPicPr>
          <p:cNvPr id="28675" name="Content Placeholder 5"/>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609600" y="1066800"/>
            <a:ext cx="7696200" cy="5791200"/>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endParaRPr lang="en-US" smtClean="0"/>
          </a:p>
        </p:txBody>
      </p:sp>
      <p:pic>
        <p:nvPicPr>
          <p:cNvPr id="29699"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304800" y="304800"/>
            <a:ext cx="8229600" cy="6553200"/>
          </a:xfrm>
        </p:spPr>
      </p:pic>
      <p:sp>
        <p:nvSpPr>
          <p:cNvPr id="29700" name="TextBox 4"/>
          <p:cNvSpPr txBox="1">
            <a:spLocks noChangeArrowheads="1"/>
          </p:cNvSpPr>
          <p:nvPr/>
        </p:nvSpPr>
        <p:spPr bwMode="auto">
          <a:xfrm>
            <a:off x="3581400" y="2057400"/>
            <a:ext cx="2895600" cy="12001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FF0000"/>
                </a:solidFill>
              </a:rPr>
              <a:t>Notice:  There is a link to a student solutions manual online</a:t>
            </a:r>
            <a:r>
              <a:rPr lang="en-US" u="sng">
                <a:solidFill>
                  <a:srgbClr val="FF0000"/>
                </a:solidFill>
              </a:rPr>
              <a:t>.  Do not become dependent on this manual.</a:t>
            </a:r>
          </a:p>
        </p:txBody>
      </p:sp>
      <p:cxnSp>
        <p:nvCxnSpPr>
          <p:cNvPr id="7" name="Straight Arrow Connector 6"/>
          <p:cNvCxnSpPr/>
          <p:nvPr/>
        </p:nvCxnSpPr>
        <p:spPr>
          <a:xfrm flipH="1">
            <a:off x="1295400" y="2778125"/>
            <a:ext cx="2362200" cy="457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endParaRPr lang="en-US" smtClean="0"/>
          </a:p>
        </p:txBody>
      </p:sp>
      <p:pic>
        <p:nvPicPr>
          <p:cNvPr id="30723"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228600"/>
            <a:ext cx="6943725" cy="5897563"/>
          </a:xfrm>
        </p:spPr>
      </p:pic>
      <p:sp>
        <p:nvSpPr>
          <p:cNvPr id="30724" name="TextBox 4"/>
          <p:cNvSpPr txBox="1">
            <a:spLocks noChangeArrowheads="1"/>
          </p:cNvSpPr>
          <p:nvPr/>
        </p:nvSpPr>
        <p:spPr bwMode="auto">
          <a:xfrm>
            <a:off x="3581400" y="1828800"/>
            <a:ext cx="3429000" cy="369411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FF0000"/>
                </a:solidFill>
              </a:rPr>
              <a:t>For each section of the online textbook, you can view the textbook pages (etext).  There are also links to the study plan for extra practice and there is a video presentation of the lesson.  This video could be used in an emergency when missing class.  IT IS BEST TO ATTEND CLASS HOWEVER.  I may explain the material differently that the online instructor from Pearson.</a:t>
            </a:r>
          </a:p>
        </p:txBody>
      </p:sp>
      <p:cxnSp>
        <p:nvCxnSpPr>
          <p:cNvPr id="7" name="Straight Arrow Connector 6"/>
          <p:cNvCxnSpPr/>
          <p:nvPr/>
        </p:nvCxnSpPr>
        <p:spPr>
          <a:xfrm flipH="1" flipV="1">
            <a:off x="2667000" y="2514600"/>
            <a:ext cx="914400" cy="1160463"/>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228600" y="304800"/>
            <a:ext cx="8763000" cy="545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t>Whenever you are ready to:</a:t>
            </a:r>
          </a:p>
          <a:p>
            <a:pPr eaLnBrk="1" hangingPunct="1">
              <a:spcBef>
                <a:spcPct val="50000"/>
              </a:spcBef>
              <a:buFontTx/>
              <a:buChar char="•"/>
            </a:pPr>
            <a:r>
              <a:rPr lang="en-US" sz="3200"/>
              <a:t>Do your </a:t>
            </a:r>
            <a:r>
              <a:rPr lang="en-US" sz="3200" b="1"/>
              <a:t>homework</a:t>
            </a:r>
          </a:p>
          <a:p>
            <a:pPr eaLnBrk="1" hangingPunct="1">
              <a:spcBef>
                <a:spcPct val="50000"/>
              </a:spcBef>
              <a:buFontTx/>
              <a:buChar char="•"/>
            </a:pPr>
            <a:r>
              <a:rPr lang="en-US" sz="3200"/>
              <a:t>View your </a:t>
            </a:r>
            <a:r>
              <a:rPr lang="en-US" sz="3200" b="1"/>
              <a:t>textbook online</a:t>
            </a:r>
          </a:p>
          <a:p>
            <a:pPr eaLnBrk="1" hangingPunct="1">
              <a:spcBef>
                <a:spcPct val="50000"/>
              </a:spcBef>
              <a:buFontTx/>
              <a:buChar char="•"/>
            </a:pPr>
            <a:r>
              <a:rPr lang="en-US" sz="3200"/>
              <a:t>View your </a:t>
            </a:r>
            <a:r>
              <a:rPr lang="en-US" sz="3200" b="1"/>
              <a:t>grade book</a:t>
            </a:r>
          </a:p>
          <a:p>
            <a:pPr eaLnBrk="1" hangingPunct="1">
              <a:spcBef>
                <a:spcPct val="50000"/>
              </a:spcBef>
              <a:buFontTx/>
              <a:buChar char="•"/>
            </a:pPr>
            <a:r>
              <a:rPr lang="en-US" sz="3200"/>
              <a:t>Use </a:t>
            </a:r>
            <a:r>
              <a:rPr lang="en-US" sz="3200" b="1"/>
              <a:t>any other features</a:t>
            </a:r>
            <a:r>
              <a:rPr lang="en-US" sz="3200"/>
              <a:t> of </a:t>
            </a:r>
            <a:r>
              <a:rPr lang="en-US" sz="3200" b="1"/>
              <a:t>MyMathLab</a:t>
            </a:r>
          </a:p>
          <a:p>
            <a:pPr eaLnBrk="1" hangingPunct="1">
              <a:spcBef>
                <a:spcPct val="50000"/>
              </a:spcBef>
            </a:pPr>
            <a:endParaRPr lang="en-US" sz="3200"/>
          </a:p>
          <a:p>
            <a:pPr eaLnBrk="1" hangingPunct="1">
              <a:spcBef>
                <a:spcPct val="50000"/>
              </a:spcBef>
            </a:pPr>
            <a:r>
              <a:rPr lang="en-US" sz="3200"/>
              <a:t>The next group of slides explain how to do all of the above.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p:txBody>
          <a:bodyPr/>
          <a:lstStyle/>
          <a:p>
            <a:pPr eaLnBrk="1" hangingPunct="1"/>
            <a:endParaRPr lang="en-US" smtClean="0"/>
          </a:p>
        </p:txBody>
      </p:sp>
      <p:sp>
        <p:nvSpPr>
          <p:cNvPr id="31747" name="Rectangle 3"/>
          <p:cNvSpPr>
            <a:spLocks noGrp="1" noChangeArrowheads="1"/>
          </p:cNvSpPr>
          <p:nvPr>
            <p:ph type="body" idx="4294967295"/>
          </p:nvPr>
        </p:nvSpPr>
        <p:spPr/>
        <p:txBody>
          <a:bodyPr/>
          <a:lstStyle/>
          <a:p>
            <a:pPr eaLnBrk="1" hangingPunct="1"/>
            <a:endParaRPr lang="en-US" smtClean="0"/>
          </a:p>
        </p:txBody>
      </p:sp>
      <p:sp>
        <p:nvSpPr>
          <p:cNvPr id="31748" name="TextBox 6"/>
          <p:cNvSpPr txBox="1">
            <a:spLocks noChangeArrowheads="1"/>
          </p:cNvSpPr>
          <p:nvPr/>
        </p:nvSpPr>
        <p:spPr bwMode="auto">
          <a:xfrm>
            <a:off x="477838" y="6019800"/>
            <a:ext cx="7315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solidFill>
                  <a:srgbClr val="FF0000"/>
                </a:solidFill>
              </a:rPr>
              <a:t>You can access all textbook pages from this site!!</a:t>
            </a:r>
          </a:p>
        </p:txBody>
      </p:sp>
      <p:pic>
        <p:nvPicPr>
          <p:cNvPr id="3174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12410"/>
            <a:ext cx="7772400" cy="569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TextBox 1"/>
          <p:cNvSpPr txBox="1">
            <a:spLocks noChangeArrowheads="1"/>
          </p:cNvSpPr>
          <p:nvPr/>
        </p:nvSpPr>
        <p:spPr bwMode="auto">
          <a:xfrm>
            <a:off x="5029200" y="1752600"/>
            <a:ext cx="3048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FF0000"/>
                </a:solidFill>
              </a:rPr>
              <a:t>The page forward and page back arrows will be at the top left.</a:t>
            </a:r>
            <a:endParaRPr lang="en-US"/>
          </a:p>
        </p:txBody>
      </p:sp>
      <p:cxnSp>
        <p:nvCxnSpPr>
          <p:cNvPr id="4" name="Straight Arrow Connector 3"/>
          <p:cNvCxnSpPr>
            <a:stCxn id="31750" idx="1"/>
          </p:cNvCxnSpPr>
          <p:nvPr/>
        </p:nvCxnSpPr>
        <p:spPr>
          <a:xfrm flipH="1" flipV="1">
            <a:off x="1371600" y="1981200"/>
            <a:ext cx="3657600" cy="23336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9144000" cy="73152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2771" name="TextBox 5"/>
          <p:cNvSpPr txBox="1">
            <a:spLocks noChangeArrowheads="1"/>
          </p:cNvSpPr>
          <p:nvPr/>
        </p:nvSpPr>
        <p:spPr bwMode="auto">
          <a:xfrm>
            <a:off x="1143000" y="3200400"/>
            <a:ext cx="71628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rgbClr val="FF0000"/>
                </a:solidFill>
              </a:rPr>
              <a:t>There is also a link to the textbook while doing HW.  Click on Textbook Pages.  It takes you to the pages where this type of problem was discussed. </a:t>
            </a:r>
          </a:p>
        </p:txBody>
      </p:sp>
      <p:cxnSp>
        <p:nvCxnSpPr>
          <p:cNvPr id="9" name="Straight Arrow Connector 8"/>
          <p:cNvCxnSpPr/>
          <p:nvPr/>
        </p:nvCxnSpPr>
        <p:spPr>
          <a:xfrm flipV="1">
            <a:off x="3733800" y="2743200"/>
            <a:ext cx="2057400" cy="609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mtClean="0"/>
              <a:t>Practice Tests</a:t>
            </a:r>
          </a:p>
        </p:txBody>
      </p:sp>
      <p:sp>
        <p:nvSpPr>
          <p:cNvPr id="33795" name="Rectangle 3"/>
          <p:cNvSpPr>
            <a:spLocks noGrp="1" noChangeArrowheads="1"/>
          </p:cNvSpPr>
          <p:nvPr>
            <p:ph type="body" idx="1"/>
          </p:nvPr>
        </p:nvSpPr>
        <p:spPr/>
        <p:txBody>
          <a:bodyPr/>
          <a:lstStyle/>
          <a:p>
            <a:pPr eaLnBrk="1" hangingPunct="1"/>
            <a:r>
              <a:rPr lang="en-US" sz="2800" smtClean="0"/>
              <a:t>There are two practice texts for each chapter.</a:t>
            </a:r>
          </a:p>
          <a:p>
            <a:pPr eaLnBrk="1" hangingPunct="1"/>
            <a:r>
              <a:rPr lang="en-US" sz="2800" smtClean="0"/>
              <a:t>One can be used as a pre-test and one as a post-test.</a:t>
            </a:r>
          </a:p>
          <a:p>
            <a:pPr eaLnBrk="1" hangingPunct="1"/>
            <a:r>
              <a:rPr lang="en-US" sz="2800" smtClean="0"/>
              <a:t>The scores you receive for these practice texts do not count for or against your grade.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endParaRPr lang="en-US" smtClean="0"/>
          </a:p>
        </p:txBody>
      </p:sp>
      <p:sp>
        <p:nvSpPr>
          <p:cNvPr id="34819" name="Rectangle 3"/>
          <p:cNvSpPr>
            <a:spLocks noGrp="1" noChangeArrowheads="1"/>
          </p:cNvSpPr>
          <p:nvPr>
            <p:ph type="body" idx="1"/>
          </p:nvPr>
        </p:nvSpPr>
        <p:spPr/>
        <p:txBody>
          <a:bodyPr/>
          <a:lstStyle/>
          <a:p>
            <a:pPr eaLnBrk="1" hangingPunct="1"/>
            <a:endParaRPr lang="en-US" smtClean="0"/>
          </a:p>
        </p:txBody>
      </p:sp>
      <p:pic>
        <p:nvPicPr>
          <p:cNvPr id="348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9144000" cy="800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Rectangle 5"/>
          <p:cNvSpPr>
            <a:spLocks noChangeArrowheads="1"/>
          </p:cNvSpPr>
          <p:nvPr/>
        </p:nvSpPr>
        <p:spPr bwMode="auto">
          <a:xfrm>
            <a:off x="7772400" y="609600"/>
            <a:ext cx="762000" cy="152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22" name="Text Box 6"/>
          <p:cNvSpPr txBox="1">
            <a:spLocks noChangeArrowheads="1"/>
          </p:cNvSpPr>
          <p:nvPr/>
        </p:nvSpPr>
        <p:spPr bwMode="auto">
          <a:xfrm>
            <a:off x="1295400" y="4038600"/>
            <a:ext cx="7086600" cy="17351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solidFill>
                  <a:srgbClr val="FF0000"/>
                </a:solidFill>
              </a:rPr>
              <a:t>There is also extra practice available if you click on </a:t>
            </a:r>
          </a:p>
          <a:p>
            <a:pPr eaLnBrk="1" hangingPunct="1"/>
            <a:r>
              <a:rPr lang="en-US" sz="2400">
                <a:solidFill>
                  <a:srgbClr val="FF0000"/>
                </a:solidFill>
              </a:rPr>
              <a:t>‘TAKE A TEST’.  There are 2 practice tests for each chapter.  </a:t>
            </a:r>
          </a:p>
          <a:p>
            <a:pPr eaLnBrk="1" hangingPunct="1">
              <a:spcBef>
                <a:spcPct val="50000"/>
              </a:spcBef>
            </a:pPr>
            <a:endParaRPr lang="en-US" sz="2400"/>
          </a:p>
        </p:txBody>
      </p:sp>
      <p:sp>
        <p:nvSpPr>
          <p:cNvPr id="34823" name="Line 7"/>
          <p:cNvSpPr>
            <a:spLocks noChangeShapeType="1"/>
          </p:cNvSpPr>
          <p:nvPr/>
        </p:nvSpPr>
        <p:spPr bwMode="auto">
          <a:xfrm flipH="1" flipV="1">
            <a:off x="838200" y="2057400"/>
            <a:ext cx="838200" cy="21336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92202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Box 4"/>
          <p:cNvSpPr txBox="1">
            <a:spLocks noChangeArrowheads="1"/>
          </p:cNvSpPr>
          <p:nvPr/>
        </p:nvSpPr>
        <p:spPr bwMode="auto">
          <a:xfrm>
            <a:off x="2133600" y="1447800"/>
            <a:ext cx="6629400" cy="2236788"/>
          </a:xfrm>
          <a:prstGeom prst="rect">
            <a:avLst/>
          </a:prstGeom>
          <a:solidFill>
            <a:schemeClr val="bg1"/>
          </a:solidFill>
          <a:ln w="9525">
            <a:solidFill>
              <a:srgbClr val="FF0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solidFill>
                  <a:srgbClr val="FF0000"/>
                </a:solidFill>
              </a:rPr>
              <a:t>From the home page of MyMathLab there is a link to quizzes&amp;tests.  There are 2 tests for every chapter.  This can help indicate how well you understand the material in that chapter.</a:t>
            </a:r>
          </a:p>
        </p:txBody>
      </p:sp>
      <p:cxnSp>
        <p:nvCxnSpPr>
          <p:cNvPr id="7" name="Straight Arrow Connector 6"/>
          <p:cNvCxnSpPr/>
          <p:nvPr/>
        </p:nvCxnSpPr>
        <p:spPr>
          <a:xfrm rot="10800000" flipV="1">
            <a:off x="838200" y="2971800"/>
            <a:ext cx="1219200" cy="381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92964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extBox 4"/>
          <p:cNvSpPr txBox="1">
            <a:spLocks noChangeArrowheads="1"/>
          </p:cNvSpPr>
          <p:nvPr/>
        </p:nvSpPr>
        <p:spPr bwMode="auto">
          <a:xfrm>
            <a:off x="990600" y="4267200"/>
            <a:ext cx="7696200" cy="1200329"/>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a:solidFill>
                  <a:srgbClr val="FF0000"/>
                </a:solidFill>
              </a:rPr>
              <a:t>Click on ‘I am ready to start’ when trying a test.  You may take a practice test an unlimited number of times</a:t>
            </a:r>
            <a:r>
              <a:rPr lang="en-US" sz="2400" dirty="0" smtClean="0">
                <a:solidFill>
                  <a:srgbClr val="FF0000"/>
                </a:solidFill>
              </a:rPr>
              <a:t>.</a:t>
            </a:r>
          </a:p>
          <a:p>
            <a:pPr eaLnBrk="1" hangingPunct="1"/>
            <a:r>
              <a:rPr lang="en-US" sz="2400" dirty="0" smtClean="0">
                <a:solidFill>
                  <a:srgbClr val="FF0000"/>
                </a:solidFill>
              </a:rPr>
              <a:t>These ‘tests’ do not count as a grade.</a:t>
            </a:r>
            <a:endParaRPr lang="en-US" sz="2400" dirty="0">
              <a:solidFill>
                <a:srgbClr val="FF0000"/>
              </a:solidFill>
            </a:endParaRPr>
          </a:p>
        </p:txBody>
      </p:sp>
      <p:cxnSp>
        <p:nvCxnSpPr>
          <p:cNvPr id="7" name="Straight Arrow Connector 6"/>
          <p:cNvCxnSpPr/>
          <p:nvPr/>
        </p:nvCxnSpPr>
        <p:spPr>
          <a:xfrm flipV="1">
            <a:off x="5334000" y="3352800"/>
            <a:ext cx="3048000" cy="914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mtClean="0"/>
              <a:t>Study Plan</a:t>
            </a:r>
          </a:p>
        </p:txBody>
      </p:sp>
      <p:sp>
        <p:nvSpPr>
          <p:cNvPr id="37891" name="Rectangle 3"/>
          <p:cNvSpPr>
            <a:spLocks noGrp="1" noChangeArrowheads="1"/>
          </p:cNvSpPr>
          <p:nvPr>
            <p:ph type="body" idx="1"/>
          </p:nvPr>
        </p:nvSpPr>
        <p:spPr/>
        <p:txBody>
          <a:bodyPr/>
          <a:lstStyle/>
          <a:p>
            <a:pPr eaLnBrk="1" hangingPunct="1"/>
            <a:r>
              <a:rPr lang="en-US" dirty="0" smtClean="0"/>
              <a:t>The study plan allows you to </a:t>
            </a:r>
            <a:r>
              <a:rPr lang="en-US" u="sng" dirty="0" smtClean="0"/>
              <a:t>practice more problems</a:t>
            </a:r>
            <a:r>
              <a:rPr lang="en-US" dirty="0" smtClean="0"/>
              <a:t>.  </a:t>
            </a:r>
          </a:p>
          <a:p>
            <a:pPr eaLnBrk="1" hangingPunct="1"/>
            <a:r>
              <a:rPr lang="en-US" dirty="0" smtClean="0"/>
              <a:t>Any problems completed in the study plan will not score toward your grade.</a:t>
            </a:r>
          </a:p>
          <a:p>
            <a:pPr eaLnBrk="1" hangingPunct="1"/>
            <a:r>
              <a:rPr lang="en-US" dirty="0" smtClean="0"/>
              <a:t>You can use the study plan to determine what objectives </a:t>
            </a:r>
            <a:r>
              <a:rPr lang="en-US" dirty="0" smtClean="0"/>
              <a:t>you have not achieved and show you what you need </a:t>
            </a:r>
            <a:r>
              <a:rPr lang="en-US" dirty="0" smtClean="0"/>
              <a:t>to study.</a:t>
            </a:r>
          </a:p>
          <a:p>
            <a:pPr eaLnBrk="1" hangingPunct="1">
              <a:buFontTx/>
              <a:buNone/>
            </a:pPr>
            <a:endParaRPr lang="en-US"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6106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15" name="Text Box 5"/>
          <p:cNvSpPr txBox="1">
            <a:spLocks noChangeArrowheads="1"/>
          </p:cNvSpPr>
          <p:nvPr/>
        </p:nvSpPr>
        <p:spPr bwMode="auto">
          <a:xfrm>
            <a:off x="4114800" y="4572000"/>
            <a:ext cx="434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t>You can select a chapter.</a:t>
            </a:r>
          </a:p>
        </p:txBody>
      </p:sp>
      <p:cxnSp>
        <p:nvCxnSpPr>
          <p:cNvPr id="3" name="Straight Arrow Connector 2"/>
          <p:cNvCxnSpPr/>
          <p:nvPr/>
        </p:nvCxnSpPr>
        <p:spPr>
          <a:xfrm flipH="1" flipV="1">
            <a:off x="2133600" y="3048000"/>
            <a:ext cx="2209800" cy="1524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endParaRPr lang="en-US" smtClean="0"/>
          </a:p>
        </p:txBody>
      </p:sp>
      <p:sp>
        <p:nvSpPr>
          <p:cNvPr id="39939" name="Rectangle 3"/>
          <p:cNvSpPr>
            <a:spLocks noGrp="1" noChangeArrowheads="1"/>
          </p:cNvSpPr>
          <p:nvPr>
            <p:ph type="body" idx="1"/>
          </p:nvPr>
        </p:nvSpPr>
        <p:spPr/>
        <p:txBody>
          <a:bodyPr/>
          <a:lstStyle/>
          <a:p>
            <a:pPr eaLnBrk="1" hangingPunct="1"/>
            <a:endParaRPr lang="en-US" smtClean="0"/>
          </a:p>
        </p:txBody>
      </p:sp>
      <p:pic>
        <p:nvPicPr>
          <p:cNvPr id="399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0"/>
            <a:ext cx="8915400" cy="7132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941" name="Text Box 5"/>
          <p:cNvSpPr txBox="1">
            <a:spLocks noChangeArrowheads="1"/>
          </p:cNvSpPr>
          <p:nvPr/>
        </p:nvSpPr>
        <p:spPr bwMode="auto">
          <a:xfrm>
            <a:off x="2971800" y="3276600"/>
            <a:ext cx="34290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A drop down menu will then let you select a lesson.</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endParaRPr lang="en-US" smtClean="0"/>
          </a:p>
        </p:txBody>
      </p:sp>
      <p:sp>
        <p:nvSpPr>
          <p:cNvPr id="40963" name="Rectangle 3"/>
          <p:cNvSpPr>
            <a:spLocks noGrp="1" noChangeArrowheads="1"/>
          </p:cNvSpPr>
          <p:nvPr>
            <p:ph type="body" idx="1"/>
          </p:nvPr>
        </p:nvSpPr>
        <p:spPr/>
        <p:txBody>
          <a:bodyPr/>
          <a:lstStyle/>
          <a:p>
            <a:pPr eaLnBrk="1" hangingPunct="1"/>
            <a:endParaRPr lang="en-US" smtClean="0"/>
          </a:p>
        </p:txBody>
      </p:sp>
      <p:pic>
        <p:nvPicPr>
          <p:cNvPr id="409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0"/>
            <a:ext cx="86106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5" name="Text Box 5"/>
          <p:cNvSpPr txBox="1">
            <a:spLocks noChangeArrowheads="1"/>
          </p:cNvSpPr>
          <p:nvPr/>
        </p:nvSpPr>
        <p:spPr bwMode="auto">
          <a:xfrm>
            <a:off x="609600" y="4648200"/>
            <a:ext cx="7620000" cy="16319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u="sng" dirty="0"/>
              <a:t>The problems are numbered corresponding to the numbers found in the textbook</a:t>
            </a:r>
            <a:r>
              <a:rPr lang="en-US" sz="2000" dirty="0"/>
              <a:t>, not the problem numbers as listed in </a:t>
            </a:r>
            <a:r>
              <a:rPr lang="en-US" sz="2000" dirty="0" err="1"/>
              <a:t>MyMathLab</a:t>
            </a:r>
            <a:r>
              <a:rPr lang="en-US" sz="2000" dirty="0"/>
              <a:t>.  This is a great way to review and find what you need to study.  When reviewing for an exam, look at the assignment list and work those problems from the study plan.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457200" y="1295400"/>
            <a:ext cx="8229600" cy="1143000"/>
          </a:xfrm>
        </p:spPr>
        <p:txBody>
          <a:bodyPr/>
          <a:lstStyle/>
          <a:p>
            <a:pPr eaLnBrk="1" hangingPunct="1"/>
            <a:r>
              <a:rPr lang="en-US" sz="2800" b="1" smtClean="0">
                <a:solidFill>
                  <a:srgbClr val="9900CC"/>
                </a:solidFill>
              </a:rPr>
              <a:t>If you want to work homework problems from your home computer, you will need to install any necessary software!!!</a:t>
            </a:r>
          </a:p>
        </p:txBody>
      </p:sp>
      <p:sp>
        <p:nvSpPr>
          <p:cNvPr id="5123" name="Text Box 4"/>
          <p:cNvSpPr txBox="1">
            <a:spLocks noChangeArrowheads="1"/>
          </p:cNvSpPr>
          <p:nvPr/>
        </p:nvSpPr>
        <p:spPr bwMode="auto">
          <a:xfrm>
            <a:off x="228600" y="2971800"/>
            <a:ext cx="8686800" cy="3328988"/>
          </a:xfrm>
          <a:prstGeom prst="rect">
            <a:avLst/>
          </a:prstGeom>
          <a:solidFill>
            <a:schemeClr val="bg1"/>
          </a:solidFill>
          <a:ln w="38100">
            <a:solidFill>
              <a:srgbClr val="9900CC"/>
            </a:solidFill>
            <a:miter lim="800000"/>
            <a:headEnd/>
            <a:tailEnd/>
          </a:ln>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sz="3200">
              <a:solidFill>
                <a:srgbClr val="9900CC"/>
              </a:solidFill>
            </a:endParaRPr>
          </a:p>
          <a:p>
            <a:pPr eaLnBrk="1" hangingPunct="1">
              <a:spcBef>
                <a:spcPct val="50000"/>
              </a:spcBef>
            </a:pPr>
            <a:r>
              <a:rPr lang="en-US" sz="3200">
                <a:solidFill>
                  <a:srgbClr val="9900CC"/>
                </a:solidFill>
              </a:rPr>
              <a:t>Adobe FlashPlayer (newest version) is all that is needed on your home computer or laptop computer.</a:t>
            </a:r>
            <a:endParaRPr lang="en-US" sz="4400" b="1">
              <a:solidFill>
                <a:srgbClr val="9900CC"/>
              </a:solidFill>
            </a:endParaRPr>
          </a:p>
          <a:p>
            <a:pPr eaLnBrk="1" hangingPunct="1">
              <a:spcBef>
                <a:spcPct val="50000"/>
              </a:spcBef>
            </a:pPr>
            <a:endParaRPr lang="en-US" sz="4400" b="1">
              <a:solidFill>
                <a:srgbClr val="9900CC"/>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4800"/>
            <a:ext cx="8991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TextBox 4"/>
          <p:cNvSpPr txBox="1">
            <a:spLocks noChangeArrowheads="1"/>
          </p:cNvSpPr>
          <p:nvPr/>
        </p:nvSpPr>
        <p:spPr bwMode="auto">
          <a:xfrm>
            <a:off x="4267200" y="1752600"/>
            <a:ext cx="4724400" cy="1006475"/>
          </a:xfrm>
          <a:prstGeom prst="rect">
            <a:avLst/>
          </a:prstGeom>
          <a:solidFill>
            <a:schemeClr val="bg1"/>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dirty="0" err="1">
                <a:solidFill>
                  <a:srgbClr val="FF0000"/>
                </a:solidFill>
              </a:rPr>
              <a:t>MyMathLab</a:t>
            </a:r>
            <a:r>
              <a:rPr lang="en-US" sz="2000" dirty="0">
                <a:solidFill>
                  <a:srgbClr val="FF0000"/>
                </a:solidFill>
              </a:rPr>
              <a:t> provides a Study Plan that offers lots of practice and feedback.  You must take a practice test first.</a:t>
            </a:r>
          </a:p>
        </p:txBody>
      </p:sp>
      <p:sp>
        <p:nvSpPr>
          <p:cNvPr id="41988" name="Text Box 4"/>
          <p:cNvSpPr txBox="1">
            <a:spLocks noChangeArrowheads="1"/>
          </p:cNvSpPr>
          <p:nvPr/>
        </p:nvSpPr>
        <p:spPr bwMode="auto">
          <a:xfrm>
            <a:off x="3657600" y="3810000"/>
            <a:ext cx="2514600" cy="915988"/>
          </a:xfrm>
          <a:prstGeom prst="rect">
            <a:avLst/>
          </a:prstGeom>
          <a:solidFill>
            <a:schemeClr val="bg1"/>
          </a:solidFill>
          <a:ln>
            <a:noFill/>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dirty="0">
                <a:solidFill>
                  <a:srgbClr val="FF0000"/>
                </a:solidFill>
              </a:rPr>
              <a:t>Here is where you click to see what you need to study.</a:t>
            </a:r>
          </a:p>
        </p:txBody>
      </p:sp>
      <p:sp>
        <p:nvSpPr>
          <p:cNvPr id="41989" name="Line 5"/>
          <p:cNvSpPr>
            <a:spLocks noChangeShapeType="1"/>
          </p:cNvSpPr>
          <p:nvPr/>
        </p:nvSpPr>
        <p:spPr bwMode="auto">
          <a:xfrm flipH="1" flipV="1">
            <a:off x="2209800" y="2895600"/>
            <a:ext cx="1676400" cy="12954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mtClean="0"/>
              <a:t>GradeBook</a:t>
            </a:r>
          </a:p>
        </p:txBody>
      </p:sp>
      <p:sp>
        <p:nvSpPr>
          <p:cNvPr id="43011" name="Rectangle 3"/>
          <p:cNvSpPr>
            <a:spLocks noGrp="1" noChangeArrowheads="1"/>
          </p:cNvSpPr>
          <p:nvPr>
            <p:ph type="body" idx="1"/>
          </p:nvPr>
        </p:nvSpPr>
        <p:spPr/>
        <p:txBody>
          <a:bodyPr/>
          <a:lstStyle/>
          <a:p>
            <a:pPr eaLnBrk="1" hangingPunct="1"/>
            <a:r>
              <a:rPr lang="en-US" smtClean="0"/>
              <a:t>Click on Grade Book from the menu on the home page.  You can view your most recent HW, the past couple of week’s, or all of the HW grades.</a:t>
            </a:r>
          </a:p>
          <a:p>
            <a:pPr eaLnBrk="1" hangingPunct="1"/>
            <a:r>
              <a:rPr lang="en-US" smtClean="0"/>
              <a:t>If you </a:t>
            </a:r>
            <a:r>
              <a:rPr lang="en-US" u="sng" smtClean="0"/>
              <a:t>did not attempt </a:t>
            </a:r>
            <a:r>
              <a:rPr lang="en-US" smtClean="0"/>
              <a:t>a homework assignment, it may read ‘past due’ or there may be a zero with * if the deadline has passed without you completing a problem.</a:t>
            </a:r>
          </a:p>
          <a:p>
            <a:pPr eaLnBrk="1" hangingPunct="1">
              <a:buFontTx/>
              <a:buNone/>
            </a:pPr>
            <a:endParaRPr lang="en-US"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endParaRPr lang="en-US" smtClean="0"/>
          </a:p>
        </p:txBody>
      </p:sp>
      <p:sp>
        <p:nvSpPr>
          <p:cNvPr id="44035" name="Rectangle 3"/>
          <p:cNvSpPr>
            <a:spLocks noGrp="1" noChangeArrowheads="1"/>
          </p:cNvSpPr>
          <p:nvPr>
            <p:ph type="body" idx="1"/>
          </p:nvPr>
        </p:nvSpPr>
        <p:spPr/>
        <p:txBody>
          <a:bodyPr/>
          <a:lstStyle/>
          <a:p>
            <a:pPr eaLnBrk="1" hangingPunct="1"/>
            <a:endParaRPr lang="en-US" smtClean="0"/>
          </a:p>
        </p:txBody>
      </p:sp>
      <p:pic>
        <p:nvPicPr>
          <p:cNvPr id="4403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72600" cy="777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Text Box 6"/>
          <p:cNvSpPr txBox="1">
            <a:spLocks noChangeArrowheads="1"/>
          </p:cNvSpPr>
          <p:nvPr/>
        </p:nvSpPr>
        <p:spPr bwMode="auto">
          <a:xfrm>
            <a:off x="1981200" y="3200400"/>
            <a:ext cx="4038600" cy="17351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solidFill>
                  <a:srgbClr val="FF0000"/>
                </a:solidFill>
              </a:rPr>
              <a:t>To check your scores for each assignment, click on</a:t>
            </a:r>
          </a:p>
          <a:p>
            <a:pPr eaLnBrk="1" hangingPunct="1"/>
            <a:r>
              <a:rPr lang="en-US" sz="2400">
                <a:solidFill>
                  <a:srgbClr val="FF0000"/>
                </a:solidFill>
              </a:rPr>
              <a:t>GRADEBOOK.</a:t>
            </a:r>
          </a:p>
          <a:p>
            <a:pPr eaLnBrk="1" hangingPunct="1">
              <a:spcBef>
                <a:spcPct val="50000"/>
              </a:spcBef>
            </a:pPr>
            <a:endParaRPr lang="en-US" sz="2400"/>
          </a:p>
        </p:txBody>
      </p:sp>
      <p:sp>
        <p:nvSpPr>
          <p:cNvPr id="44038" name="Line 7"/>
          <p:cNvSpPr>
            <a:spLocks noChangeShapeType="1"/>
          </p:cNvSpPr>
          <p:nvPr/>
        </p:nvSpPr>
        <p:spPr bwMode="auto">
          <a:xfrm flipH="1" flipV="1">
            <a:off x="533400" y="2590800"/>
            <a:ext cx="1524000" cy="12192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39" name="Rectangle 8"/>
          <p:cNvSpPr>
            <a:spLocks noChangeArrowheads="1"/>
          </p:cNvSpPr>
          <p:nvPr/>
        </p:nvSpPr>
        <p:spPr bwMode="auto">
          <a:xfrm>
            <a:off x="7924800" y="1066800"/>
            <a:ext cx="838200" cy="152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17" y="-304800"/>
            <a:ext cx="91440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TextBox 4"/>
          <p:cNvSpPr txBox="1">
            <a:spLocks noChangeArrowheads="1"/>
          </p:cNvSpPr>
          <p:nvPr/>
        </p:nvSpPr>
        <p:spPr bwMode="auto">
          <a:xfrm>
            <a:off x="0" y="4114800"/>
            <a:ext cx="8610600" cy="2308324"/>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a:solidFill>
                  <a:srgbClr val="FF0000"/>
                </a:solidFill>
              </a:rPr>
              <a:t>The </a:t>
            </a:r>
            <a:r>
              <a:rPr lang="en-US" sz="2400" dirty="0" err="1">
                <a:solidFill>
                  <a:srgbClr val="FF0000"/>
                </a:solidFill>
              </a:rPr>
              <a:t>gradebook</a:t>
            </a:r>
            <a:r>
              <a:rPr lang="en-US" sz="2400" dirty="0">
                <a:solidFill>
                  <a:srgbClr val="FF0000"/>
                </a:solidFill>
              </a:rPr>
              <a:t> will keep track of your progress on homework problems; number correct, percent correct, time on task, and date/time.  </a:t>
            </a:r>
            <a:r>
              <a:rPr lang="en-US" sz="2400" b="1" dirty="0">
                <a:solidFill>
                  <a:schemeClr val="accent4">
                    <a:lumMod val="95000"/>
                    <a:lumOff val="5000"/>
                  </a:schemeClr>
                </a:solidFill>
              </a:rPr>
              <a:t>If you want to practice some problems after the deadline, click on ‘review’.  </a:t>
            </a:r>
            <a:r>
              <a:rPr lang="en-US" sz="2400" dirty="0">
                <a:solidFill>
                  <a:srgbClr val="FF0000"/>
                </a:solidFill>
              </a:rPr>
              <a:t>(You may have to ask for a ‘similar example’ to re-do some problems.  Your grade will not be changed.)</a:t>
            </a:r>
          </a:p>
        </p:txBody>
      </p:sp>
      <p:sp>
        <p:nvSpPr>
          <p:cNvPr id="45060" name="Line 4"/>
          <p:cNvSpPr>
            <a:spLocks noChangeShapeType="1"/>
          </p:cNvSpPr>
          <p:nvPr/>
        </p:nvSpPr>
        <p:spPr bwMode="auto">
          <a:xfrm flipV="1">
            <a:off x="3276600" y="3200400"/>
            <a:ext cx="3124200" cy="2133600"/>
          </a:xfrm>
          <a:prstGeom prst="line">
            <a:avLst/>
          </a:prstGeom>
          <a:noFill/>
          <a:ln w="190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61" name="Text Box 5"/>
          <p:cNvSpPr txBox="1">
            <a:spLocks noChangeArrowheads="1"/>
          </p:cNvSpPr>
          <p:nvPr/>
        </p:nvSpPr>
        <p:spPr bwMode="auto">
          <a:xfrm>
            <a:off x="4495800" y="1143000"/>
            <a:ext cx="4038600" cy="10160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solidFill>
                  <a:srgbClr val="FF3300"/>
                </a:solidFill>
              </a:rPr>
              <a:t>You can view your grades for the past 2 weeks, past month, or entire course.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endParaRPr lang="en-US" smtClean="0"/>
          </a:p>
        </p:txBody>
      </p:sp>
      <p:sp>
        <p:nvSpPr>
          <p:cNvPr id="46083" name="Rectangle 3"/>
          <p:cNvSpPr>
            <a:spLocks noGrp="1" noChangeArrowheads="1"/>
          </p:cNvSpPr>
          <p:nvPr>
            <p:ph type="body" idx="1"/>
          </p:nvPr>
        </p:nvSpPr>
        <p:spPr/>
        <p:txBody>
          <a:bodyPr/>
          <a:lstStyle/>
          <a:p>
            <a:pPr eaLnBrk="1" hangingPunct="1"/>
            <a:endParaRPr lang="en-US" smtClean="0"/>
          </a:p>
        </p:txBody>
      </p:sp>
      <p:pic>
        <p:nvPicPr>
          <p:cNvPr id="460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100"/>
            <a:ext cx="8534400" cy="681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Text Box 5"/>
          <p:cNvSpPr txBox="1">
            <a:spLocks noChangeArrowheads="1"/>
          </p:cNvSpPr>
          <p:nvPr/>
        </p:nvSpPr>
        <p:spPr bwMode="auto">
          <a:xfrm>
            <a:off x="2133600" y="2514600"/>
            <a:ext cx="3962400" cy="33893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Within the gradebook and after a deadline, you can practice all the homework problems you have completed earlier by clicking on the word ‘review’.</a:t>
            </a:r>
          </a:p>
          <a:p>
            <a:pPr eaLnBrk="1" hangingPunct="1">
              <a:spcBef>
                <a:spcPct val="50000"/>
              </a:spcBef>
            </a:pPr>
            <a:endParaRPr lang="en-US"/>
          </a:p>
          <a:p>
            <a:pPr eaLnBrk="1" hangingPunct="1">
              <a:spcBef>
                <a:spcPct val="50000"/>
              </a:spcBef>
            </a:pPr>
            <a:r>
              <a:rPr lang="en-US"/>
              <a:t>You can only use this link, if you have completed the homework problems.  Any assignments that were scored ‘zero’ will not necessary have a review link.</a:t>
            </a:r>
          </a:p>
        </p:txBody>
      </p:sp>
      <p:sp>
        <p:nvSpPr>
          <p:cNvPr id="46086" name="Line 6"/>
          <p:cNvSpPr>
            <a:spLocks noChangeShapeType="1"/>
          </p:cNvSpPr>
          <p:nvPr/>
        </p:nvSpPr>
        <p:spPr bwMode="auto">
          <a:xfrm>
            <a:off x="3581400" y="3810000"/>
            <a:ext cx="3200400" cy="16764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endParaRPr lang="en-US" smtClean="0"/>
          </a:p>
        </p:txBody>
      </p:sp>
      <p:sp>
        <p:nvSpPr>
          <p:cNvPr id="47107" name="Rectangle 3"/>
          <p:cNvSpPr>
            <a:spLocks noGrp="1" noChangeArrowheads="1"/>
          </p:cNvSpPr>
          <p:nvPr>
            <p:ph type="body" idx="1"/>
          </p:nvPr>
        </p:nvSpPr>
        <p:spPr/>
        <p:txBody>
          <a:bodyPr/>
          <a:lstStyle/>
          <a:p>
            <a:pPr eaLnBrk="1" hangingPunct="1"/>
            <a:endParaRPr lang="en-US" smtClean="0"/>
          </a:p>
        </p:txBody>
      </p:sp>
      <p:pic>
        <p:nvPicPr>
          <p:cNvPr id="471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85725"/>
            <a:ext cx="8686800" cy="694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Text Box 5"/>
          <p:cNvSpPr txBox="1">
            <a:spLocks noChangeArrowheads="1"/>
          </p:cNvSpPr>
          <p:nvPr/>
        </p:nvSpPr>
        <p:spPr bwMode="auto">
          <a:xfrm>
            <a:off x="609600" y="4495800"/>
            <a:ext cx="8077200" cy="6413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Click on a problem, just as if working an assignment.  Your score will not be changed.</a:t>
            </a:r>
          </a:p>
        </p:txBody>
      </p:sp>
      <p:sp>
        <p:nvSpPr>
          <p:cNvPr id="47110" name="Line 6"/>
          <p:cNvSpPr>
            <a:spLocks noChangeShapeType="1"/>
          </p:cNvSpPr>
          <p:nvPr/>
        </p:nvSpPr>
        <p:spPr bwMode="auto">
          <a:xfrm flipH="1" flipV="1">
            <a:off x="1447800" y="2057400"/>
            <a:ext cx="304800" cy="25908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endParaRPr lang="en-US" smtClean="0"/>
          </a:p>
        </p:txBody>
      </p:sp>
      <p:sp>
        <p:nvSpPr>
          <p:cNvPr id="48131" name="Rectangle 3"/>
          <p:cNvSpPr>
            <a:spLocks noGrp="1" noChangeArrowheads="1"/>
          </p:cNvSpPr>
          <p:nvPr>
            <p:ph type="body" idx="1"/>
          </p:nvPr>
        </p:nvSpPr>
        <p:spPr/>
        <p:txBody>
          <a:bodyPr/>
          <a:lstStyle/>
          <a:p>
            <a:pPr eaLnBrk="1" hangingPunct="1"/>
            <a:endParaRPr lang="en-US" smtClean="0"/>
          </a:p>
        </p:txBody>
      </p:sp>
      <p:pic>
        <p:nvPicPr>
          <p:cNvPr id="481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96400" cy="743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Text Box 5"/>
          <p:cNvSpPr txBox="1">
            <a:spLocks noChangeArrowheads="1"/>
          </p:cNvSpPr>
          <p:nvPr/>
        </p:nvSpPr>
        <p:spPr bwMode="auto">
          <a:xfrm>
            <a:off x="6781800" y="1752600"/>
            <a:ext cx="2209800" cy="249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olidFill>
                  <a:srgbClr val="FF0000"/>
                </a:solidFill>
              </a:rPr>
              <a:t>There is a ‘help and support’ link that may help you.</a:t>
            </a:r>
          </a:p>
          <a:p>
            <a:pPr eaLnBrk="1" hangingPunct="1">
              <a:spcBef>
                <a:spcPct val="50000"/>
              </a:spcBef>
            </a:pPr>
            <a:r>
              <a:rPr lang="en-US" sz="2400">
                <a:solidFill>
                  <a:srgbClr val="FF0000"/>
                </a:solidFill>
              </a:rPr>
              <a:t>  </a:t>
            </a:r>
          </a:p>
        </p:txBody>
      </p:sp>
      <p:sp>
        <p:nvSpPr>
          <p:cNvPr id="48134" name="Rectangle 6"/>
          <p:cNvSpPr>
            <a:spLocks noChangeArrowheads="1"/>
          </p:cNvSpPr>
          <p:nvPr/>
        </p:nvSpPr>
        <p:spPr bwMode="auto">
          <a:xfrm>
            <a:off x="7924800" y="990600"/>
            <a:ext cx="762000" cy="152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35" name="Line 7"/>
          <p:cNvSpPr>
            <a:spLocks noChangeShapeType="1"/>
          </p:cNvSpPr>
          <p:nvPr/>
        </p:nvSpPr>
        <p:spPr bwMode="auto">
          <a:xfrm flipH="1" flipV="1">
            <a:off x="7620000" y="1295400"/>
            <a:ext cx="76200" cy="5334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838200" y="1447800"/>
            <a:ext cx="6824663"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4000"/>
              <a:t>Contact Student Support at</a:t>
            </a:r>
          </a:p>
          <a:p>
            <a:pPr eaLnBrk="1" hangingPunct="1"/>
            <a:r>
              <a:rPr lang="en-US" sz="4000"/>
              <a:t>1-800-677-6337 for technical </a:t>
            </a:r>
          </a:p>
          <a:p>
            <a:pPr eaLnBrk="1" hangingPunct="1"/>
            <a:r>
              <a:rPr lang="en-US" sz="4000"/>
              <a:t>support 24 hours a day.</a:t>
            </a:r>
          </a:p>
        </p:txBody>
      </p:sp>
      <p:sp>
        <p:nvSpPr>
          <p:cNvPr id="49155" name="Text Box 3"/>
          <p:cNvSpPr txBox="1">
            <a:spLocks noChangeArrowheads="1"/>
          </p:cNvSpPr>
          <p:nvPr/>
        </p:nvSpPr>
        <p:spPr bwMode="auto">
          <a:xfrm>
            <a:off x="2311400" y="355600"/>
            <a:ext cx="467518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6000">
                <a:solidFill>
                  <a:srgbClr val="FF0000"/>
                </a:solidFill>
              </a:rPr>
              <a:t>Problems???</a:t>
            </a:r>
          </a:p>
        </p:txBody>
      </p:sp>
      <p:sp>
        <p:nvSpPr>
          <p:cNvPr id="49156" name="Rectangle 5"/>
          <p:cNvSpPr>
            <a:spLocks noChangeArrowheads="1"/>
          </p:cNvSpPr>
          <p:nvPr/>
        </p:nvSpPr>
        <p:spPr bwMode="auto">
          <a:xfrm>
            <a:off x="609600" y="3657600"/>
            <a:ext cx="7010400" cy="2590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57" name="Text Box 4"/>
          <p:cNvSpPr txBox="1">
            <a:spLocks noChangeArrowheads="1"/>
          </p:cNvSpPr>
          <p:nvPr/>
        </p:nvSpPr>
        <p:spPr bwMode="auto">
          <a:xfrm>
            <a:off x="762000" y="3733800"/>
            <a:ext cx="6781800"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For math tutoring at the Tutor Center call </a:t>
            </a:r>
          </a:p>
          <a:p>
            <a:pPr eaLnBrk="1" hangingPunct="1">
              <a:spcBef>
                <a:spcPct val="50000"/>
              </a:spcBef>
            </a:pPr>
            <a:r>
              <a:rPr lang="en-US" sz="2400"/>
              <a:t>1-800-435-4084 between 5 PM and midnight Sunday through Thursday.  </a:t>
            </a:r>
          </a:p>
          <a:p>
            <a:pPr eaLnBrk="1" hangingPunct="1">
              <a:spcBef>
                <a:spcPct val="50000"/>
              </a:spcBef>
            </a:pPr>
            <a:r>
              <a:rPr lang="en-US" sz="2400"/>
              <a:t>You must use your MyMathLab course ID or student access code to register or receive help.</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6146" name="Text Box 4"/>
          <p:cNvSpPr txBox="1">
            <a:spLocks noChangeArrowheads="1"/>
          </p:cNvSpPr>
          <p:nvPr/>
        </p:nvSpPr>
        <p:spPr bwMode="auto">
          <a:xfrm>
            <a:off x="990600" y="1676400"/>
            <a:ext cx="6858000" cy="332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accent2"/>
                </a:solidFill>
              </a:rPr>
              <a:t>The following slides may look slightly different than what you may see in your current version of MyMathLab.  </a:t>
            </a:r>
          </a:p>
          <a:p>
            <a:pPr eaLnBrk="1" hangingPunct="1">
              <a:spcBef>
                <a:spcPct val="50000"/>
              </a:spcBef>
            </a:pPr>
            <a:r>
              <a:rPr lang="en-US" sz="2800">
                <a:solidFill>
                  <a:schemeClr val="accent2"/>
                </a:solidFill>
              </a:rPr>
              <a:t>(Some slides may have been copied from previous versions of MyMathLab or different mathematic courses here at Purdue.)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p:txBody>
          <a:bodyPr/>
          <a:lstStyle/>
          <a:p>
            <a:pPr eaLnBrk="1" hangingPunct="1"/>
            <a:endParaRPr lang="en-US" smtClean="0"/>
          </a:p>
        </p:txBody>
      </p:sp>
      <p:pic>
        <p:nvPicPr>
          <p:cNvPr id="7171" name="Picture 3" descr="CC h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3" y="736600"/>
            <a:ext cx="9067801" cy="36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 Box 4"/>
          <p:cNvSpPr txBox="1">
            <a:spLocks noChangeArrowheads="1"/>
          </p:cNvSpPr>
          <p:nvPr/>
        </p:nvSpPr>
        <p:spPr bwMode="auto">
          <a:xfrm>
            <a:off x="457200" y="4929188"/>
            <a:ext cx="8001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b="1" dirty="0" err="1" smtClean="0">
                <a:solidFill>
                  <a:schemeClr val="folHlink"/>
                </a:solidFill>
                <a:latin typeface="Century Gothic" pitchFamily="34" charset="0"/>
              </a:rPr>
              <a:t>www.pearsonmylabandmastering.com</a:t>
            </a:r>
            <a:r>
              <a:rPr lang="en-US" sz="4000" b="1" dirty="0" smtClean="0">
                <a:solidFill>
                  <a:schemeClr val="folHlink"/>
                </a:solidFill>
                <a:latin typeface="Century Gothic" pitchFamily="34" charset="0"/>
              </a:rPr>
              <a:t> </a:t>
            </a:r>
            <a:endParaRPr lang="en-US" sz="4000" b="1" dirty="0">
              <a:solidFill>
                <a:schemeClr val="folHlink"/>
              </a:solidFill>
              <a:latin typeface="Century Gothic" pitchFamily="34" charset="0"/>
            </a:endParaRPr>
          </a:p>
        </p:txBody>
      </p:sp>
      <p:sp>
        <p:nvSpPr>
          <p:cNvPr id="7173" name="Text Box 5"/>
          <p:cNvSpPr txBox="1">
            <a:spLocks noChangeArrowheads="1"/>
          </p:cNvSpPr>
          <p:nvPr/>
        </p:nvSpPr>
        <p:spPr bwMode="auto">
          <a:xfrm>
            <a:off x="457200" y="4814888"/>
            <a:ext cx="4267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dirty="0"/>
              <a:t>To access your resources, go to: </a:t>
            </a:r>
          </a:p>
        </p:txBody>
      </p:sp>
      <p:grpSp>
        <p:nvGrpSpPr>
          <p:cNvPr id="4102" name="Group 6"/>
          <p:cNvGrpSpPr>
            <a:grpSpLocks/>
          </p:cNvGrpSpPr>
          <p:nvPr/>
        </p:nvGrpSpPr>
        <p:grpSpPr bwMode="auto">
          <a:xfrm>
            <a:off x="457200" y="2286000"/>
            <a:ext cx="6324600" cy="3810000"/>
            <a:chOff x="288" y="1440"/>
            <a:chExt cx="3984" cy="2400"/>
          </a:xfrm>
        </p:grpSpPr>
        <p:sp>
          <p:nvSpPr>
            <p:cNvPr id="7176" name="Text Box 7"/>
            <p:cNvSpPr txBox="1">
              <a:spLocks noChangeArrowheads="1"/>
            </p:cNvSpPr>
            <p:nvPr/>
          </p:nvSpPr>
          <p:spPr bwMode="auto">
            <a:xfrm>
              <a:off x="288" y="3609"/>
              <a:ext cx="26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dirty="0"/>
                <a:t>Under Returning Users, click </a:t>
              </a:r>
              <a:r>
                <a:rPr lang="en-US" b="1" dirty="0"/>
                <a:t>Log In</a:t>
              </a:r>
            </a:p>
          </p:txBody>
        </p:sp>
        <p:sp>
          <p:nvSpPr>
            <p:cNvPr id="7177" name="Line 8"/>
            <p:cNvSpPr>
              <a:spLocks noChangeShapeType="1"/>
            </p:cNvSpPr>
            <p:nvPr/>
          </p:nvSpPr>
          <p:spPr bwMode="auto">
            <a:xfrm>
              <a:off x="3120" y="1440"/>
              <a:ext cx="1152" cy="0"/>
            </a:xfrm>
            <a:prstGeom prst="line">
              <a:avLst/>
            </a:prstGeom>
            <a:noFill/>
            <a:ln w="82550">
              <a:solidFill>
                <a:srgbClr val="0033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 name="Rectangle 1"/>
          <p:cNvSpPr/>
          <p:nvPr/>
        </p:nvSpPr>
        <p:spPr>
          <a:xfrm>
            <a:off x="304800" y="4724400"/>
            <a:ext cx="8534400" cy="1524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endParaRPr lang="en-US" smtClean="0"/>
          </a:p>
        </p:txBody>
      </p:sp>
      <p:sp>
        <p:nvSpPr>
          <p:cNvPr id="8195" name="Rectangle 3"/>
          <p:cNvSpPr>
            <a:spLocks noGrp="1" noChangeArrowheads="1"/>
          </p:cNvSpPr>
          <p:nvPr>
            <p:ph type="body" idx="1"/>
          </p:nvPr>
        </p:nvSpPr>
        <p:spPr/>
        <p:txBody>
          <a:bodyPr/>
          <a:lstStyle/>
          <a:p>
            <a:pPr eaLnBrk="1" hangingPunct="1"/>
            <a:endParaRPr lang="en-US" smtClean="0"/>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7" name="Text Box 5"/>
          <p:cNvSpPr txBox="1">
            <a:spLocks noChangeArrowheads="1"/>
          </p:cNvSpPr>
          <p:nvPr/>
        </p:nvSpPr>
        <p:spPr bwMode="auto">
          <a:xfrm>
            <a:off x="381000" y="3276600"/>
            <a:ext cx="3200400" cy="1206500"/>
          </a:xfrm>
          <a:prstGeom prst="rect">
            <a:avLst/>
          </a:prstGeom>
          <a:noFill/>
          <a:ln w="1905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olidFill>
                  <a:srgbClr val="FF3300"/>
                </a:solidFill>
              </a:rPr>
              <a:t>After logging in, click on the course to get to the home page.</a:t>
            </a:r>
          </a:p>
        </p:txBody>
      </p:sp>
      <p:sp>
        <p:nvSpPr>
          <p:cNvPr id="8198" name="Line 6"/>
          <p:cNvSpPr>
            <a:spLocks noChangeShapeType="1"/>
          </p:cNvSpPr>
          <p:nvPr/>
        </p:nvSpPr>
        <p:spPr bwMode="auto">
          <a:xfrm flipH="1" flipV="1">
            <a:off x="1143000" y="1905000"/>
            <a:ext cx="304800" cy="1295400"/>
          </a:xfrm>
          <a:prstGeom prst="line">
            <a:avLst/>
          </a:prstGeom>
          <a:noFill/>
          <a:ln w="190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9" name="Text Box 7"/>
          <p:cNvSpPr txBox="1">
            <a:spLocks noChangeArrowheads="1"/>
          </p:cNvSpPr>
          <p:nvPr/>
        </p:nvSpPr>
        <p:spPr bwMode="auto">
          <a:xfrm>
            <a:off x="609600" y="4724400"/>
            <a:ext cx="7239000" cy="157003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Note:  For those of you that have used MyMathLab (or originally CourseCompass) more than a few years ago, there is a ‘new look’ to the home page (as of summer 2010).</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endParaRPr lang="en-US" smtClean="0"/>
          </a:p>
        </p:txBody>
      </p:sp>
      <p:sp>
        <p:nvSpPr>
          <p:cNvPr id="9219" name="Rectangle 3"/>
          <p:cNvSpPr>
            <a:spLocks noGrp="1" noChangeArrowheads="1"/>
          </p:cNvSpPr>
          <p:nvPr>
            <p:ph type="body" idx="1"/>
          </p:nvPr>
        </p:nvSpPr>
        <p:spPr/>
        <p:txBody>
          <a:bodyPr/>
          <a:lstStyle/>
          <a:p>
            <a:pPr eaLnBrk="1" hangingPunct="1"/>
            <a:endParaRPr lang="en-US" smtClean="0"/>
          </a:p>
        </p:txBody>
      </p:sp>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2813"/>
            <a:ext cx="9144000" cy="779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Rectangle 5"/>
          <p:cNvSpPr>
            <a:spLocks noChangeArrowheads="1"/>
          </p:cNvSpPr>
          <p:nvPr/>
        </p:nvSpPr>
        <p:spPr bwMode="auto">
          <a:xfrm>
            <a:off x="7696200" y="152400"/>
            <a:ext cx="685800" cy="152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2" name="Text Box 7"/>
          <p:cNvSpPr txBox="1">
            <a:spLocks noChangeArrowheads="1"/>
          </p:cNvSpPr>
          <p:nvPr/>
        </p:nvSpPr>
        <p:spPr bwMode="auto">
          <a:xfrm>
            <a:off x="6553200" y="1447800"/>
            <a:ext cx="2590800" cy="4432300"/>
          </a:xfrm>
          <a:prstGeom prst="rect">
            <a:avLst/>
          </a:prstGeom>
          <a:solidFill>
            <a:schemeClr val="bg1"/>
          </a:solidFill>
          <a:ln w="19050">
            <a:solidFill>
              <a:schemeClr val="tx1"/>
            </a:solidFill>
            <a:miter lim="800000"/>
            <a:headEnd/>
            <a:tailEnd/>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At the top is a weekly dateline.  On the right is an overall score line and information showing your progress throughout the semester.  You may be able to see a few announcements at the lower left.  </a:t>
            </a:r>
            <a:r>
              <a:rPr lang="en-US" sz="2000" b="1"/>
              <a:t>**Click on ‘View All Announcements’ to see all announcements to date.**</a:t>
            </a:r>
          </a:p>
        </p:txBody>
      </p:sp>
      <p:sp>
        <p:nvSpPr>
          <p:cNvPr id="9223" name="Line 8"/>
          <p:cNvSpPr>
            <a:spLocks noChangeShapeType="1"/>
          </p:cNvSpPr>
          <p:nvPr/>
        </p:nvSpPr>
        <p:spPr bwMode="auto">
          <a:xfrm flipH="1" flipV="1">
            <a:off x="3505200" y="2286000"/>
            <a:ext cx="4191000" cy="17526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4" name="Text Box 9"/>
          <p:cNvSpPr txBox="1">
            <a:spLocks noChangeArrowheads="1"/>
          </p:cNvSpPr>
          <p:nvPr/>
        </p:nvSpPr>
        <p:spPr bwMode="auto">
          <a:xfrm>
            <a:off x="1905000" y="228600"/>
            <a:ext cx="3962400" cy="37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This is the ‘home page’ you will see.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endParaRPr lang="en-US" smtClean="0"/>
          </a:p>
        </p:txBody>
      </p:sp>
      <p:sp>
        <p:nvSpPr>
          <p:cNvPr id="10243" name="Rectangle 3"/>
          <p:cNvSpPr>
            <a:spLocks noGrp="1" noChangeArrowheads="1"/>
          </p:cNvSpPr>
          <p:nvPr>
            <p:ph type="body" idx="1"/>
          </p:nvPr>
        </p:nvSpPr>
        <p:spPr/>
        <p:txBody>
          <a:bodyPr/>
          <a:lstStyle/>
          <a:p>
            <a:pPr eaLnBrk="1" hangingPunct="1"/>
            <a:endParaRPr lang="en-US" smtClean="0"/>
          </a:p>
        </p:txBody>
      </p:sp>
      <p:pic>
        <p:nvPicPr>
          <p:cNvPr id="102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9144000" cy="761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5"/>
          <p:cNvSpPr txBox="1">
            <a:spLocks noChangeArrowheads="1"/>
          </p:cNvSpPr>
          <p:nvPr/>
        </p:nvSpPr>
        <p:spPr bwMode="auto">
          <a:xfrm>
            <a:off x="6324600" y="3581400"/>
            <a:ext cx="2286000" cy="22891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solidFill>
                  <a:srgbClr val="FF0000"/>
                </a:solidFill>
              </a:rPr>
              <a:t>Several announcements will describe how to enter some answers or give other hints that will help you complete your online homework.</a:t>
            </a:r>
          </a:p>
        </p:txBody>
      </p:sp>
      <p:sp>
        <p:nvSpPr>
          <p:cNvPr id="2" name="Rectangle 1"/>
          <p:cNvSpPr/>
          <p:nvPr/>
        </p:nvSpPr>
        <p:spPr>
          <a:xfrm>
            <a:off x="6305550" y="3567113"/>
            <a:ext cx="2286000" cy="23034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342</TotalTime>
  <Words>1723</Words>
  <Application>Microsoft Office PowerPoint</Application>
  <PresentationFormat>On-screen Show (4:3)</PresentationFormat>
  <Paragraphs>128</Paragraphs>
  <Slides>47</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47</vt:i4>
      </vt:variant>
    </vt:vector>
  </HeadingPairs>
  <TitlesOfParts>
    <vt:vector size="50" baseType="lpstr">
      <vt:lpstr>Arial</vt:lpstr>
      <vt:lpstr>Century Gothic</vt:lpstr>
      <vt:lpstr>Default Design</vt:lpstr>
      <vt:lpstr>Using MyMathLab</vt:lpstr>
      <vt:lpstr>PowerPoint Presentation</vt:lpstr>
      <vt:lpstr>PowerPoint Presentation</vt:lpstr>
      <vt:lpstr>If you want to work homework problems from your home computer, you will need to install any necessary software!!!</vt:lpstr>
      <vt:lpstr>PowerPoint Presentation</vt:lpstr>
      <vt:lpstr>PowerPoint Presentation</vt:lpstr>
      <vt:lpstr>PowerPoint Presentation</vt:lpstr>
      <vt:lpstr>PowerPoint Presentation</vt:lpstr>
      <vt:lpstr>PowerPoint Presentation</vt:lpstr>
      <vt:lpstr>PowerPoint Presentation</vt:lpstr>
      <vt:lpstr>Homework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Your OnlineTextbook</vt:lpstr>
      <vt:lpstr>PowerPoint Presentation</vt:lpstr>
      <vt:lpstr>You will be given an opportunity to answer some orientation questions that may help you understand more clearly MyMathLab.  There is also a list of other resources that you can view.</vt:lpstr>
      <vt:lpstr>You  will have a drop down menu that lists all chapters.  Select the chapter of the lesson you want to view.  Notice on this page, it also gives the options of going to homework, quizzes or tests, or the study plan.  You can also go to the chapter summary, review exercises, chapter test, or cumulative review exercises.</vt:lpstr>
      <vt:lpstr>After selecting a chapter, you will then have to select a lesson from that chapter that you wish to view.  A list of topics covered in that section are listed.</vt:lpstr>
      <vt:lpstr>PowerPoint Presentation</vt:lpstr>
      <vt:lpstr>PowerPoint Presentation</vt:lpstr>
      <vt:lpstr>PowerPoint Presentation</vt:lpstr>
      <vt:lpstr>PowerPoint Presentation</vt:lpstr>
      <vt:lpstr>Practice Tests</vt:lpstr>
      <vt:lpstr>PowerPoint Presentation</vt:lpstr>
      <vt:lpstr>PowerPoint Presentation</vt:lpstr>
      <vt:lpstr>PowerPoint Presentation</vt:lpstr>
      <vt:lpstr>Study Plan</vt:lpstr>
      <vt:lpstr>PowerPoint Presentation</vt:lpstr>
      <vt:lpstr>PowerPoint Presentation</vt:lpstr>
      <vt:lpstr>PowerPoint Presentation</vt:lpstr>
      <vt:lpstr>PowerPoint Presentation</vt:lpstr>
      <vt:lpstr>GradeBook</vt:lpstr>
      <vt:lpstr>PowerPoint Presentation</vt:lpstr>
      <vt:lpstr>PowerPoint Presentation</vt:lpstr>
      <vt:lpstr>PowerPoint Presentation</vt:lpstr>
      <vt:lpstr>PowerPoint Presentation</vt:lpstr>
      <vt:lpstr>PowerPoint Presentation</vt:lpstr>
      <vt:lpstr>PowerPoint Presentation</vt:lpstr>
    </vt:vector>
  </TitlesOfParts>
  <Company>Purdue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CourseCompass</dc:title>
  <dc:creator>charlotb</dc:creator>
  <cp:lastModifiedBy>Bailey, Charlotte M</cp:lastModifiedBy>
  <cp:revision>27</cp:revision>
  <dcterms:created xsi:type="dcterms:W3CDTF">2009-12-11T16:21:19Z</dcterms:created>
  <dcterms:modified xsi:type="dcterms:W3CDTF">2013-07-30T16:08:39Z</dcterms:modified>
</cp:coreProperties>
</file>