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77" r:id="rId5"/>
    <p:sldId id="258" r:id="rId6"/>
    <p:sldId id="259" r:id="rId7"/>
    <p:sldId id="261" r:id="rId8"/>
    <p:sldId id="262" r:id="rId9"/>
    <p:sldId id="263" r:id="rId10"/>
    <p:sldId id="264" r:id="rId11"/>
    <p:sldId id="281" r:id="rId12"/>
    <p:sldId id="265" r:id="rId13"/>
    <p:sldId id="279" r:id="rId14"/>
    <p:sldId id="266" r:id="rId15"/>
    <p:sldId id="267" r:id="rId16"/>
    <p:sldId id="268" r:id="rId17"/>
    <p:sldId id="269" r:id="rId18"/>
    <p:sldId id="270" r:id="rId19"/>
    <p:sldId id="278" r:id="rId20"/>
    <p:sldId id="271" r:id="rId21"/>
    <p:sldId id="280" r:id="rId22"/>
    <p:sldId id="272" r:id="rId23"/>
    <p:sldId id="273" r:id="rId24"/>
    <p:sldId id="274" r:id="rId25"/>
    <p:sldId id="275" r:id="rId26"/>
    <p:sldId id="276"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9" d="100"/>
          <a:sy n="79" d="100"/>
        </p:scale>
        <p:origin x="-2544" y="-7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2C3FC60-2D9A-4989-82FB-0228976D5B90}" type="datetimeFigureOut">
              <a:rPr lang="en-US"/>
              <a:pPr>
                <a:defRPr/>
              </a:pPr>
              <a:t>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BF87C9-5614-4678-9F84-9034CE1573C6}" type="slidenum">
              <a:rPr lang="en-US"/>
              <a:pPr>
                <a:defRPr/>
              </a:pPr>
              <a:t>‹#›</a:t>
            </a:fld>
            <a:endParaRPr lang="en-US"/>
          </a:p>
        </p:txBody>
      </p:sp>
    </p:spTree>
    <p:extLst>
      <p:ext uri="{BB962C8B-B14F-4D97-AF65-F5344CB8AC3E}">
        <p14:creationId xmlns:p14="http://schemas.microsoft.com/office/powerpoint/2010/main" val="2684372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8E31047-EDA1-4971-9289-BC9F952A381C}" type="datetimeFigureOut">
              <a:rPr lang="en-US"/>
              <a:pPr>
                <a:defRPr/>
              </a:pPr>
              <a:t>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5F63CC-9129-4563-8751-DBFC0AA90F26}" type="slidenum">
              <a:rPr lang="en-US"/>
              <a:pPr>
                <a:defRPr/>
              </a:pPr>
              <a:t>‹#›</a:t>
            </a:fld>
            <a:endParaRPr lang="en-US"/>
          </a:p>
        </p:txBody>
      </p:sp>
    </p:spTree>
    <p:extLst>
      <p:ext uri="{BB962C8B-B14F-4D97-AF65-F5344CB8AC3E}">
        <p14:creationId xmlns:p14="http://schemas.microsoft.com/office/powerpoint/2010/main" val="1853323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FE82A1F-5A89-4E20-A8AD-A1F19D0972F7}" type="datetimeFigureOut">
              <a:rPr lang="en-US"/>
              <a:pPr>
                <a:defRPr/>
              </a:pPr>
              <a:t>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7A935C-C759-451C-B7FD-075BEED6D9CD}" type="slidenum">
              <a:rPr lang="en-US"/>
              <a:pPr>
                <a:defRPr/>
              </a:pPr>
              <a:t>‹#›</a:t>
            </a:fld>
            <a:endParaRPr lang="en-US"/>
          </a:p>
        </p:txBody>
      </p:sp>
    </p:spTree>
    <p:extLst>
      <p:ext uri="{BB962C8B-B14F-4D97-AF65-F5344CB8AC3E}">
        <p14:creationId xmlns:p14="http://schemas.microsoft.com/office/powerpoint/2010/main" val="92559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384DB4-D0D5-4131-AB77-D041C4695494}" type="datetimeFigureOut">
              <a:rPr lang="en-US"/>
              <a:pPr>
                <a:defRPr/>
              </a:pPr>
              <a:t>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14658F-7196-4FAD-AEA9-0DDA6B153155}" type="slidenum">
              <a:rPr lang="en-US"/>
              <a:pPr>
                <a:defRPr/>
              </a:pPr>
              <a:t>‹#›</a:t>
            </a:fld>
            <a:endParaRPr lang="en-US"/>
          </a:p>
        </p:txBody>
      </p:sp>
    </p:spTree>
    <p:extLst>
      <p:ext uri="{BB962C8B-B14F-4D97-AF65-F5344CB8AC3E}">
        <p14:creationId xmlns:p14="http://schemas.microsoft.com/office/powerpoint/2010/main" val="3841260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3DF9853-71BE-427C-A138-133EB6E76577}" type="datetimeFigureOut">
              <a:rPr lang="en-US"/>
              <a:pPr>
                <a:defRPr/>
              </a:pPr>
              <a:t>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098A77-8672-428A-A5F7-9DAFC5D5A4C2}" type="slidenum">
              <a:rPr lang="en-US"/>
              <a:pPr>
                <a:defRPr/>
              </a:pPr>
              <a:t>‹#›</a:t>
            </a:fld>
            <a:endParaRPr lang="en-US"/>
          </a:p>
        </p:txBody>
      </p:sp>
    </p:spTree>
    <p:extLst>
      <p:ext uri="{BB962C8B-B14F-4D97-AF65-F5344CB8AC3E}">
        <p14:creationId xmlns:p14="http://schemas.microsoft.com/office/powerpoint/2010/main" val="1356986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C576A83-8092-466E-815E-FAD1081D8710}" type="datetimeFigureOut">
              <a:rPr lang="en-US"/>
              <a:pPr>
                <a:defRPr/>
              </a:pPr>
              <a:t>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11E194-DF21-46F7-9290-CC09DE9C0FD8}" type="slidenum">
              <a:rPr lang="en-US"/>
              <a:pPr>
                <a:defRPr/>
              </a:pPr>
              <a:t>‹#›</a:t>
            </a:fld>
            <a:endParaRPr lang="en-US"/>
          </a:p>
        </p:txBody>
      </p:sp>
    </p:spTree>
    <p:extLst>
      <p:ext uri="{BB962C8B-B14F-4D97-AF65-F5344CB8AC3E}">
        <p14:creationId xmlns:p14="http://schemas.microsoft.com/office/powerpoint/2010/main" val="3669191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9E3957F-66D5-4D20-804B-459DB78C05B7}" type="datetimeFigureOut">
              <a:rPr lang="en-US"/>
              <a:pPr>
                <a:defRPr/>
              </a:pPr>
              <a:t>1/7/2016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9113B68-D08D-423D-B803-159B039B4BB1}" type="slidenum">
              <a:rPr lang="en-US"/>
              <a:pPr>
                <a:defRPr/>
              </a:pPr>
              <a:t>‹#›</a:t>
            </a:fld>
            <a:endParaRPr lang="en-US"/>
          </a:p>
        </p:txBody>
      </p:sp>
    </p:spTree>
    <p:extLst>
      <p:ext uri="{BB962C8B-B14F-4D97-AF65-F5344CB8AC3E}">
        <p14:creationId xmlns:p14="http://schemas.microsoft.com/office/powerpoint/2010/main" val="3498968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45A23BE-4FB8-4C1A-8101-1FB448B96205}" type="datetimeFigureOut">
              <a:rPr lang="en-US"/>
              <a:pPr>
                <a:defRPr/>
              </a:pPr>
              <a:t>1/7/2016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52CFCAB-014E-46F0-8258-0930294B787F}" type="slidenum">
              <a:rPr lang="en-US"/>
              <a:pPr>
                <a:defRPr/>
              </a:pPr>
              <a:t>‹#›</a:t>
            </a:fld>
            <a:endParaRPr lang="en-US"/>
          </a:p>
        </p:txBody>
      </p:sp>
    </p:spTree>
    <p:extLst>
      <p:ext uri="{BB962C8B-B14F-4D97-AF65-F5344CB8AC3E}">
        <p14:creationId xmlns:p14="http://schemas.microsoft.com/office/powerpoint/2010/main" val="180370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812BFD-0FF3-49FD-8E84-66934FD3BA08}" type="datetimeFigureOut">
              <a:rPr lang="en-US"/>
              <a:pPr>
                <a:defRPr/>
              </a:pPr>
              <a:t>1/7/2016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4984356-A770-4CD8-8383-66ADDFDCE707}" type="slidenum">
              <a:rPr lang="en-US"/>
              <a:pPr>
                <a:defRPr/>
              </a:pPr>
              <a:t>‹#›</a:t>
            </a:fld>
            <a:endParaRPr lang="en-US"/>
          </a:p>
        </p:txBody>
      </p:sp>
    </p:spTree>
    <p:extLst>
      <p:ext uri="{BB962C8B-B14F-4D97-AF65-F5344CB8AC3E}">
        <p14:creationId xmlns:p14="http://schemas.microsoft.com/office/powerpoint/2010/main" val="3482126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E105CA-0FCA-447C-BE72-27D5CD982376}" type="datetimeFigureOut">
              <a:rPr lang="en-US"/>
              <a:pPr>
                <a:defRPr/>
              </a:pPr>
              <a:t>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BB1AF70-F27A-4ECF-B6F1-F608F47F7AE1}" type="slidenum">
              <a:rPr lang="en-US"/>
              <a:pPr>
                <a:defRPr/>
              </a:pPr>
              <a:t>‹#›</a:t>
            </a:fld>
            <a:endParaRPr lang="en-US"/>
          </a:p>
        </p:txBody>
      </p:sp>
    </p:spTree>
    <p:extLst>
      <p:ext uri="{BB962C8B-B14F-4D97-AF65-F5344CB8AC3E}">
        <p14:creationId xmlns:p14="http://schemas.microsoft.com/office/powerpoint/2010/main" val="2621029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4C0615E-0AC0-4556-9725-47AC455F274A}" type="datetimeFigureOut">
              <a:rPr lang="en-US"/>
              <a:pPr>
                <a:defRPr/>
              </a:pPr>
              <a:t>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CB6B3C5-082D-479A-A231-85D47A5729D7}" type="slidenum">
              <a:rPr lang="en-US"/>
              <a:pPr>
                <a:defRPr/>
              </a:pPr>
              <a:t>‹#›</a:t>
            </a:fld>
            <a:endParaRPr lang="en-US"/>
          </a:p>
        </p:txBody>
      </p:sp>
    </p:spTree>
    <p:extLst>
      <p:ext uri="{BB962C8B-B14F-4D97-AF65-F5344CB8AC3E}">
        <p14:creationId xmlns:p14="http://schemas.microsoft.com/office/powerpoint/2010/main" val="276519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CE6F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87D618C-E24D-4809-96CB-DE1A4FFAFB1B}" type="datetimeFigureOut">
              <a:rPr lang="en-US"/>
              <a:pPr>
                <a:defRPr/>
              </a:pPr>
              <a:t>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2C7EDE2-9F98-44D5-91CE-1E8F2C34240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676400"/>
            <a:ext cx="7772400" cy="1470025"/>
          </a:xfrm>
        </p:spPr>
        <p:txBody>
          <a:bodyPr/>
          <a:lstStyle/>
          <a:p>
            <a:pPr eaLnBrk="1" hangingPunct="1"/>
            <a:r>
              <a:rPr lang="en-US" altLang="en-US" sz="5400" dirty="0" smtClean="0"/>
              <a:t>Introduction to MA 15910</a:t>
            </a:r>
            <a:br>
              <a:rPr lang="en-US" altLang="en-US" sz="5400" dirty="0" smtClean="0"/>
            </a:br>
            <a:r>
              <a:rPr lang="en-US" altLang="en-US" sz="5400" dirty="0" smtClean="0"/>
              <a:t>Introduction to Calculus</a:t>
            </a:r>
            <a:br>
              <a:rPr lang="en-US" altLang="en-US" sz="5400" dirty="0" smtClean="0"/>
            </a:br>
            <a:endParaRPr lang="en-US" altLang="en-US" sz="5400" dirty="0" smtClean="0"/>
          </a:p>
        </p:txBody>
      </p:sp>
      <p:sp>
        <p:nvSpPr>
          <p:cNvPr id="2051" name="Subtitle 2"/>
          <p:cNvSpPr>
            <a:spLocks noGrp="1"/>
          </p:cNvSpPr>
          <p:nvPr>
            <p:ph type="subTitle" idx="1"/>
          </p:nvPr>
        </p:nvSpPr>
        <p:spPr/>
        <p:txBody>
          <a:bodyPr/>
          <a:lstStyle/>
          <a:p>
            <a:pPr eaLnBrk="1" hangingPunct="1"/>
            <a:r>
              <a:rPr lang="en-US" altLang="en-US" sz="4400" dirty="0" smtClean="0">
                <a:solidFill>
                  <a:schemeClr val="tx1"/>
                </a:solidFill>
              </a:rPr>
              <a:t>A Brief Calculus Course</a:t>
            </a:r>
          </a:p>
          <a:p>
            <a:pPr eaLnBrk="1" hangingPunct="1"/>
            <a:r>
              <a:rPr lang="en-US" altLang="en-US" sz="4400" dirty="0" smtClean="0">
                <a:solidFill>
                  <a:schemeClr val="tx1"/>
                </a:solidFill>
              </a:rPr>
              <a:t>Spring </a:t>
            </a:r>
            <a:r>
              <a:rPr lang="en-US" altLang="en-US" sz="4400" smtClean="0">
                <a:solidFill>
                  <a:schemeClr val="tx1"/>
                </a:solidFill>
              </a:rPr>
              <a:t>2016 Semester</a:t>
            </a:r>
            <a:endParaRPr lang="en-US" altLang="en-US" sz="4400"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
          <p:cNvSpPr txBox="1">
            <a:spLocks noChangeArrowheads="1"/>
          </p:cNvSpPr>
          <p:nvPr/>
        </p:nvSpPr>
        <p:spPr bwMode="auto">
          <a:xfrm>
            <a:off x="457200" y="304800"/>
            <a:ext cx="830580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pPr>
            <a:r>
              <a:rPr lang="en-US" altLang="en-US" u="sng" dirty="0"/>
              <a:t>No homework scores are dropped or excused.</a:t>
            </a:r>
          </a:p>
          <a:p>
            <a:pPr eaLnBrk="1" hangingPunct="1">
              <a:spcBef>
                <a:spcPct val="0"/>
              </a:spcBef>
            </a:pPr>
            <a:r>
              <a:rPr lang="en-US" altLang="en-US" dirty="0"/>
              <a:t>Only the course coordinator can extend a deadline of an assignment for a student.</a:t>
            </a:r>
          </a:p>
          <a:p>
            <a:pPr eaLnBrk="1" hangingPunct="1">
              <a:spcBef>
                <a:spcPct val="0"/>
              </a:spcBef>
            </a:pPr>
            <a:r>
              <a:rPr lang="en-US" altLang="en-US" dirty="0"/>
              <a:t>You have </a:t>
            </a:r>
            <a:r>
              <a:rPr lang="en-US" altLang="en-US" u="sng" dirty="0"/>
              <a:t>unlimited attempts</a:t>
            </a:r>
            <a:r>
              <a:rPr lang="en-US" altLang="en-US" dirty="0"/>
              <a:t> at </a:t>
            </a:r>
            <a:r>
              <a:rPr lang="en-US" altLang="en-US" u="sng" dirty="0"/>
              <a:t>most </a:t>
            </a:r>
            <a:r>
              <a:rPr lang="en-US" altLang="en-US" i="1" u="sng" dirty="0"/>
              <a:t>online</a:t>
            </a:r>
            <a:r>
              <a:rPr lang="en-US" altLang="en-US" u="sng" dirty="0"/>
              <a:t> </a:t>
            </a:r>
            <a:r>
              <a:rPr lang="en-US" altLang="en-US" dirty="0"/>
              <a:t>problems until the </a:t>
            </a:r>
            <a:r>
              <a:rPr lang="en-US" altLang="en-US" dirty="0" smtClean="0"/>
              <a:t>deadline arrives.</a:t>
            </a:r>
            <a:endParaRPr lang="en-US" altLang="en-US" dirty="0"/>
          </a:p>
          <a:p>
            <a:pPr eaLnBrk="1" hangingPunct="1">
              <a:spcBef>
                <a:spcPct val="0"/>
              </a:spcBef>
            </a:pPr>
            <a:r>
              <a:rPr lang="en-US" altLang="en-US" u="sng" dirty="0" smtClean="0"/>
              <a:t>Online </a:t>
            </a:r>
            <a:r>
              <a:rPr lang="en-US" altLang="en-US" u="sng" dirty="0"/>
              <a:t>homework </a:t>
            </a:r>
            <a:r>
              <a:rPr lang="en-US" altLang="en-US" dirty="0"/>
              <a:t>is </a:t>
            </a:r>
            <a:r>
              <a:rPr lang="en-US" altLang="en-US" u="sng" dirty="0"/>
              <a:t>scaled to 50 points </a:t>
            </a:r>
            <a:r>
              <a:rPr lang="en-US" altLang="en-US" dirty="0"/>
              <a:t>at the end of the semester.</a:t>
            </a:r>
          </a:p>
          <a:p>
            <a:pPr eaLnBrk="1" hangingPunct="1">
              <a:spcBef>
                <a:spcPct val="0"/>
              </a:spcBef>
            </a:pPr>
            <a:r>
              <a:rPr lang="en-US" altLang="en-US" dirty="0"/>
              <a:t>Completing and understanding your homework is the best way to prepare for exams and quizzes.  </a:t>
            </a:r>
            <a:r>
              <a:rPr lang="en-US" altLang="en-US" b="1" dirty="0">
                <a:solidFill>
                  <a:srgbClr val="FF0000"/>
                </a:solidFill>
              </a:rPr>
              <a:t>Students who do not understand homework rarely succeed on quizzes or exams!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839200" cy="5816977"/>
          </a:xfrm>
          <a:prstGeom prst="rect">
            <a:avLst/>
          </a:prstGeom>
        </p:spPr>
        <p:txBody>
          <a:bodyPr wrap="square">
            <a:spAutoFit/>
          </a:bodyPr>
          <a:lstStyle/>
          <a:p>
            <a:pPr algn="ctr"/>
            <a:r>
              <a:rPr lang="en-US" altLang="en-US" sz="3200" u="sng" dirty="0" smtClean="0"/>
              <a:t>PowerPoints (or pdf) </a:t>
            </a:r>
            <a:r>
              <a:rPr lang="en-US" altLang="en-US" sz="3200" u="sng" dirty="0" smtClean="0"/>
              <a:t>for </a:t>
            </a:r>
            <a:r>
              <a:rPr lang="en-US" altLang="en-US" sz="3200" u="sng" dirty="0" err="1" smtClean="0"/>
              <a:t>MyMathLab</a:t>
            </a:r>
            <a:endParaRPr lang="en-US" altLang="en-US" sz="3200" u="sng" dirty="0"/>
          </a:p>
          <a:p>
            <a:r>
              <a:rPr lang="en-US" altLang="en-US" sz="3200" dirty="0" smtClean="0"/>
              <a:t>Information </a:t>
            </a:r>
            <a:r>
              <a:rPr lang="en-US" altLang="en-US" sz="3200" dirty="0" smtClean="0"/>
              <a:t>is found on web page… </a:t>
            </a:r>
          </a:p>
          <a:p>
            <a:pPr marL="742950" indent="-742950">
              <a:buAutoNum type="arabicParenBoth"/>
            </a:pPr>
            <a:r>
              <a:rPr lang="en-US" altLang="en-US" sz="4400" dirty="0" smtClean="0"/>
              <a:t>registration in </a:t>
            </a:r>
            <a:r>
              <a:rPr lang="en-US" altLang="en-US" sz="4400" dirty="0" err="1"/>
              <a:t>MyMathLab</a:t>
            </a:r>
            <a:r>
              <a:rPr lang="en-US" altLang="en-US" sz="4400" dirty="0"/>
              <a:t>, </a:t>
            </a:r>
            <a:endParaRPr lang="en-US" altLang="en-US" sz="4400" dirty="0" smtClean="0"/>
          </a:p>
          <a:p>
            <a:pPr marL="742950" indent="-742950">
              <a:buAutoNum type="arabicParenBoth"/>
            </a:pPr>
            <a:r>
              <a:rPr lang="en-US" altLang="en-US" sz="4400" dirty="0" smtClean="0"/>
              <a:t>enrolling </a:t>
            </a:r>
            <a:r>
              <a:rPr lang="en-US" altLang="en-US" sz="4400" dirty="0"/>
              <a:t>in a new </a:t>
            </a:r>
            <a:r>
              <a:rPr lang="en-US" altLang="en-US" sz="4400" dirty="0" err="1"/>
              <a:t>MyMathLab</a:t>
            </a:r>
            <a:r>
              <a:rPr lang="en-US" altLang="en-US" sz="4400" dirty="0"/>
              <a:t> class (for previous </a:t>
            </a:r>
            <a:r>
              <a:rPr lang="en-US" altLang="en-US" sz="4400" dirty="0" err="1"/>
              <a:t>MyMathLab</a:t>
            </a:r>
            <a:r>
              <a:rPr lang="en-US" altLang="en-US" sz="4400" dirty="0"/>
              <a:t> users), and </a:t>
            </a:r>
            <a:endParaRPr lang="en-US" altLang="en-US" sz="4400" dirty="0" smtClean="0"/>
          </a:p>
          <a:p>
            <a:pPr marL="742950" indent="-742950">
              <a:buAutoNum type="arabicParenBoth"/>
            </a:pPr>
            <a:r>
              <a:rPr lang="en-US" altLang="en-US" sz="4400" dirty="0" smtClean="0"/>
              <a:t>using </a:t>
            </a:r>
            <a:r>
              <a:rPr lang="en-US" altLang="en-US" sz="4400" dirty="0" err="1"/>
              <a:t>MyMathLab</a:t>
            </a:r>
            <a:r>
              <a:rPr lang="en-US" altLang="en-US" sz="4400" dirty="0"/>
              <a:t> </a:t>
            </a:r>
            <a:endParaRPr lang="en-US" altLang="en-US" sz="4400" dirty="0" smtClean="0"/>
          </a:p>
          <a:p>
            <a:r>
              <a:rPr lang="en-US" altLang="en-US" sz="4400" dirty="0"/>
              <a:t>	</a:t>
            </a:r>
            <a:r>
              <a:rPr lang="en-US" altLang="en-US" sz="4400" dirty="0" smtClean="0"/>
              <a:t>View </a:t>
            </a:r>
            <a:r>
              <a:rPr lang="en-US" altLang="en-US" sz="4400" dirty="0" smtClean="0"/>
              <a:t>the PowerPoints or pdf </a:t>
            </a:r>
            <a:r>
              <a:rPr lang="en-US" altLang="en-US" sz="4400" dirty="0" smtClean="0"/>
              <a:t>	documents </a:t>
            </a:r>
            <a:r>
              <a:rPr lang="en-US" altLang="en-US" sz="4400" dirty="0" smtClean="0"/>
              <a:t>with this information.</a:t>
            </a:r>
            <a:endParaRPr lang="en-US" altLang="en-US" sz="4400" dirty="0"/>
          </a:p>
        </p:txBody>
      </p:sp>
    </p:spTree>
    <p:extLst>
      <p:ext uri="{BB962C8B-B14F-4D97-AF65-F5344CB8AC3E}">
        <p14:creationId xmlns:p14="http://schemas.microsoft.com/office/powerpoint/2010/main" val="22135628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0738" y="457200"/>
            <a:ext cx="7543800" cy="6124575"/>
          </a:xfrm>
          <a:prstGeom prst="rect">
            <a:avLst/>
          </a:prstGeom>
          <a:noFill/>
        </p:spPr>
        <p:txBody>
          <a:bodyPr>
            <a:spAutoFit/>
          </a:bodyPr>
          <a:lstStyle/>
          <a:p>
            <a:pPr algn="ctr" fontAlgn="auto">
              <a:spcBef>
                <a:spcPts val="0"/>
              </a:spcBef>
              <a:spcAft>
                <a:spcPts val="0"/>
              </a:spcAft>
              <a:defRPr/>
            </a:pPr>
            <a:r>
              <a:rPr lang="en-US" sz="2800" dirty="0">
                <a:latin typeface="+mn-lt"/>
                <a:cs typeface="+mn-cs"/>
              </a:rPr>
              <a:t>Quizzes</a:t>
            </a:r>
          </a:p>
          <a:p>
            <a:pPr marL="457200" indent="-457200" fontAlgn="auto">
              <a:spcBef>
                <a:spcPts val="0"/>
              </a:spcBef>
              <a:spcAft>
                <a:spcPts val="0"/>
              </a:spcAft>
              <a:buFont typeface="Arial" pitchFamily="34" charset="0"/>
              <a:buChar char="•"/>
              <a:defRPr/>
            </a:pPr>
            <a:r>
              <a:rPr lang="en-US" sz="2800" dirty="0">
                <a:latin typeface="+mn-lt"/>
                <a:cs typeface="+mn-cs"/>
              </a:rPr>
              <a:t>There will be a short quiz about twice a week.</a:t>
            </a:r>
          </a:p>
          <a:p>
            <a:pPr marL="457200" indent="-457200" fontAlgn="auto">
              <a:spcBef>
                <a:spcPts val="0"/>
              </a:spcBef>
              <a:spcAft>
                <a:spcPts val="0"/>
              </a:spcAft>
              <a:buFont typeface="Arial" pitchFamily="34" charset="0"/>
              <a:buChar char="•"/>
              <a:defRPr/>
            </a:pPr>
            <a:r>
              <a:rPr lang="en-US" sz="2800" dirty="0">
                <a:latin typeface="+mn-lt"/>
                <a:cs typeface="+mn-cs"/>
              </a:rPr>
              <a:t>First quiz is this Wednesday </a:t>
            </a:r>
            <a:r>
              <a:rPr lang="en-US" sz="2800" dirty="0" smtClean="0">
                <a:latin typeface="+mn-lt"/>
                <a:cs typeface="+mn-cs"/>
              </a:rPr>
              <a:t>01/13 and/or </a:t>
            </a:r>
            <a:r>
              <a:rPr lang="en-US" sz="2800" dirty="0">
                <a:latin typeface="+mn-lt"/>
                <a:cs typeface="+mn-cs"/>
              </a:rPr>
              <a:t>Friday, </a:t>
            </a:r>
            <a:r>
              <a:rPr lang="en-US" sz="2800" dirty="0" smtClean="0">
                <a:latin typeface="+mn-lt"/>
                <a:cs typeface="+mn-cs"/>
              </a:rPr>
              <a:t>01/15.</a:t>
            </a:r>
            <a:endParaRPr lang="en-US" sz="2800" dirty="0">
              <a:latin typeface="+mn-lt"/>
              <a:cs typeface="+mn-cs"/>
            </a:endParaRPr>
          </a:p>
          <a:p>
            <a:pPr marL="457200" indent="-457200" fontAlgn="auto">
              <a:spcBef>
                <a:spcPts val="0"/>
              </a:spcBef>
              <a:spcAft>
                <a:spcPts val="0"/>
              </a:spcAft>
              <a:buFont typeface="Arial" pitchFamily="34" charset="0"/>
              <a:buChar char="•"/>
              <a:defRPr/>
            </a:pPr>
            <a:r>
              <a:rPr lang="en-US" sz="2800" dirty="0">
                <a:latin typeface="+mn-lt"/>
                <a:cs typeface="+mn-cs"/>
              </a:rPr>
              <a:t>No make-up quizzes (or early quizzes) are given.  </a:t>
            </a:r>
            <a:r>
              <a:rPr lang="en-US" sz="2800" u="sng" dirty="0">
                <a:latin typeface="+mn-lt"/>
                <a:cs typeface="+mn-cs"/>
              </a:rPr>
              <a:t>One quiz</a:t>
            </a:r>
            <a:r>
              <a:rPr lang="en-US" sz="2800" dirty="0">
                <a:latin typeface="+mn-lt"/>
                <a:cs typeface="+mn-cs"/>
              </a:rPr>
              <a:t> is excused or the student’s lowest quiz score dropped at the end of the semester.</a:t>
            </a:r>
          </a:p>
          <a:p>
            <a:pPr marL="457200" indent="-457200" fontAlgn="auto">
              <a:spcBef>
                <a:spcPts val="0"/>
              </a:spcBef>
              <a:spcAft>
                <a:spcPts val="0"/>
              </a:spcAft>
              <a:buFont typeface="Arial" pitchFamily="34" charset="0"/>
              <a:buChar char="•"/>
              <a:defRPr/>
            </a:pPr>
            <a:r>
              <a:rPr lang="en-US" sz="2800" dirty="0">
                <a:latin typeface="+mn-lt"/>
                <a:cs typeface="+mn-cs"/>
              </a:rPr>
              <a:t>For more than one to be excused or dropped, there must be documented and extenuating circumstances for </a:t>
            </a:r>
            <a:r>
              <a:rPr lang="en-US" sz="2800" u="sng" dirty="0">
                <a:latin typeface="+mn-lt"/>
                <a:cs typeface="+mn-cs"/>
              </a:rPr>
              <a:t>ALL</a:t>
            </a:r>
            <a:r>
              <a:rPr lang="en-US" sz="2800" dirty="0">
                <a:latin typeface="+mn-lt"/>
                <a:cs typeface="+mn-cs"/>
              </a:rPr>
              <a:t>	 absences.</a:t>
            </a:r>
          </a:p>
          <a:p>
            <a:pPr marL="457200" indent="-457200" fontAlgn="auto">
              <a:spcBef>
                <a:spcPts val="0"/>
              </a:spcBef>
              <a:spcAft>
                <a:spcPts val="0"/>
              </a:spcAft>
              <a:buFont typeface="Arial" pitchFamily="34" charset="0"/>
              <a:buChar char="•"/>
              <a:defRPr/>
            </a:pPr>
            <a:r>
              <a:rPr lang="en-US" sz="2800" dirty="0">
                <a:latin typeface="+mn-lt"/>
                <a:cs typeface="+mn-cs"/>
              </a:rPr>
              <a:t>Quizzes are </a:t>
            </a:r>
            <a:r>
              <a:rPr lang="en-US" sz="2800" u="sng" dirty="0">
                <a:latin typeface="+mn-lt"/>
                <a:cs typeface="+mn-cs"/>
              </a:rPr>
              <a:t>scaled to 50 points </a:t>
            </a:r>
            <a:r>
              <a:rPr lang="en-US" sz="2800" dirty="0">
                <a:latin typeface="+mn-lt"/>
                <a:cs typeface="+mn-cs"/>
              </a:rPr>
              <a:t>at the end of the semester.</a:t>
            </a:r>
          </a:p>
          <a:p>
            <a:pPr marL="457200" indent="-457200" fontAlgn="auto">
              <a:spcBef>
                <a:spcPts val="0"/>
              </a:spcBef>
              <a:spcAft>
                <a:spcPts val="0"/>
              </a:spcAft>
              <a:buFont typeface="Arial" pitchFamily="34" charset="0"/>
              <a:buChar char="•"/>
              <a:defRPr/>
            </a:pPr>
            <a:r>
              <a:rPr lang="en-US" sz="2800" dirty="0">
                <a:latin typeface="+mn-lt"/>
                <a:cs typeface="+mn-cs"/>
              </a:rPr>
              <a:t>Paper homework problems may be collected and scored as a quiz.</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
          <p:cNvSpPr txBox="1">
            <a:spLocks noChangeArrowheads="1"/>
          </p:cNvSpPr>
          <p:nvPr/>
        </p:nvSpPr>
        <p:spPr bwMode="auto">
          <a:xfrm>
            <a:off x="838200" y="761999"/>
            <a:ext cx="7467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4000" b="1" dirty="0">
                <a:latin typeface="Times New Roman" pitchFamily="18" charset="0"/>
                <a:cs typeface="Times New Roman" pitchFamily="18" charset="0"/>
              </a:rPr>
              <a:t>Very Important Announcement!</a:t>
            </a:r>
          </a:p>
        </p:txBody>
      </p:sp>
      <p:sp>
        <p:nvSpPr>
          <p:cNvPr id="13315" name="TextBox 2"/>
          <p:cNvSpPr txBox="1">
            <a:spLocks noChangeArrowheads="1"/>
          </p:cNvSpPr>
          <p:nvPr/>
        </p:nvSpPr>
        <p:spPr bwMode="auto">
          <a:xfrm>
            <a:off x="838200" y="2209800"/>
            <a:ext cx="78486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5400" b="1" dirty="0">
                <a:solidFill>
                  <a:srgbClr val="FF0000"/>
                </a:solidFill>
                <a:latin typeface="Times New Roman" pitchFamily="18" charset="0"/>
                <a:cs typeface="Times New Roman" pitchFamily="18" charset="0"/>
              </a:rPr>
              <a:t>Any student caught cheating on a quiz will lose all his/her quiz points for the entire semester.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60363"/>
            <a:ext cx="8382000" cy="6001643"/>
          </a:xfrm>
          <a:prstGeom prst="rect">
            <a:avLst/>
          </a:prstGeom>
          <a:noFill/>
        </p:spPr>
        <p:txBody>
          <a:bodyPr wrap="square">
            <a:spAutoFit/>
          </a:bodyPr>
          <a:lstStyle/>
          <a:p>
            <a:pPr algn="ctr" fontAlgn="auto">
              <a:spcBef>
                <a:spcPts val="0"/>
              </a:spcBef>
              <a:spcAft>
                <a:spcPts val="0"/>
              </a:spcAft>
              <a:defRPr/>
            </a:pPr>
            <a:r>
              <a:rPr lang="en-US" sz="3200" dirty="0">
                <a:latin typeface="+mn-lt"/>
                <a:cs typeface="+mn-cs"/>
              </a:rPr>
              <a:t>EXAMS</a:t>
            </a:r>
          </a:p>
          <a:p>
            <a:pPr marL="457200" indent="-457200" fontAlgn="auto">
              <a:spcBef>
                <a:spcPts val="0"/>
              </a:spcBef>
              <a:spcAft>
                <a:spcPts val="0"/>
              </a:spcAft>
              <a:buFont typeface="Arial" pitchFamily="34" charset="0"/>
              <a:buChar char="•"/>
              <a:defRPr/>
            </a:pPr>
            <a:r>
              <a:rPr lang="en-US" sz="3200" dirty="0">
                <a:latin typeface="+mn-lt"/>
                <a:cs typeface="+mn-cs"/>
              </a:rPr>
              <a:t>The 3 regular exams are </a:t>
            </a:r>
            <a:r>
              <a:rPr lang="en-US" sz="3200" dirty="0" smtClean="0">
                <a:latin typeface="+mn-lt"/>
                <a:cs typeface="+mn-cs"/>
              </a:rPr>
              <a:t>Monday, Tuesday, or Thursday </a:t>
            </a:r>
            <a:r>
              <a:rPr lang="en-US" sz="3200" dirty="0">
                <a:latin typeface="+mn-lt"/>
                <a:cs typeface="+mn-cs"/>
              </a:rPr>
              <a:t>evening exams at 6:30 or 8:00 PM.  Details will be given on the web page before each exam</a:t>
            </a:r>
            <a:r>
              <a:rPr lang="en-US" sz="3200" dirty="0" smtClean="0">
                <a:latin typeface="+mn-lt"/>
                <a:cs typeface="+mn-cs"/>
              </a:rPr>
              <a:t>.  (check class calendar)</a:t>
            </a:r>
            <a:endParaRPr lang="en-US" sz="3200" dirty="0">
              <a:latin typeface="+mn-lt"/>
              <a:cs typeface="+mn-cs"/>
            </a:endParaRPr>
          </a:p>
          <a:p>
            <a:pPr marL="457200" indent="-457200" fontAlgn="auto">
              <a:spcBef>
                <a:spcPts val="0"/>
              </a:spcBef>
              <a:spcAft>
                <a:spcPts val="0"/>
              </a:spcAft>
              <a:buFont typeface="Arial" pitchFamily="34" charset="0"/>
              <a:buChar char="•"/>
              <a:defRPr/>
            </a:pPr>
            <a:r>
              <a:rPr lang="en-US" sz="3200" dirty="0">
                <a:latin typeface="+mn-lt"/>
                <a:cs typeface="+mn-cs"/>
              </a:rPr>
              <a:t>The final exam is written by the math department and the course coordinator.</a:t>
            </a:r>
          </a:p>
          <a:p>
            <a:pPr marL="457200" indent="-457200" fontAlgn="auto">
              <a:spcBef>
                <a:spcPts val="0"/>
              </a:spcBef>
              <a:spcAft>
                <a:spcPts val="0"/>
              </a:spcAft>
              <a:buFont typeface="Arial" pitchFamily="34" charset="0"/>
              <a:buChar char="•"/>
              <a:defRPr/>
            </a:pPr>
            <a:r>
              <a:rPr lang="en-US" sz="3200" dirty="0">
                <a:latin typeface="+mn-lt"/>
                <a:cs typeface="+mn-cs"/>
              </a:rPr>
              <a:t>Before each exam, an exam memo with suggested </a:t>
            </a:r>
            <a:r>
              <a:rPr lang="en-US" sz="3200" dirty="0" smtClean="0">
                <a:latin typeface="+mn-lt"/>
                <a:cs typeface="+mn-cs"/>
              </a:rPr>
              <a:t>ways to prepare/study for </a:t>
            </a:r>
            <a:r>
              <a:rPr lang="en-US" sz="3200" dirty="0">
                <a:latin typeface="+mn-lt"/>
                <a:cs typeface="+mn-cs"/>
              </a:rPr>
              <a:t>the exam will be available on the web page.  There will be some ‘old’ exams available also in the exam </a:t>
            </a:r>
            <a:r>
              <a:rPr lang="en-US" sz="3200" dirty="0" smtClean="0">
                <a:latin typeface="+mn-lt"/>
                <a:cs typeface="+mn-cs"/>
              </a:rPr>
              <a:t>archive (link from the web page).</a:t>
            </a:r>
            <a:endParaRPr lang="en-US" sz="3200" dirty="0">
              <a:latin typeface="+mn-lt"/>
              <a:cs typeface="+mn-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4541838" cy="5940425"/>
          </a:xfrm>
          <a:prstGeom prst="rect">
            <a:avLst/>
          </a:prstGeom>
          <a:noFill/>
        </p:spPr>
        <p:txBody>
          <a:bodyPr>
            <a:spAutoFit/>
          </a:bodyPr>
          <a:lstStyle/>
          <a:p>
            <a:pPr algn="ctr" fontAlgn="auto">
              <a:spcBef>
                <a:spcPts val="0"/>
              </a:spcBef>
              <a:spcAft>
                <a:spcPts val="0"/>
              </a:spcAft>
              <a:defRPr/>
            </a:pPr>
            <a:r>
              <a:rPr lang="en-US" sz="2000" dirty="0">
                <a:latin typeface="+mn-lt"/>
                <a:cs typeface="+mn-cs"/>
              </a:rPr>
              <a:t>Calculator Policy</a:t>
            </a:r>
          </a:p>
          <a:p>
            <a:pPr marL="342900" indent="-342900" fontAlgn="auto">
              <a:spcBef>
                <a:spcPts val="0"/>
              </a:spcBef>
              <a:spcAft>
                <a:spcPts val="0"/>
              </a:spcAft>
              <a:buFont typeface="Arial" pitchFamily="34" charset="0"/>
              <a:buChar char="•"/>
              <a:defRPr/>
            </a:pPr>
            <a:r>
              <a:rPr lang="en-US" sz="2400" dirty="0">
                <a:latin typeface="+mn-lt"/>
                <a:cs typeface="+mn-cs"/>
              </a:rPr>
              <a:t>A </a:t>
            </a:r>
            <a:r>
              <a:rPr lang="en-US" sz="2400" dirty="0" smtClean="0">
                <a:latin typeface="+mn-lt"/>
                <a:cs typeface="+mn-cs"/>
              </a:rPr>
              <a:t>TI-30XA (</a:t>
            </a:r>
            <a:r>
              <a:rPr lang="en-US" sz="2400" dirty="0" err="1" smtClean="0">
                <a:latin typeface="+mn-lt"/>
                <a:cs typeface="+mn-cs"/>
              </a:rPr>
              <a:t>Xa</a:t>
            </a:r>
            <a:r>
              <a:rPr lang="en-US" sz="2400" dirty="0" smtClean="0">
                <a:latin typeface="+mn-lt"/>
                <a:cs typeface="+mn-cs"/>
              </a:rPr>
              <a:t>) </a:t>
            </a:r>
            <a:r>
              <a:rPr lang="en-US" sz="2400" dirty="0">
                <a:latin typeface="+mn-lt"/>
                <a:cs typeface="+mn-cs"/>
              </a:rPr>
              <a:t>basic scientific calculator is </a:t>
            </a:r>
            <a:r>
              <a:rPr lang="en-US" sz="2400" u="sng" dirty="0">
                <a:latin typeface="+mn-lt"/>
                <a:cs typeface="+mn-cs"/>
              </a:rPr>
              <a:t>the only calculator</a:t>
            </a:r>
            <a:r>
              <a:rPr lang="en-US" sz="2400" dirty="0">
                <a:latin typeface="+mn-lt"/>
                <a:cs typeface="+mn-cs"/>
              </a:rPr>
              <a:t> allowed on quizzes or exams.</a:t>
            </a:r>
          </a:p>
          <a:p>
            <a:pPr marL="342900" indent="-342900" fontAlgn="auto">
              <a:spcBef>
                <a:spcPts val="0"/>
              </a:spcBef>
              <a:spcAft>
                <a:spcPts val="0"/>
              </a:spcAft>
              <a:buFont typeface="Arial" pitchFamily="34" charset="0"/>
              <a:buChar char="•"/>
              <a:defRPr/>
            </a:pPr>
            <a:r>
              <a:rPr lang="en-US" sz="2400" dirty="0">
                <a:latin typeface="+mn-lt"/>
                <a:cs typeface="+mn-cs"/>
              </a:rPr>
              <a:t>A calculator is needed for many homework, quiz, and exam problems.</a:t>
            </a:r>
          </a:p>
          <a:p>
            <a:pPr marL="342900" indent="-342900" fontAlgn="auto">
              <a:spcBef>
                <a:spcPts val="0"/>
              </a:spcBef>
              <a:spcAft>
                <a:spcPts val="0"/>
              </a:spcAft>
              <a:buFont typeface="Arial" pitchFamily="34" charset="0"/>
              <a:buChar char="•"/>
              <a:defRPr/>
            </a:pPr>
            <a:r>
              <a:rPr lang="en-US" sz="2400" dirty="0">
                <a:latin typeface="+mn-lt"/>
                <a:cs typeface="+mn-cs"/>
              </a:rPr>
              <a:t>Students should always bring their calculators to class and exams.  The instructor will not usually loan calculators to students.  </a:t>
            </a:r>
            <a:r>
              <a:rPr lang="en-US" sz="2400" u="sng" dirty="0">
                <a:latin typeface="+mn-lt"/>
                <a:cs typeface="+mn-cs"/>
              </a:rPr>
              <a:t>No calculators may be shared during quizzes/exams</a:t>
            </a:r>
            <a:r>
              <a:rPr lang="en-US" sz="2400" dirty="0">
                <a:latin typeface="+mn-lt"/>
                <a:cs typeface="+mn-cs"/>
              </a:rPr>
              <a:t>.</a:t>
            </a:r>
          </a:p>
          <a:p>
            <a:pPr marL="342900" indent="-342900" fontAlgn="auto">
              <a:spcBef>
                <a:spcPts val="0"/>
              </a:spcBef>
              <a:spcAft>
                <a:spcPts val="0"/>
              </a:spcAft>
              <a:buFont typeface="Arial" pitchFamily="34" charset="0"/>
              <a:buChar char="•"/>
              <a:defRPr/>
            </a:pPr>
            <a:r>
              <a:rPr lang="en-US" sz="2400" dirty="0">
                <a:latin typeface="+mn-lt"/>
                <a:cs typeface="+mn-cs"/>
              </a:rPr>
              <a:t>A picture of the newest version of a TI-30Xa </a:t>
            </a:r>
            <a:r>
              <a:rPr lang="en-US" sz="2400" dirty="0" smtClean="0">
                <a:latin typeface="+mn-lt"/>
                <a:cs typeface="+mn-cs"/>
              </a:rPr>
              <a:t>(XA) calculator </a:t>
            </a:r>
            <a:r>
              <a:rPr lang="en-US" sz="2400" dirty="0">
                <a:latin typeface="+mn-lt"/>
                <a:cs typeface="+mn-cs"/>
              </a:rPr>
              <a:t>is shown at the right.</a:t>
            </a:r>
          </a:p>
        </p:txBody>
      </p:sp>
      <p:pic>
        <p:nvPicPr>
          <p:cNvPr id="15363" name="Picture 4" descr="http://content.oppictures.com/Master_Images/Master_Variants/Variant_500/1718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70438" y="1311275"/>
            <a:ext cx="4238625" cy="398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457200"/>
            <a:ext cx="7315200" cy="6556375"/>
          </a:xfrm>
          <a:prstGeom prst="rect">
            <a:avLst/>
          </a:prstGeom>
          <a:noFill/>
        </p:spPr>
        <p:txBody>
          <a:bodyPr>
            <a:spAutoFit/>
          </a:bodyPr>
          <a:lstStyle/>
          <a:p>
            <a:pPr algn="ctr" fontAlgn="auto">
              <a:spcBef>
                <a:spcPts val="0"/>
              </a:spcBef>
              <a:spcAft>
                <a:spcPts val="0"/>
              </a:spcAft>
              <a:defRPr/>
            </a:pPr>
            <a:r>
              <a:rPr lang="en-US" sz="2800" b="1" u="sng" dirty="0">
                <a:solidFill>
                  <a:srgbClr val="FF0000"/>
                </a:solidFill>
                <a:latin typeface="+mn-lt"/>
                <a:cs typeface="+mn-cs"/>
              </a:rPr>
              <a:t>Needed </a:t>
            </a:r>
            <a:r>
              <a:rPr lang="en-US" sz="2800" b="1" u="sng" dirty="0" smtClean="0">
                <a:solidFill>
                  <a:srgbClr val="FF0000"/>
                </a:solidFill>
                <a:latin typeface="+mn-lt"/>
                <a:cs typeface="+mn-cs"/>
              </a:rPr>
              <a:t>Supplies or Materials</a:t>
            </a:r>
            <a:endParaRPr lang="en-US" sz="2800" b="1" u="sng" dirty="0">
              <a:solidFill>
                <a:srgbClr val="FF0000"/>
              </a:solidFill>
              <a:latin typeface="+mn-lt"/>
              <a:cs typeface="+mn-cs"/>
            </a:endParaRPr>
          </a:p>
          <a:p>
            <a:pPr marL="457200" indent="-457200" fontAlgn="auto">
              <a:spcBef>
                <a:spcPts val="0"/>
              </a:spcBef>
              <a:spcAft>
                <a:spcPts val="0"/>
              </a:spcAft>
              <a:buFont typeface="Arial" pitchFamily="34" charset="0"/>
              <a:buChar char="•"/>
              <a:defRPr/>
            </a:pPr>
            <a:r>
              <a:rPr lang="en-US" sz="2800" dirty="0">
                <a:latin typeface="+mn-lt"/>
                <a:cs typeface="+mn-cs"/>
              </a:rPr>
              <a:t>Textbook and </a:t>
            </a:r>
            <a:r>
              <a:rPr lang="en-US" sz="2800" dirty="0" err="1">
                <a:latin typeface="+mn-lt"/>
                <a:cs typeface="+mn-cs"/>
              </a:rPr>
              <a:t>MyMathLab</a:t>
            </a:r>
            <a:r>
              <a:rPr lang="en-US" sz="2800" dirty="0">
                <a:latin typeface="+mn-lt"/>
                <a:cs typeface="+mn-cs"/>
              </a:rPr>
              <a:t> access code</a:t>
            </a:r>
          </a:p>
          <a:p>
            <a:pPr marL="457200" indent="-457200" fontAlgn="auto">
              <a:spcBef>
                <a:spcPts val="0"/>
              </a:spcBef>
              <a:spcAft>
                <a:spcPts val="0"/>
              </a:spcAft>
              <a:buFont typeface="Arial" pitchFamily="34" charset="0"/>
              <a:buChar char="•"/>
              <a:defRPr/>
            </a:pPr>
            <a:r>
              <a:rPr lang="en-US" sz="2800" dirty="0">
                <a:latin typeface="+mn-lt"/>
                <a:cs typeface="+mn-cs"/>
              </a:rPr>
              <a:t>There are 2 textbooks on reserve in the MATH library (3</a:t>
            </a:r>
            <a:r>
              <a:rPr lang="en-US" sz="2800" baseline="30000" dirty="0">
                <a:latin typeface="+mn-lt"/>
                <a:cs typeface="+mn-cs"/>
              </a:rPr>
              <a:t>rd</a:t>
            </a:r>
            <a:r>
              <a:rPr lang="en-US" sz="2800" dirty="0">
                <a:latin typeface="+mn-lt"/>
                <a:cs typeface="+mn-cs"/>
              </a:rPr>
              <a:t> floor of MATH).</a:t>
            </a:r>
          </a:p>
          <a:p>
            <a:pPr marL="457200" indent="-457200" fontAlgn="auto">
              <a:spcBef>
                <a:spcPts val="0"/>
              </a:spcBef>
              <a:spcAft>
                <a:spcPts val="0"/>
              </a:spcAft>
              <a:buFont typeface="Arial" pitchFamily="34" charset="0"/>
              <a:buChar char="•"/>
              <a:defRPr/>
            </a:pPr>
            <a:r>
              <a:rPr lang="en-US" sz="2800" dirty="0">
                <a:latin typeface="+mn-lt"/>
                <a:cs typeface="+mn-cs"/>
              </a:rPr>
              <a:t>A </a:t>
            </a:r>
            <a:r>
              <a:rPr lang="en-US" sz="2800" dirty="0" smtClean="0">
                <a:latin typeface="+mn-lt"/>
                <a:cs typeface="+mn-cs"/>
              </a:rPr>
              <a:t>TI-30Xa (XA) basic scientific calculator</a:t>
            </a:r>
            <a:endParaRPr lang="en-US" sz="2800" dirty="0">
              <a:latin typeface="+mn-lt"/>
              <a:cs typeface="+mn-cs"/>
            </a:endParaRPr>
          </a:p>
          <a:p>
            <a:pPr marL="457200" indent="-457200" fontAlgn="auto">
              <a:spcBef>
                <a:spcPts val="0"/>
              </a:spcBef>
              <a:spcAft>
                <a:spcPts val="0"/>
              </a:spcAft>
              <a:buFont typeface="Arial" pitchFamily="34" charset="0"/>
              <a:buChar char="•"/>
              <a:defRPr/>
            </a:pPr>
            <a:r>
              <a:rPr lang="en-US" sz="2800" dirty="0">
                <a:latin typeface="+mn-lt"/>
                <a:cs typeface="+mn-cs"/>
              </a:rPr>
              <a:t>Usual paper, pencils, erasers, a few sheets of graph paper</a:t>
            </a:r>
          </a:p>
          <a:p>
            <a:pPr marL="457200" indent="-457200" fontAlgn="auto">
              <a:spcBef>
                <a:spcPts val="0"/>
              </a:spcBef>
              <a:spcAft>
                <a:spcPts val="0"/>
              </a:spcAft>
              <a:buFont typeface="Arial" pitchFamily="34" charset="0"/>
              <a:buChar char="•"/>
              <a:defRPr/>
            </a:pPr>
            <a:r>
              <a:rPr lang="en-US" sz="2800" dirty="0">
                <a:latin typeface="+mn-lt"/>
                <a:cs typeface="+mn-cs"/>
              </a:rPr>
              <a:t>A 3-ring binder to keep notes </a:t>
            </a:r>
          </a:p>
          <a:p>
            <a:pPr fontAlgn="auto">
              <a:spcBef>
                <a:spcPts val="0"/>
              </a:spcBef>
              <a:spcAft>
                <a:spcPts val="0"/>
              </a:spcAft>
              <a:defRPr/>
            </a:pPr>
            <a:r>
              <a:rPr lang="en-US" sz="2800" dirty="0">
                <a:latin typeface="+mn-lt"/>
                <a:cs typeface="+mn-cs"/>
              </a:rPr>
              <a:t>      and other papers organized</a:t>
            </a:r>
          </a:p>
          <a:p>
            <a:pPr marL="457200" indent="-457200" fontAlgn="auto">
              <a:spcBef>
                <a:spcPts val="0"/>
              </a:spcBef>
              <a:spcAft>
                <a:spcPts val="0"/>
              </a:spcAft>
              <a:buFont typeface="Arial" pitchFamily="34" charset="0"/>
              <a:buChar char="•"/>
              <a:defRPr/>
            </a:pPr>
            <a:r>
              <a:rPr lang="en-US" sz="2800" dirty="0">
                <a:latin typeface="+mn-lt"/>
                <a:cs typeface="+mn-cs"/>
              </a:rPr>
              <a:t>(optional) a 3-hole punch</a:t>
            </a:r>
          </a:p>
          <a:p>
            <a:pPr marL="457200" indent="-457200" fontAlgn="auto">
              <a:spcBef>
                <a:spcPts val="0"/>
              </a:spcBef>
              <a:spcAft>
                <a:spcPts val="0"/>
              </a:spcAft>
              <a:buFont typeface="Arial" pitchFamily="34" charset="0"/>
              <a:buChar char="•"/>
              <a:defRPr/>
            </a:pPr>
            <a:r>
              <a:rPr lang="en-US" sz="2800" dirty="0">
                <a:latin typeface="+mn-lt"/>
                <a:cs typeface="+mn-cs"/>
              </a:rPr>
              <a:t>(optional) a stapler</a:t>
            </a:r>
          </a:p>
          <a:p>
            <a:pPr marL="457200" indent="-457200" fontAlgn="auto">
              <a:spcBef>
                <a:spcPts val="0"/>
              </a:spcBef>
              <a:spcAft>
                <a:spcPts val="0"/>
              </a:spcAft>
              <a:buFont typeface="Arial" pitchFamily="34" charset="0"/>
              <a:buChar char="•"/>
              <a:defRPr/>
            </a:pPr>
            <a:r>
              <a:rPr lang="en-US" sz="2800" dirty="0" smtClean="0">
                <a:latin typeface="+mn-lt"/>
                <a:cs typeface="+mn-cs"/>
              </a:rPr>
              <a:t>(optional) A </a:t>
            </a:r>
            <a:r>
              <a:rPr lang="en-US" sz="2800" dirty="0">
                <a:latin typeface="+mn-lt"/>
                <a:cs typeface="+mn-cs"/>
              </a:rPr>
              <a:t>straight-edge</a:t>
            </a:r>
          </a:p>
          <a:p>
            <a:pPr marL="457200" indent="-457200" fontAlgn="auto">
              <a:spcBef>
                <a:spcPts val="0"/>
              </a:spcBef>
              <a:spcAft>
                <a:spcPts val="0"/>
              </a:spcAft>
              <a:buFont typeface="Arial" pitchFamily="34" charset="0"/>
              <a:buChar char="•"/>
              <a:defRPr/>
            </a:pPr>
            <a:r>
              <a:rPr lang="en-US" sz="2800" dirty="0">
                <a:latin typeface="+mn-lt"/>
                <a:cs typeface="+mn-cs"/>
              </a:rPr>
              <a:t>(optional) printed notes found </a:t>
            </a:r>
          </a:p>
          <a:p>
            <a:pPr fontAlgn="auto">
              <a:spcBef>
                <a:spcPts val="0"/>
              </a:spcBef>
              <a:spcAft>
                <a:spcPts val="0"/>
              </a:spcAft>
              <a:defRPr/>
            </a:pPr>
            <a:r>
              <a:rPr lang="en-US" sz="2800" dirty="0">
                <a:latin typeface="+mn-lt"/>
                <a:cs typeface="+mn-cs"/>
              </a:rPr>
              <a:t>      on the web page</a:t>
            </a:r>
          </a:p>
          <a:p>
            <a:pPr marL="457200" indent="-457200" fontAlgn="auto">
              <a:spcBef>
                <a:spcPts val="0"/>
              </a:spcBef>
              <a:spcAft>
                <a:spcPts val="0"/>
              </a:spcAft>
              <a:buFont typeface="Arial" pitchFamily="34" charset="0"/>
              <a:buChar char="•"/>
              <a:defRPr/>
            </a:pPr>
            <a:endParaRPr lang="en-US" sz="2800" dirty="0">
              <a:latin typeface="+mn-lt"/>
              <a:cs typeface="+mn-cs"/>
            </a:endParaRPr>
          </a:p>
        </p:txBody>
      </p:sp>
      <p:pic>
        <p:nvPicPr>
          <p:cNvPr id="16387" name="Picture 2" descr="C:\Users\baileycm\AppData\Local\Microsoft\Windows\Temporary Internet Files\Content.IE5\EB4HVKRS\MP90040097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3462338"/>
            <a:ext cx="2620963"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t>Office Hours</a:t>
            </a:r>
          </a:p>
        </p:txBody>
      </p:sp>
      <p:sp>
        <p:nvSpPr>
          <p:cNvPr id="15363" name="Content Placeholder 2"/>
          <p:cNvSpPr>
            <a:spLocks noGrp="1"/>
          </p:cNvSpPr>
          <p:nvPr>
            <p:ph idx="1"/>
          </p:nvPr>
        </p:nvSpPr>
        <p:spPr/>
        <p:txBody>
          <a:bodyPr/>
          <a:lstStyle/>
          <a:p>
            <a:pPr eaLnBrk="1" hangingPunct="1">
              <a:defRPr/>
            </a:pPr>
            <a:r>
              <a:rPr lang="en-US" dirty="0" smtClean="0"/>
              <a:t>Charlotte’s usual weekly schedule is found on the web page and on her office door.  Her office hours are listed on it.</a:t>
            </a:r>
          </a:p>
          <a:p>
            <a:pPr eaLnBrk="1" hangingPunct="1">
              <a:defRPr/>
            </a:pPr>
            <a:r>
              <a:rPr lang="en-US" dirty="0" smtClean="0"/>
              <a:t>The MATH help rooms (MATH 211 and MATH 205) are open Monday through Thursday from </a:t>
            </a:r>
            <a:r>
              <a:rPr lang="en-US" dirty="0" smtClean="0">
                <a:solidFill>
                  <a:srgbClr val="FF0000"/>
                </a:solidFill>
              </a:rPr>
              <a:t>11:30</a:t>
            </a:r>
            <a:r>
              <a:rPr lang="en-US" dirty="0" smtClean="0"/>
              <a:t> until </a:t>
            </a:r>
            <a:r>
              <a:rPr lang="en-US" dirty="0" smtClean="0">
                <a:solidFill>
                  <a:srgbClr val="FF0000"/>
                </a:solidFill>
              </a:rPr>
              <a:t>3:30</a:t>
            </a:r>
            <a:r>
              <a:rPr lang="en-US" dirty="0" smtClean="0"/>
              <a:t>.  (They </a:t>
            </a:r>
          </a:p>
          <a:p>
            <a:pPr marL="0" indent="0" eaLnBrk="1" hangingPunct="1">
              <a:buNone/>
              <a:defRPr/>
            </a:pPr>
            <a:r>
              <a:rPr lang="en-US" dirty="0" smtClean="0"/>
              <a:t>    are not open on Friday.)</a:t>
            </a:r>
          </a:p>
        </p:txBody>
      </p:sp>
      <p:pic>
        <p:nvPicPr>
          <p:cNvPr id="17412" name="Picture 2" descr="C:\Users\baileycm\AppData\Local\Microsoft\Windows\Temporary Internet Files\Content.IE5\0NT282HI\MP90017496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267200"/>
            <a:ext cx="36576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92162"/>
          </a:xfrm>
        </p:spPr>
        <p:txBody>
          <a:bodyPr rtlCol="0">
            <a:normAutofit fontScale="90000"/>
          </a:bodyPr>
          <a:lstStyle/>
          <a:p>
            <a:pPr eaLnBrk="1" fontAlgn="auto" hangingPunct="1">
              <a:spcAft>
                <a:spcPts val="0"/>
              </a:spcAft>
              <a:defRPr/>
            </a:pPr>
            <a:r>
              <a:rPr lang="en-US" dirty="0" smtClean="0"/>
              <a:t/>
            </a:r>
            <a:br>
              <a:rPr lang="en-US" dirty="0" smtClean="0"/>
            </a:br>
            <a:r>
              <a:rPr lang="en-US" dirty="0" smtClean="0"/>
              <a:t>Academic Adjustments</a:t>
            </a:r>
            <a:br>
              <a:rPr lang="en-US" dirty="0" smtClean="0"/>
            </a:br>
            <a:endParaRPr lang="en-US" dirty="0"/>
          </a:p>
        </p:txBody>
      </p:sp>
      <p:sp>
        <p:nvSpPr>
          <p:cNvPr id="18435" name="TextBox 4"/>
          <p:cNvSpPr txBox="1">
            <a:spLocks noChangeArrowheads="1"/>
          </p:cNvSpPr>
          <p:nvPr/>
        </p:nvSpPr>
        <p:spPr bwMode="auto">
          <a:xfrm>
            <a:off x="762000" y="1066800"/>
            <a:ext cx="73914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a:t>The Department of Mathematics offers alternative testing environments for students who are registered with the Disability Resource Center.  Students who need accommodations must deliver a copy of their Accommodation Notification memorandum to the Undergraduate Services Office (MATH 242) and request an information sheet for their course.  Memorandums should be delivered to that office within one week of receipt from the Disability Resource Center.  The information Sheet explains the process for receiving exam accommodations for your mathematics course.  Enlarged copies of the information sheets are available upon request.  Students currently undergoing evaluation through the DRC should also request an information sheet.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819400"/>
            <a:ext cx="8458200" cy="1143000"/>
          </a:xfrm>
        </p:spPr>
        <p:txBody>
          <a:bodyPr/>
          <a:lstStyle/>
          <a:p>
            <a:pPr algn="l" eaLnBrk="1" hangingPunct="1"/>
            <a:r>
              <a:rPr lang="en-US" altLang="en-US" sz="2800" dirty="0" smtClean="0"/>
              <a:t>If you have been certified by the Disability Resource Center (DRC) as eligible for academic adjustments on exams or quizzes see </a:t>
            </a:r>
            <a:r>
              <a:rPr lang="en-US" altLang="en-US" sz="2800" u="sng" dirty="0" smtClean="0"/>
              <a:t>http://www.math.purdue.edu/ada</a:t>
            </a:r>
            <a:r>
              <a:rPr lang="en-US" altLang="en-US" sz="2800" dirty="0" smtClean="0"/>
              <a:t> for exam and quiz procedures for your mathematics course or go to MATH 242 for paper copies.</a:t>
            </a:r>
            <a:r>
              <a:rPr lang="en-US" altLang="en-US" sz="2400" dirty="0" smtClean="0"/>
              <a:t/>
            </a:r>
            <a:br>
              <a:rPr lang="en-US" altLang="en-US" sz="2400" dirty="0" smtClean="0"/>
            </a:br>
            <a:r>
              <a:rPr lang="en-US" altLang="en-US" sz="2400" dirty="0" smtClean="0"/>
              <a:t/>
            </a:r>
            <a:br>
              <a:rPr lang="en-US" altLang="en-US" sz="2400" dirty="0" smtClean="0"/>
            </a:br>
            <a:r>
              <a:rPr lang="en-US" altLang="en-US" sz="2400" dirty="0" smtClean="0"/>
              <a:t>In the event that you are waiting to be certified by the Disability Resource Center we encourage you to review our procedures prior to being certified.</a:t>
            </a:r>
            <a:br>
              <a:rPr lang="en-US" altLang="en-US" sz="2400" dirty="0" smtClean="0"/>
            </a:br>
            <a:r>
              <a:rPr lang="en-US" altLang="en-US" sz="2400" dirty="0" smtClean="0"/>
              <a:t/>
            </a:r>
            <a:br>
              <a:rPr lang="en-US" altLang="en-US" sz="2400" dirty="0" smtClean="0"/>
            </a:br>
            <a:r>
              <a:rPr lang="en-US" altLang="en-US" sz="2800" dirty="0" smtClean="0"/>
              <a:t>For all in-class accommodations please see your instructors outside class hours – before or after class or during office hours – to share your Accommodation Memorandum for the current semester and discuss your accommodations as soon as possible.</a:t>
            </a:r>
            <a:r>
              <a:rPr lang="en-US" altLang="en-US" sz="2400" dirty="0" smtClean="0"/>
              <a:t/>
            </a:r>
            <a:br>
              <a:rPr lang="en-US" altLang="en-US" sz="2400" dirty="0" smtClean="0"/>
            </a:br>
            <a:endParaRPr lang="en-US" altLang="en-US" sz="2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2667000"/>
            <a:ext cx="8229600" cy="1143000"/>
          </a:xfrm>
        </p:spPr>
        <p:txBody>
          <a:bodyPr rtlCol="0">
            <a:normAutofit fontScale="90000"/>
          </a:bodyPr>
          <a:lstStyle/>
          <a:p>
            <a:pPr algn="l" eaLnBrk="1" fontAlgn="auto" hangingPunct="1">
              <a:lnSpc>
                <a:spcPct val="150000"/>
              </a:lnSpc>
              <a:spcAft>
                <a:spcPts val="0"/>
              </a:spcAft>
              <a:defRPr/>
            </a:pPr>
            <a:r>
              <a:rPr lang="en-US" dirty="0" smtClean="0"/>
              <a:t>Instructor’s Name:  Charlotte Bailey</a:t>
            </a:r>
            <a:br>
              <a:rPr lang="en-US" dirty="0" smtClean="0"/>
            </a:br>
            <a:r>
              <a:rPr lang="en-US" dirty="0" smtClean="0"/>
              <a:t>Instructor’s Office:  MATH 802</a:t>
            </a:r>
            <a:br>
              <a:rPr lang="en-US" dirty="0" smtClean="0"/>
            </a:br>
            <a:r>
              <a:rPr lang="en-US" dirty="0" smtClean="0"/>
              <a:t>Office Phone:  765.496.3145</a:t>
            </a:r>
            <a:br>
              <a:rPr lang="en-US" dirty="0" smtClean="0"/>
            </a:br>
            <a:r>
              <a:rPr lang="en-US" dirty="0" smtClean="0"/>
              <a:t>    (I have voice mail, but I prefer an 	email message.)</a:t>
            </a:r>
            <a:br>
              <a:rPr lang="en-US" dirty="0" smtClean="0"/>
            </a:br>
            <a:r>
              <a:rPr lang="en-US" dirty="0" smtClean="0"/>
              <a:t>email address:  baileycm@purdue.edu</a:t>
            </a:r>
            <a:br>
              <a:rPr lang="en-US" dirty="0" smtClean="0"/>
            </a:b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2"/>
          <p:cNvSpPr>
            <a:spLocks noGrp="1"/>
          </p:cNvSpPr>
          <p:nvPr>
            <p:ph type="title"/>
          </p:nvPr>
        </p:nvSpPr>
        <p:spPr/>
        <p:txBody>
          <a:bodyPr/>
          <a:lstStyle/>
          <a:p>
            <a:pPr eaLnBrk="1" hangingPunct="1"/>
            <a:r>
              <a:rPr lang="en-US" altLang="en-US" smtClean="0"/>
              <a:t>Grades</a:t>
            </a:r>
          </a:p>
        </p:txBody>
      </p:sp>
      <p:sp>
        <p:nvSpPr>
          <p:cNvPr id="17411" name="Content Placeholder 3"/>
          <p:cNvSpPr>
            <a:spLocks noGrp="1"/>
          </p:cNvSpPr>
          <p:nvPr>
            <p:ph idx="1"/>
          </p:nvPr>
        </p:nvSpPr>
        <p:spPr>
          <a:xfrm>
            <a:off x="381000" y="1143000"/>
            <a:ext cx="8534400" cy="4525963"/>
          </a:xfrm>
        </p:spPr>
        <p:txBody>
          <a:bodyPr/>
          <a:lstStyle/>
          <a:p>
            <a:pPr eaLnBrk="1" hangingPunct="1">
              <a:defRPr/>
            </a:pPr>
            <a:r>
              <a:rPr lang="en-US" dirty="0" smtClean="0"/>
              <a:t>Your goal should be to earn as many points as you can.  (possible 600 points total)</a:t>
            </a:r>
          </a:p>
          <a:p>
            <a:pPr eaLnBrk="1" hangingPunct="1">
              <a:defRPr/>
            </a:pPr>
            <a:r>
              <a:rPr lang="en-US" dirty="0" smtClean="0"/>
              <a:t>Homework and quizzes are each scaled to 50 points.</a:t>
            </a:r>
          </a:p>
          <a:p>
            <a:pPr eaLnBrk="1" hangingPunct="1">
              <a:defRPr/>
            </a:pPr>
            <a:r>
              <a:rPr lang="en-US" dirty="0" smtClean="0"/>
              <a:t>Each of the 3 mid-term exams is worth 100 pts.</a:t>
            </a:r>
          </a:p>
          <a:p>
            <a:pPr eaLnBrk="1" hangingPunct="1">
              <a:defRPr/>
            </a:pPr>
            <a:r>
              <a:rPr lang="en-US" dirty="0" smtClean="0"/>
              <a:t>Final exam is worth 200 points.</a:t>
            </a:r>
          </a:p>
          <a:p>
            <a:pPr eaLnBrk="1" hangingPunct="1">
              <a:defRPr/>
            </a:pPr>
            <a:r>
              <a:rPr lang="en-US" dirty="0" smtClean="0"/>
              <a:t>Grades are assigned based on the </a:t>
            </a:r>
          </a:p>
          <a:p>
            <a:pPr marL="0" indent="0" eaLnBrk="1" hangingPunct="1">
              <a:buFont typeface="Arial" charset="0"/>
              <a:buNone/>
              <a:defRPr/>
            </a:pPr>
            <a:r>
              <a:rPr lang="en-US" dirty="0"/>
              <a:t> </a:t>
            </a:r>
            <a:r>
              <a:rPr lang="en-US" dirty="0" smtClean="0"/>
              <a:t>   percent scale indicated on the </a:t>
            </a:r>
          </a:p>
          <a:p>
            <a:pPr marL="0" indent="0" eaLnBrk="1" hangingPunct="1">
              <a:buFont typeface="Arial" charset="0"/>
              <a:buNone/>
              <a:defRPr/>
            </a:pPr>
            <a:r>
              <a:rPr lang="en-US" dirty="0"/>
              <a:t> </a:t>
            </a:r>
            <a:r>
              <a:rPr lang="en-US" dirty="0" smtClean="0"/>
              <a:t>   syllabus and on the next page.</a:t>
            </a:r>
          </a:p>
        </p:txBody>
      </p:sp>
      <p:pic>
        <p:nvPicPr>
          <p:cNvPr id="20484" name="Picture 2" descr="C:\Users\baileycm\AppData\Local\Microsoft\Windows\Temporary Internet Files\Content.IE5\FE4U6ZKX\MP90039954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5181600"/>
            <a:ext cx="1671638"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52400"/>
            <a:ext cx="8229600" cy="868362"/>
          </a:xfrm>
        </p:spPr>
        <p:txBody>
          <a:bodyPr/>
          <a:lstStyle/>
          <a:p>
            <a:pPr eaLnBrk="1" hangingPunct="1"/>
            <a:r>
              <a:rPr lang="en-US" altLang="en-US" dirty="0" smtClean="0"/>
              <a:t>Grading Scale </a:t>
            </a:r>
            <a:r>
              <a:rPr lang="en-US" altLang="en-US" dirty="0" err="1" smtClean="0"/>
              <a:t>Percents</a:t>
            </a:r>
            <a:endParaRPr lang="en-US" altLang="en-US" dirty="0" smtClean="0"/>
          </a:p>
        </p:txBody>
      </p:sp>
      <p:sp>
        <p:nvSpPr>
          <p:cNvPr id="21507" name="Content Placeholder 2"/>
          <p:cNvSpPr>
            <a:spLocks noGrp="1"/>
          </p:cNvSpPr>
          <p:nvPr>
            <p:ph idx="1"/>
          </p:nvPr>
        </p:nvSpPr>
        <p:spPr>
          <a:xfrm>
            <a:off x="533400" y="838200"/>
            <a:ext cx="8229600" cy="4983163"/>
          </a:xfrm>
        </p:spPr>
        <p:txBody>
          <a:bodyPr/>
          <a:lstStyle/>
          <a:p>
            <a:pPr eaLnBrk="1" hangingPunct="1"/>
            <a:r>
              <a:rPr lang="en-US" altLang="en-US" sz="4000" dirty="0" smtClean="0"/>
              <a:t>97.5 – 100:  A+,      89.5 – 97.49:  A                  87.5 – 89.49:  A –</a:t>
            </a:r>
          </a:p>
          <a:p>
            <a:pPr eaLnBrk="1" hangingPunct="1"/>
            <a:r>
              <a:rPr lang="en-US" altLang="en-US" sz="4000" dirty="0" smtClean="0"/>
              <a:t>85.5 – 87.49: B+,     77.5 – 85.49: B  74.5 – 77.49: B- 		</a:t>
            </a:r>
          </a:p>
          <a:p>
            <a:pPr eaLnBrk="1" hangingPunct="1"/>
            <a:r>
              <a:rPr lang="en-US" altLang="en-US" sz="4000" dirty="0" smtClean="0"/>
              <a:t>69.5 – 74.49: C+,</a:t>
            </a:r>
            <a:r>
              <a:rPr lang="en-US" altLang="en-US" sz="4000" dirty="0"/>
              <a:t> </a:t>
            </a:r>
            <a:r>
              <a:rPr lang="en-US" altLang="en-US" sz="4000" dirty="0" smtClean="0"/>
              <a:t>   64.5 – 69.49:  C </a:t>
            </a:r>
          </a:p>
          <a:p>
            <a:pPr eaLnBrk="1" hangingPunct="1"/>
            <a:r>
              <a:rPr lang="en-US" altLang="en-US" sz="4000" dirty="0" smtClean="0"/>
              <a:t>59.5 – 64.49:  C –</a:t>
            </a:r>
          </a:p>
          <a:p>
            <a:pPr eaLnBrk="1" hangingPunct="1"/>
            <a:r>
              <a:rPr lang="en-US" altLang="en-US" sz="4000" dirty="0" smtClean="0"/>
              <a:t>56.5 – 49.49:  D+     49.5 – 56.49:  D           </a:t>
            </a:r>
          </a:p>
          <a:p>
            <a:pPr eaLnBrk="1" hangingPunct="1"/>
            <a:r>
              <a:rPr lang="en-US" altLang="en-US" sz="4000" dirty="0" smtClean="0"/>
              <a:t>There is no D –         0 – 49.49:  F</a:t>
            </a:r>
          </a:p>
        </p:txBody>
      </p:sp>
      <p:cxnSp>
        <p:nvCxnSpPr>
          <p:cNvPr id="3" name="Straight Connector 2"/>
          <p:cNvCxnSpPr/>
          <p:nvPr/>
        </p:nvCxnSpPr>
        <p:spPr>
          <a:xfrm>
            <a:off x="533400" y="2161672"/>
            <a:ext cx="8229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 y="4953000"/>
            <a:ext cx="8229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81000" y="3505200"/>
            <a:ext cx="82296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Cheating Policy</a:t>
            </a:r>
          </a:p>
        </p:txBody>
      </p:sp>
      <p:sp>
        <p:nvSpPr>
          <p:cNvPr id="22531" name="Content Placeholder 2"/>
          <p:cNvSpPr>
            <a:spLocks noGrp="1"/>
          </p:cNvSpPr>
          <p:nvPr>
            <p:ph idx="1"/>
          </p:nvPr>
        </p:nvSpPr>
        <p:spPr/>
        <p:txBody>
          <a:bodyPr/>
          <a:lstStyle/>
          <a:p>
            <a:pPr eaLnBrk="1" hangingPunct="1"/>
            <a:r>
              <a:rPr lang="en-US" altLang="en-US" dirty="0" smtClean="0"/>
              <a:t>The mathematics department </a:t>
            </a:r>
            <a:r>
              <a:rPr lang="en-US" altLang="en-US" u="sng" dirty="0" smtClean="0"/>
              <a:t>will not tolerate </a:t>
            </a:r>
            <a:r>
              <a:rPr lang="en-US" altLang="en-US" dirty="0" smtClean="0"/>
              <a:t>cheating of any sort.  Grade penalties will always be imposed by the department and all cases are reported to the Dean of Students Office for disciplinary action.</a:t>
            </a:r>
          </a:p>
          <a:p>
            <a:pPr eaLnBrk="1" hangingPunct="1"/>
            <a:r>
              <a:rPr lang="en-US" altLang="en-US" dirty="0" smtClean="0"/>
              <a:t>At an exam, students </a:t>
            </a:r>
            <a:r>
              <a:rPr lang="en-US" altLang="en-US" i="1" u="sng" dirty="0" smtClean="0"/>
              <a:t>may be </a:t>
            </a:r>
            <a:r>
              <a:rPr lang="en-US" altLang="en-US" dirty="0" smtClean="0"/>
              <a:t>asked to sign that they have read and understand an academic integrity statement.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Placement</a:t>
            </a:r>
          </a:p>
        </p:txBody>
      </p:sp>
      <p:sp>
        <p:nvSpPr>
          <p:cNvPr id="23555" name="Content Placeholder 2"/>
          <p:cNvSpPr>
            <a:spLocks noGrp="1"/>
          </p:cNvSpPr>
          <p:nvPr>
            <p:ph idx="1"/>
          </p:nvPr>
        </p:nvSpPr>
        <p:spPr/>
        <p:txBody>
          <a:bodyPr/>
          <a:lstStyle/>
          <a:p>
            <a:pPr eaLnBrk="1" hangingPunct="1"/>
            <a:r>
              <a:rPr lang="en-US" altLang="en-US" dirty="0" smtClean="0"/>
              <a:t>Please monitor your course work during the first few weeks.  Should you decide that you need to drop this course and add an algebra/</a:t>
            </a:r>
            <a:r>
              <a:rPr lang="en-US" altLang="en-US" dirty="0" err="1" smtClean="0"/>
              <a:t>precalculus</a:t>
            </a:r>
            <a:r>
              <a:rPr lang="en-US" altLang="en-US" dirty="0" smtClean="0"/>
              <a:t> course, the last date you can do so is Monday, February 8</a:t>
            </a:r>
            <a:r>
              <a:rPr lang="en-US" altLang="en-US" baseline="30000" dirty="0" smtClean="0"/>
              <a:t>th</a:t>
            </a:r>
            <a:r>
              <a:rPr lang="en-US" altLang="en-US" dirty="0" smtClean="0"/>
              <a:t> at 5:00 PM.</a:t>
            </a:r>
          </a:p>
          <a:p>
            <a:pPr eaLnBrk="1" hangingPunct="1"/>
            <a:r>
              <a:rPr lang="en-US" altLang="en-US" dirty="0" smtClean="0"/>
              <a:t>The sooner you make the move, the better.  See your academic advisor and the course coordinator for the course you want to add.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Course Evaluation</a:t>
            </a:r>
          </a:p>
        </p:txBody>
      </p:sp>
      <p:sp>
        <p:nvSpPr>
          <p:cNvPr id="24579" name="Content Placeholder 2"/>
          <p:cNvSpPr>
            <a:spLocks noGrp="1"/>
          </p:cNvSpPr>
          <p:nvPr>
            <p:ph idx="1"/>
          </p:nvPr>
        </p:nvSpPr>
        <p:spPr/>
        <p:txBody>
          <a:bodyPr/>
          <a:lstStyle/>
          <a:p>
            <a:pPr eaLnBrk="1" hangingPunct="1"/>
            <a:r>
              <a:rPr lang="en-US" altLang="en-US" smtClean="0"/>
              <a:t>You will be provided an opportunity to evaluate this course and your instructor during the last couple of weeks of the semester.  This evaluation is completed online.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Campus Emergency Policy</a:t>
            </a:r>
          </a:p>
        </p:txBody>
      </p:sp>
      <p:sp>
        <p:nvSpPr>
          <p:cNvPr id="25603" name="Content Placeholder 2"/>
          <p:cNvSpPr>
            <a:spLocks noGrp="1"/>
          </p:cNvSpPr>
          <p:nvPr>
            <p:ph idx="1"/>
          </p:nvPr>
        </p:nvSpPr>
        <p:spPr/>
        <p:txBody>
          <a:bodyPr/>
          <a:lstStyle/>
          <a:p>
            <a:pPr eaLnBrk="1" hangingPunct="1"/>
            <a:r>
              <a:rPr lang="en-US" altLang="en-US" smtClean="0"/>
              <a:t>In the event of a major campus emergency; course requirement, deadlines, and grading percentages are subject to changes that may be necessitated by a revised semester calendar or other circumstances beyond the instructor’s control.  To get information about any such changes, please see the course web page or read an official email message from your instructor.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Helpful Suggestions</a:t>
            </a:r>
          </a:p>
        </p:txBody>
      </p:sp>
      <p:sp>
        <p:nvSpPr>
          <p:cNvPr id="26627" name="Content Placeholder 2"/>
          <p:cNvSpPr>
            <a:spLocks noGrp="1"/>
          </p:cNvSpPr>
          <p:nvPr>
            <p:ph idx="1"/>
          </p:nvPr>
        </p:nvSpPr>
        <p:spPr>
          <a:xfrm>
            <a:off x="228600" y="1600200"/>
            <a:ext cx="8534400" cy="4525963"/>
          </a:xfrm>
        </p:spPr>
        <p:txBody>
          <a:bodyPr/>
          <a:lstStyle/>
          <a:p>
            <a:pPr eaLnBrk="1" hangingPunct="1"/>
            <a:r>
              <a:rPr lang="en-US" altLang="en-US" sz="3600" dirty="0" smtClean="0"/>
              <a:t>Attend Class!</a:t>
            </a:r>
          </a:p>
          <a:p>
            <a:pPr eaLnBrk="1" hangingPunct="1"/>
            <a:r>
              <a:rPr lang="en-US" altLang="en-US" sz="3600" dirty="0" smtClean="0"/>
              <a:t>Complete the majority of online homework </a:t>
            </a:r>
            <a:r>
              <a:rPr lang="en-US" altLang="en-US" sz="3600" u="sng" dirty="0" smtClean="0"/>
              <a:t>prior to the next class meeting</a:t>
            </a:r>
            <a:r>
              <a:rPr lang="en-US" altLang="en-US" sz="3600" dirty="0" smtClean="0"/>
              <a:t>.</a:t>
            </a:r>
          </a:p>
          <a:p>
            <a:pPr eaLnBrk="1" hangingPunct="1"/>
            <a:r>
              <a:rPr lang="en-US" altLang="en-US" sz="3600" dirty="0" smtClean="0"/>
              <a:t>Seek help as soon as you determine you do not fully understand a topic.</a:t>
            </a:r>
          </a:p>
          <a:p>
            <a:pPr eaLnBrk="1" hangingPunct="1"/>
            <a:r>
              <a:rPr lang="en-US" altLang="en-US" sz="3600" dirty="0" smtClean="0"/>
              <a:t>Take responsibility for your learning!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rtlCol="0">
            <a:normAutofit fontScale="90000"/>
          </a:bodyPr>
          <a:lstStyle/>
          <a:p>
            <a:pPr eaLnBrk="1" fontAlgn="auto" hangingPunct="1">
              <a:spcAft>
                <a:spcPts val="0"/>
              </a:spcAft>
              <a:defRPr/>
            </a:pPr>
            <a:r>
              <a:rPr lang="en-US" sz="6000" dirty="0" smtClean="0"/>
              <a:t>Course Web Page Address</a:t>
            </a:r>
            <a:br>
              <a:rPr lang="en-US" sz="6000" dirty="0" smtClean="0"/>
            </a:br>
            <a:r>
              <a:rPr lang="en-US" sz="4900" dirty="0" smtClean="0"/>
              <a:t>www.math.purdue.edu/MA15910</a:t>
            </a:r>
            <a:r>
              <a:rPr lang="en-US" dirty="0" smtClean="0"/>
              <a:t/>
            </a:r>
            <a:br>
              <a:rPr lang="en-US" dirty="0" smtClean="0"/>
            </a:br>
            <a:endParaRPr lang="en-US" dirty="0"/>
          </a:p>
        </p:txBody>
      </p:sp>
      <p:pic>
        <p:nvPicPr>
          <p:cNvPr id="4099" name="Picture 2" descr="C:\Users\baileycm\AppData\Local\Microsoft\Windows\Temporary Internet Files\Content.IE5\FE4U6ZKX\MP900387715[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3581400"/>
            <a:ext cx="3657600"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228600" y="228600"/>
            <a:ext cx="8610600" cy="1143000"/>
          </a:xfrm>
        </p:spPr>
        <p:txBody>
          <a:bodyPr/>
          <a:lstStyle/>
          <a:p>
            <a:pPr eaLnBrk="1" hangingPunct="1"/>
            <a:r>
              <a:rPr lang="en-US" altLang="en-US" smtClean="0"/>
              <a:t>Important Information on Web Page</a:t>
            </a:r>
          </a:p>
        </p:txBody>
      </p:sp>
      <p:sp>
        <p:nvSpPr>
          <p:cNvPr id="5123" name="TextBox 4"/>
          <p:cNvSpPr txBox="1">
            <a:spLocks noChangeArrowheads="1"/>
          </p:cNvSpPr>
          <p:nvPr/>
        </p:nvSpPr>
        <p:spPr bwMode="auto">
          <a:xfrm>
            <a:off x="577934" y="1219200"/>
            <a:ext cx="8489866"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85750" indent="-285750"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pPr>
            <a:r>
              <a:rPr lang="en-US" altLang="en-US" dirty="0"/>
              <a:t>The course information (syllabus)</a:t>
            </a:r>
          </a:p>
          <a:p>
            <a:pPr eaLnBrk="1" hangingPunct="1">
              <a:spcBef>
                <a:spcPct val="0"/>
              </a:spcBef>
            </a:pPr>
            <a:r>
              <a:rPr lang="en-US" altLang="en-US" dirty="0"/>
              <a:t>The assignment </a:t>
            </a:r>
            <a:r>
              <a:rPr lang="en-US" altLang="en-US" dirty="0" smtClean="0"/>
              <a:t>list (corresponding to problems in </a:t>
            </a:r>
            <a:r>
              <a:rPr lang="en-US" altLang="en-US" dirty="0" err="1" smtClean="0"/>
              <a:t>MyMathLab</a:t>
            </a:r>
            <a:r>
              <a:rPr lang="en-US" altLang="en-US" dirty="0" smtClean="0"/>
              <a:t> or paper homework problems)</a:t>
            </a:r>
            <a:endParaRPr lang="en-US" altLang="en-US" dirty="0"/>
          </a:p>
          <a:p>
            <a:pPr eaLnBrk="1" hangingPunct="1">
              <a:spcBef>
                <a:spcPct val="0"/>
              </a:spcBef>
            </a:pPr>
            <a:r>
              <a:rPr lang="en-US" altLang="en-US" dirty="0"/>
              <a:t>The class schedule</a:t>
            </a:r>
          </a:p>
          <a:p>
            <a:pPr eaLnBrk="1" hangingPunct="1">
              <a:spcBef>
                <a:spcPct val="0"/>
              </a:spcBef>
            </a:pPr>
            <a:r>
              <a:rPr lang="en-US" altLang="en-US" dirty="0"/>
              <a:t>Directions for Registration (or enrolling in a new class) for </a:t>
            </a:r>
            <a:r>
              <a:rPr lang="en-US" altLang="en-US" dirty="0" err="1"/>
              <a:t>MyMathLab</a:t>
            </a:r>
            <a:endParaRPr lang="en-US" altLang="en-US" dirty="0"/>
          </a:p>
          <a:p>
            <a:pPr eaLnBrk="1" hangingPunct="1">
              <a:spcBef>
                <a:spcPct val="0"/>
              </a:spcBef>
            </a:pPr>
            <a:r>
              <a:rPr lang="en-US" altLang="en-US" dirty="0"/>
              <a:t>Information on how to use </a:t>
            </a:r>
            <a:r>
              <a:rPr lang="en-US" altLang="en-US" dirty="0" smtClean="0"/>
              <a:t>(features of </a:t>
            </a:r>
            <a:r>
              <a:rPr lang="en-US" altLang="en-US" dirty="0" err="1" smtClean="0"/>
              <a:t>MyMathLab</a:t>
            </a:r>
            <a:r>
              <a:rPr lang="en-US" altLang="en-US" dirty="0"/>
              <a:t>)</a:t>
            </a:r>
            <a:endParaRPr lang="en-US" altLang="en-US" dirty="0" smtClean="0"/>
          </a:p>
          <a:p>
            <a:pPr eaLnBrk="1" hangingPunct="1">
              <a:spcBef>
                <a:spcPct val="0"/>
              </a:spcBef>
            </a:pPr>
            <a:r>
              <a:rPr lang="en-US" altLang="en-US" dirty="0" smtClean="0"/>
              <a:t>Exam information</a:t>
            </a:r>
          </a:p>
          <a:p>
            <a:pPr eaLnBrk="1" hangingPunct="1">
              <a:spcBef>
                <a:spcPct val="0"/>
              </a:spcBef>
            </a:pPr>
            <a:r>
              <a:rPr lang="en-US" altLang="en-US" dirty="0" smtClean="0"/>
              <a:t>Resource information</a:t>
            </a:r>
          </a:p>
          <a:p>
            <a:pPr eaLnBrk="1" hangingPunct="1">
              <a:spcBef>
                <a:spcPct val="0"/>
              </a:spcBef>
            </a:pPr>
            <a:r>
              <a:rPr lang="en-US" altLang="en-US" dirty="0" smtClean="0"/>
              <a:t>Etc.</a:t>
            </a:r>
            <a:endParaRPr lang="en-US"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2"/>
          <p:cNvSpPr>
            <a:spLocks noGrp="1"/>
          </p:cNvSpPr>
          <p:nvPr>
            <p:ph type="title"/>
          </p:nvPr>
        </p:nvSpPr>
        <p:spPr/>
        <p:txBody>
          <a:bodyPr/>
          <a:lstStyle/>
          <a:p>
            <a:pPr eaLnBrk="1" hangingPunct="1"/>
            <a:r>
              <a:rPr lang="en-US" altLang="en-US" sz="5400" b="1" smtClean="0"/>
              <a:t>My Office Hours</a:t>
            </a:r>
          </a:p>
        </p:txBody>
      </p:sp>
      <p:sp>
        <p:nvSpPr>
          <p:cNvPr id="5123" name="Content Placeholder 3"/>
          <p:cNvSpPr>
            <a:spLocks noGrp="1"/>
          </p:cNvSpPr>
          <p:nvPr>
            <p:ph idx="1"/>
          </p:nvPr>
        </p:nvSpPr>
        <p:spPr>
          <a:xfrm>
            <a:off x="457200" y="1219200"/>
            <a:ext cx="8458200" cy="4906963"/>
          </a:xfrm>
        </p:spPr>
        <p:txBody>
          <a:bodyPr/>
          <a:lstStyle/>
          <a:p>
            <a:pPr eaLnBrk="1" hangingPunct="1">
              <a:defRPr/>
            </a:pPr>
            <a:r>
              <a:rPr lang="en-US" sz="4400" dirty="0" smtClean="0"/>
              <a:t>Monday through Friday:  </a:t>
            </a:r>
          </a:p>
          <a:p>
            <a:pPr marL="0" indent="0" eaLnBrk="1" hangingPunct="1">
              <a:buFont typeface="Arial" charset="0"/>
              <a:buNone/>
              <a:defRPr/>
            </a:pPr>
            <a:r>
              <a:rPr lang="en-US" sz="4400" dirty="0"/>
              <a:t>	</a:t>
            </a:r>
            <a:r>
              <a:rPr lang="en-US" sz="4400" dirty="0" smtClean="0"/>
              <a:t>9:30 – 10:30</a:t>
            </a:r>
          </a:p>
          <a:p>
            <a:pPr eaLnBrk="1" hangingPunct="1">
              <a:buFont typeface="Arial" panose="020B0604020202020204" pitchFamily="34" charset="0"/>
              <a:buChar char="•"/>
              <a:defRPr/>
            </a:pPr>
            <a:r>
              <a:rPr lang="en-US" sz="4400" dirty="0"/>
              <a:t> </a:t>
            </a:r>
            <a:r>
              <a:rPr lang="en-US" sz="4400" dirty="0" smtClean="0"/>
              <a:t>Monday, Wednesday, &amp; Friday:</a:t>
            </a:r>
          </a:p>
          <a:p>
            <a:pPr marL="0" indent="0" eaLnBrk="1" hangingPunct="1">
              <a:buFont typeface="Arial" charset="0"/>
              <a:buNone/>
              <a:defRPr/>
            </a:pPr>
            <a:r>
              <a:rPr lang="en-US" sz="4400" dirty="0"/>
              <a:t> </a:t>
            </a:r>
            <a:r>
              <a:rPr lang="en-US" sz="4400" dirty="0" smtClean="0"/>
              <a:t>      8:30 – 9:30, 2:30 – 3:30</a:t>
            </a:r>
          </a:p>
          <a:p>
            <a:pPr eaLnBrk="1" hangingPunct="1">
              <a:buFont typeface="Arial" panose="020B0604020202020204" pitchFamily="34" charset="0"/>
              <a:buChar char="•"/>
              <a:defRPr/>
            </a:pPr>
            <a:r>
              <a:rPr lang="en-US" sz="4400" dirty="0" smtClean="0"/>
              <a:t>Mon., Tues, Wed., Fri.:  1:30 – 2:30</a:t>
            </a:r>
          </a:p>
          <a:p>
            <a:pPr eaLnBrk="1" hangingPunct="1">
              <a:defRPr/>
            </a:pPr>
            <a:r>
              <a:rPr lang="en-US" sz="4400" dirty="0" smtClean="0"/>
              <a:t>Or by appointment at other times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b="1" smtClean="0"/>
              <a:t>MATH HELP ROOMS</a:t>
            </a:r>
          </a:p>
        </p:txBody>
      </p:sp>
      <p:sp>
        <p:nvSpPr>
          <p:cNvPr id="7171" name="Content Placeholder 2"/>
          <p:cNvSpPr>
            <a:spLocks noGrp="1"/>
          </p:cNvSpPr>
          <p:nvPr>
            <p:ph idx="1"/>
          </p:nvPr>
        </p:nvSpPr>
        <p:spPr>
          <a:xfrm>
            <a:off x="228600" y="1600200"/>
            <a:ext cx="8686800" cy="4525963"/>
          </a:xfrm>
        </p:spPr>
        <p:txBody>
          <a:bodyPr/>
          <a:lstStyle/>
          <a:p>
            <a:pPr eaLnBrk="1" hangingPunct="1"/>
            <a:r>
              <a:rPr lang="en-US" altLang="en-US" dirty="0" smtClean="0"/>
              <a:t>The math help rooms (MATH 211 and MATH 205) </a:t>
            </a:r>
          </a:p>
          <a:p>
            <a:pPr eaLnBrk="1" hangingPunct="1"/>
            <a:r>
              <a:rPr lang="en-US" altLang="en-US" dirty="0" smtClean="0"/>
              <a:t>Usually open Monday – Thursday from 11:30 until 3:30</a:t>
            </a:r>
          </a:p>
          <a:p>
            <a:pPr eaLnBrk="1" hangingPunct="1"/>
            <a:r>
              <a:rPr lang="en-US" altLang="en-US" dirty="0" smtClean="0"/>
              <a:t>Help rooms are not open on Friday.</a:t>
            </a:r>
          </a:p>
          <a:p>
            <a:pPr eaLnBrk="1" hangingPunct="1"/>
            <a:r>
              <a:rPr lang="en-US" altLang="en-US" dirty="0" smtClean="0"/>
              <a:t>The schedule for these help rooms should eventually be on the web page.</a:t>
            </a:r>
          </a:p>
          <a:p>
            <a:pPr eaLnBrk="1" hangingPunct="1"/>
            <a:r>
              <a:rPr lang="en-US" altLang="en-US" dirty="0" smtClean="0"/>
              <a:t>Instructors of classes other than MA 15910 may also help you.</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Brief Course Information</a:t>
            </a:r>
          </a:p>
        </p:txBody>
      </p:sp>
      <p:sp>
        <p:nvSpPr>
          <p:cNvPr id="8195" name="Content Placeholder 2"/>
          <p:cNvSpPr>
            <a:spLocks noGrp="1"/>
          </p:cNvSpPr>
          <p:nvPr>
            <p:ph idx="1"/>
          </p:nvPr>
        </p:nvSpPr>
        <p:spPr/>
        <p:txBody>
          <a:bodyPr/>
          <a:lstStyle/>
          <a:p>
            <a:pPr eaLnBrk="1" hangingPunct="1"/>
            <a:r>
              <a:rPr lang="en-US" altLang="en-US" smtClean="0"/>
              <a:t>Going over this brief information in class does not replace your responsibility to read and understand all policies/procedures on the syllabus (class information).</a:t>
            </a:r>
          </a:p>
          <a:p>
            <a:pPr eaLnBrk="1" hangingPunct="1"/>
            <a:r>
              <a:rPr lang="en-US" altLang="en-US" smtClean="0"/>
              <a:t>To view the schedule, syllabus (class info), and assignment sheet (and other information) go to the web page.   www.math.purdue.edu/MA15910</a:t>
            </a:r>
          </a:p>
          <a:p>
            <a:pPr eaLnBrk="1" hangingPunct="1"/>
            <a:endParaRPr lang="en-US"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altLang="en-US" smtClean="0"/>
              <a:t>Attendance Policy</a:t>
            </a:r>
          </a:p>
        </p:txBody>
      </p:sp>
      <p:sp>
        <p:nvSpPr>
          <p:cNvPr id="9219" name="Content Placeholder 2"/>
          <p:cNvSpPr>
            <a:spLocks noGrp="1"/>
          </p:cNvSpPr>
          <p:nvPr>
            <p:ph idx="1"/>
          </p:nvPr>
        </p:nvSpPr>
        <p:spPr/>
        <p:txBody>
          <a:bodyPr/>
          <a:lstStyle/>
          <a:p>
            <a:pPr eaLnBrk="1" hangingPunct="1"/>
            <a:r>
              <a:rPr lang="en-US" altLang="en-US" sz="3600" u="sng" dirty="0" smtClean="0"/>
              <a:t>Students are expected to attend class!</a:t>
            </a:r>
          </a:p>
          <a:p>
            <a:pPr eaLnBrk="1" hangingPunct="1"/>
            <a:r>
              <a:rPr lang="en-US" altLang="en-US" sz="3600" dirty="0" smtClean="0"/>
              <a:t>Students cannot take a quiz or turn in papers without attending class (with the exception of very unusual extenuating circumstances).</a:t>
            </a:r>
          </a:p>
          <a:p>
            <a:pPr eaLnBrk="1" hangingPunct="1"/>
            <a:r>
              <a:rPr lang="en-US" altLang="en-US" sz="3600" dirty="0" smtClean="0"/>
              <a:t>I </a:t>
            </a:r>
            <a:r>
              <a:rPr lang="en-US" altLang="en-US" sz="3600" u="sng" dirty="0" smtClean="0"/>
              <a:t>recommend students print the lesson </a:t>
            </a:r>
            <a:r>
              <a:rPr lang="en-US" altLang="en-US" sz="3600" u="sng" dirty="0" smtClean="0"/>
              <a:t>notes (found on the web page) </a:t>
            </a:r>
            <a:r>
              <a:rPr lang="en-US" altLang="en-US" sz="3600" u="sng" dirty="0" smtClean="0"/>
              <a:t>and bring to class to complete.</a:t>
            </a:r>
          </a:p>
          <a:p>
            <a:pPr marL="0" indent="0" eaLnBrk="1" hangingPunct="1">
              <a:buNone/>
            </a:pPr>
            <a:endParaRPr lang="en-US" alt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Online and Paper Homework/Assignments</a:t>
            </a:r>
            <a:endParaRPr lang="en-US" dirty="0"/>
          </a:p>
        </p:txBody>
      </p:sp>
      <p:sp>
        <p:nvSpPr>
          <p:cNvPr id="3" name="Content Placeholder 2"/>
          <p:cNvSpPr>
            <a:spLocks noGrp="1"/>
          </p:cNvSpPr>
          <p:nvPr>
            <p:ph idx="1"/>
          </p:nvPr>
        </p:nvSpPr>
        <p:spPr>
          <a:xfrm>
            <a:off x="457200" y="1600200"/>
            <a:ext cx="8458200" cy="4525963"/>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Most lessons have online homework and </a:t>
            </a:r>
            <a:r>
              <a:rPr lang="en-US" smtClean="0"/>
              <a:t>possibly  </a:t>
            </a:r>
            <a:r>
              <a:rPr lang="en-US" dirty="0" smtClean="0"/>
              <a:t>some paper homework problems (</a:t>
            </a:r>
            <a:r>
              <a:rPr lang="en-US" u="sng" dirty="0" smtClean="0"/>
              <a:t>bold problems on assignment sheet</a:t>
            </a:r>
            <a:r>
              <a:rPr lang="en-US" dirty="0" smtClean="0"/>
              <a:t>)  </a:t>
            </a:r>
            <a:r>
              <a:rPr lang="en-US" b="1" dirty="0" smtClean="0"/>
              <a:t>Paper homework may be collected and scored as a quiz.</a:t>
            </a:r>
          </a:p>
          <a:p>
            <a:pPr eaLnBrk="1" fontAlgn="auto" hangingPunct="1">
              <a:spcAft>
                <a:spcPts val="0"/>
              </a:spcAft>
              <a:buFont typeface="Arial" pitchFamily="34" charset="0"/>
              <a:buChar char="•"/>
              <a:defRPr/>
            </a:pPr>
            <a:r>
              <a:rPr lang="en-US" dirty="0" smtClean="0"/>
              <a:t>First online homework completed on </a:t>
            </a:r>
            <a:r>
              <a:rPr lang="en-US" dirty="0" err="1" smtClean="0"/>
              <a:t>MyMathLab</a:t>
            </a:r>
            <a:r>
              <a:rPr lang="en-US" dirty="0" smtClean="0"/>
              <a:t> is due this Friday, 1/15 at 11 PM.</a:t>
            </a:r>
          </a:p>
          <a:p>
            <a:pPr eaLnBrk="1" fontAlgn="auto" hangingPunct="1">
              <a:spcAft>
                <a:spcPts val="0"/>
              </a:spcAft>
              <a:buFont typeface="Arial" pitchFamily="34" charset="0"/>
              <a:buChar char="•"/>
              <a:defRPr/>
            </a:pPr>
            <a:r>
              <a:rPr lang="en-US" dirty="0" smtClean="0"/>
              <a:t>All online homework deadlines are usually due at 11:00 PM on the day of the next class meeting.  Any paper homework, if collected, is generally due at the next class meeting.</a:t>
            </a:r>
          </a:p>
          <a:p>
            <a:pPr marL="0" indent="0" eaLnBrk="1" fontAlgn="auto" hangingPunct="1">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TotalTime>
  <Words>1371</Words>
  <Application>Microsoft Office PowerPoint</Application>
  <PresentationFormat>On-screen Show (4:3)</PresentationFormat>
  <Paragraphs>116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Introduction to MA 15910 Introduction to Calculus </vt:lpstr>
      <vt:lpstr>Instructor’s Name:  Charlotte Bailey Instructor’s Office:  MATH 802 Office Phone:  765.496.3145     (I have voice mail, but I prefer an  email message.) email address:  baileycm@purdue.edu </vt:lpstr>
      <vt:lpstr>Course Web Page Address www.math.purdue.edu/MA15910 </vt:lpstr>
      <vt:lpstr>Important Information on Web Page</vt:lpstr>
      <vt:lpstr>My Office Hours</vt:lpstr>
      <vt:lpstr>MATH HELP ROOMS</vt:lpstr>
      <vt:lpstr>Brief Course Information</vt:lpstr>
      <vt:lpstr>Attendance Policy</vt:lpstr>
      <vt:lpstr>Online and Paper Homework/Assignments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Office Hours</vt:lpstr>
      <vt:lpstr> Academic Adjustments </vt:lpstr>
      <vt:lpstr>If you have been certified by the Disability Resource Center (DRC) as eligible for academic adjustments on exams or quizzes see http://www.math.purdue.edu/ada for exam and quiz procedures for your mathematics course or go to MATH 242 for paper copies.  In the event that you are waiting to be certified by the Disability Resource Center we encourage you to review our procedures prior to being certified.  For all in-class accommodations please see your instructors outside class hours – before or after class or during office hours – to share your Accommodation Memorandum for the current semester and discuss your accommodations as soon as possible. </vt:lpstr>
      <vt:lpstr>Grades</vt:lpstr>
      <vt:lpstr>Grading Scale Percents</vt:lpstr>
      <vt:lpstr>Cheating Policy</vt:lpstr>
      <vt:lpstr>Placement</vt:lpstr>
      <vt:lpstr>Course Evaluation</vt:lpstr>
      <vt:lpstr>Campus Emergency Policy</vt:lpstr>
      <vt:lpstr>Helpful Suggestions</vt:lpstr>
    </vt:vector>
  </TitlesOfParts>
  <Company>Purdue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 22000</dc:title>
  <dc:creator>Bailey, Charlotte M</dc:creator>
  <cp:lastModifiedBy>Bailey, Charlotte M</cp:lastModifiedBy>
  <cp:revision>43</cp:revision>
  <dcterms:created xsi:type="dcterms:W3CDTF">2013-01-04T17:57:48Z</dcterms:created>
  <dcterms:modified xsi:type="dcterms:W3CDTF">2016-01-07T19:10:42Z</dcterms:modified>
</cp:coreProperties>
</file>