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6" r:id="rId10"/>
    <p:sldId id="265" r:id="rId11"/>
    <p:sldId id="269" r:id="rId12"/>
    <p:sldId id="270" r:id="rId13"/>
    <p:sldId id="267" r:id="rId14"/>
    <p:sldId id="268" r:id="rId15"/>
    <p:sldId id="272" r:id="rId16"/>
    <p:sldId id="264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8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3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6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6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5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1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9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AC83375-F1C3-4E35-9B4E-62E76CD26FC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3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3375-F1C3-4E35-9B4E-62E76CD26FC6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86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lworth@purdue.edu" TargetMode="External"/><Relationship Id="rId2" Type="http://schemas.openxmlformats.org/officeDocument/2006/relationships/hyperlink" Target="mailto:bradfoa@purdue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purdue.brightspace.com" TargetMode="External"/><Relationship Id="rId4" Type="http://schemas.openxmlformats.org/officeDocument/2006/relationships/hyperlink" Target="loncapa.purdue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loncapa.purdu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purdue.edu/dr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9AF5-597B-4E39-900C-D7DBCC228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887" y="332653"/>
            <a:ext cx="11296997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Quantitative Reasoning</a:t>
            </a:r>
            <a:br>
              <a:rPr lang="en-US" dirty="0"/>
            </a:br>
            <a:r>
              <a:rPr lang="en-US" dirty="0"/>
              <a:t>MA 15555</a:t>
            </a:r>
            <a:br>
              <a:rPr lang="en-US" dirty="0"/>
            </a:br>
            <a:r>
              <a:rPr lang="en-US" dirty="0"/>
              <a:t>section 336 (3:30), 348 (4:30)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E7BAC-E129-4882-855D-7CEF310C3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55" y="3602038"/>
            <a:ext cx="12025745" cy="2748886"/>
          </a:xfrm>
        </p:spPr>
        <p:txBody>
          <a:bodyPr numCol="2"/>
          <a:lstStyle/>
          <a:p>
            <a:pPr algn="l"/>
            <a:r>
              <a:rPr lang="en-US" b="1" dirty="0"/>
              <a:t>Copy this down (you may need it!):</a:t>
            </a:r>
          </a:p>
          <a:p>
            <a:pPr algn="l"/>
            <a:r>
              <a:rPr lang="en-US" dirty="0"/>
              <a:t>Instructor: Alden Bradford</a:t>
            </a:r>
          </a:p>
          <a:p>
            <a:pPr algn="l"/>
            <a:r>
              <a:rPr lang="en-US" dirty="0"/>
              <a:t>Instructor’s email: </a:t>
            </a:r>
            <a:r>
              <a:rPr lang="en-US" dirty="0">
                <a:hlinkClick r:id="rId2"/>
              </a:rPr>
              <a:t>bradfoa@purdue.edu</a:t>
            </a:r>
            <a:endParaRPr lang="en-US" dirty="0"/>
          </a:p>
          <a:p>
            <a:pPr algn="l"/>
            <a:r>
              <a:rPr lang="en-US" dirty="0"/>
              <a:t>Course coordinator: Tim </a:t>
            </a:r>
            <a:r>
              <a:rPr lang="en-US" dirty="0" err="1"/>
              <a:t>Delworth</a:t>
            </a:r>
            <a:endParaRPr lang="en-US" dirty="0"/>
          </a:p>
          <a:p>
            <a:pPr algn="l"/>
            <a:r>
              <a:rPr lang="en-US" dirty="0"/>
              <a:t>Coordinator’s email: </a:t>
            </a:r>
            <a:r>
              <a:rPr lang="en-US" dirty="0">
                <a:hlinkClick r:id="rId3"/>
              </a:rPr>
              <a:t>delworth@purdue.edu</a:t>
            </a:r>
            <a:r>
              <a:rPr lang="en-US" dirty="0"/>
              <a:t>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Online homework: </a:t>
            </a:r>
            <a:r>
              <a:rPr lang="en-US" dirty="0">
                <a:hlinkClick r:id="rId4"/>
              </a:rPr>
              <a:t>Loncapa.purdue.edu</a:t>
            </a:r>
            <a:endParaRPr lang="en-US" dirty="0"/>
          </a:p>
          <a:p>
            <a:pPr algn="l"/>
            <a:r>
              <a:rPr lang="en-US" dirty="0"/>
              <a:t>Course page (and more online homework): </a:t>
            </a:r>
            <a:r>
              <a:rPr lang="en-US" dirty="0">
                <a:hlinkClick r:id="rId5"/>
              </a:rPr>
              <a:t>purdue.brightspace.com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BFF0-CAED-4E65-9144-B225BE1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Racism and Bigotry at Purdue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ED6C4-5058-462C-A0BD-9B83437E2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are two real stories from Purdue students.</a:t>
            </a:r>
          </a:p>
          <a:p>
            <a:r>
              <a:rPr lang="en-US" dirty="0"/>
              <a:t>They may be uncomfortable to read.</a:t>
            </a:r>
          </a:p>
          <a:p>
            <a:r>
              <a:rPr lang="en-US" dirty="0"/>
              <a:t>It is important to be aware of these stories.</a:t>
            </a:r>
          </a:p>
        </p:txBody>
      </p:sp>
    </p:spTree>
    <p:extLst>
      <p:ext uri="{BB962C8B-B14F-4D97-AF65-F5344CB8AC3E}">
        <p14:creationId xmlns:p14="http://schemas.microsoft.com/office/powerpoint/2010/main" val="283217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1791-E748-4702-9F7F-D87FDCD2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AA390-89B3-4017-B3DB-141E02193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345124"/>
            <a:ext cx="5120640" cy="5120640"/>
          </a:xfrm>
        </p:spPr>
      </p:pic>
    </p:spTree>
    <p:extLst>
      <p:ext uri="{BB962C8B-B14F-4D97-AF65-F5344CB8AC3E}">
        <p14:creationId xmlns:p14="http://schemas.microsoft.com/office/powerpoint/2010/main" val="110053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9D20-065C-40D0-8C28-F68AD312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BA1A1C-F2A8-4A4A-AB39-99D447A6F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345124"/>
            <a:ext cx="5120640" cy="5120640"/>
          </a:xfrm>
        </p:spPr>
      </p:pic>
    </p:spTree>
    <p:extLst>
      <p:ext uri="{BB962C8B-B14F-4D97-AF65-F5344CB8AC3E}">
        <p14:creationId xmlns:p14="http://schemas.microsoft.com/office/powerpoint/2010/main" val="5686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CF5E-37A7-46A4-A5B0-1360C664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Exercise: Communicating in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49F24-B806-4DC1-BA32-27B3A4BCE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up in pairs</a:t>
            </a:r>
          </a:p>
          <a:p>
            <a:r>
              <a:rPr lang="en-US" dirty="0"/>
              <a:t>We will take turns: decide who will go first</a:t>
            </a:r>
          </a:p>
          <a:p>
            <a:r>
              <a:rPr lang="en-US" dirty="0"/>
              <a:t>In one minute (I will time you) describe something you enjoyed doing over break. Give as much detail as you can.</a:t>
            </a:r>
          </a:p>
        </p:txBody>
      </p:sp>
    </p:spTree>
    <p:extLst>
      <p:ext uri="{BB962C8B-B14F-4D97-AF65-F5344CB8AC3E}">
        <p14:creationId xmlns:p14="http://schemas.microsoft.com/office/powerpoint/2010/main" val="303183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D5E8-3611-4141-8C8B-B9ADC052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Exercise: Communicating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1071-4FB2-4FED-9926-B5D85F58A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person 2 in one minute, tell person 1: what did person 1 just tell you?</a:t>
            </a:r>
          </a:p>
        </p:txBody>
      </p:sp>
    </p:spTree>
    <p:extLst>
      <p:ext uri="{BB962C8B-B14F-4D97-AF65-F5344CB8AC3E}">
        <p14:creationId xmlns:p14="http://schemas.microsoft.com/office/powerpoint/2010/main" val="162485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E166-6487-449E-9252-C16D8595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on this exercise as a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E97E-7F81-4DCC-8EB9-105BB9493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was more difficult: sharing, or repeating?</a:t>
            </a:r>
          </a:p>
          <a:p>
            <a:r>
              <a:rPr lang="en-US" dirty="0"/>
              <a:t>Repeaters: was it hard to remember what you were told?</a:t>
            </a:r>
          </a:p>
          <a:p>
            <a:r>
              <a:rPr lang="en-US" dirty="0"/>
              <a:t>Tellers: were you surprised by how much your partner remembered?</a:t>
            </a:r>
          </a:p>
        </p:txBody>
      </p:sp>
    </p:spTree>
    <p:extLst>
      <p:ext uri="{BB962C8B-B14F-4D97-AF65-F5344CB8AC3E}">
        <p14:creationId xmlns:p14="http://schemas.microsoft.com/office/powerpoint/2010/main" val="105457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862C-D97F-4E63-84CD-D5E28CBF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coming up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982321C-2EA3-41AC-9C4E-A318D377C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24" y="2016125"/>
            <a:ext cx="7956340" cy="3449638"/>
          </a:xfrm>
        </p:spPr>
      </p:pic>
    </p:spTree>
    <p:extLst>
      <p:ext uri="{BB962C8B-B14F-4D97-AF65-F5344CB8AC3E}">
        <p14:creationId xmlns:p14="http://schemas.microsoft.com/office/powerpoint/2010/main" val="2902314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CFA3-2F00-423A-8943-62F3045E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your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0A6D8-55D4-4CDB-AC64-BE7D26A6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Loncapa.purdue.edu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0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F824-2213-468C-8A3D-B6ABE5C0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2322-CD6D-4B47-99A4-DA201219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Tuesday/Thursday here, Monday in Stewart 130 at 8:30 AM</a:t>
            </a:r>
          </a:p>
          <a:p>
            <a:r>
              <a:rPr lang="en-US" dirty="0"/>
              <a:t>Twice weekly homework on Lon-</a:t>
            </a:r>
            <a:r>
              <a:rPr lang="en-US" dirty="0" err="1"/>
              <a:t>Capa</a:t>
            </a:r>
            <a:endParaRPr lang="en-US" dirty="0"/>
          </a:p>
          <a:p>
            <a:r>
              <a:rPr lang="en-US" dirty="0"/>
              <a:t>Weekly (not every week, but frequent) one-page papers on Brightspace</a:t>
            </a:r>
          </a:p>
          <a:p>
            <a:r>
              <a:rPr lang="en-US" dirty="0"/>
              <a:t>In-person exams</a:t>
            </a:r>
          </a:p>
          <a:p>
            <a:r>
              <a:rPr lang="en-US" dirty="0"/>
              <a:t>LOTS AND LOTS of group work and interactions (not much lecture!)</a:t>
            </a:r>
          </a:p>
          <a:p>
            <a:r>
              <a:rPr lang="en-US" dirty="0"/>
              <a:t>Most students get an A or a B (typically at least 4 in 5 students)</a:t>
            </a:r>
          </a:p>
        </p:txBody>
      </p:sp>
    </p:spTree>
    <p:extLst>
      <p:ext uri="{BB962C8B-B14F-4D97-AF65-F5344CB8AC3E}">
        <p14:creationId xmlns:p14="http://schemas.microsoft.com/office/powerpoint/2010/main" val="231629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D0EC-6B23-41D9-95EA-FDECCCEB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92" y="356649"/>
            <a:ext cx="11868539" cy="1049235"/>
          </a:xfrm>
        </p:spPr>
        <p:txBody>
          <a:bodyPr/>
          <a:lstStyle/>
          <a:p>
            <a:r>
              <a:rPr lang="en-US" dirty="0"/>
              <a:t>You Need This Calculator	 (NOT THAT CALCULATOR)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C8AFDD-5297-4167-828E-C2ACFC568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930" y="1509388"/>
            <a:ext cx="3092335" cy="46385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4093D-DFA5-4ACD-AB7C-AF728274E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884"/>
            <a:ext cx="2607754" cy="4636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2E80A3-055C-45B5-A5BA-DD72C30E5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r="20751"/>
          <a:stretch/>
        </p:blipFill>
        <p:spPr>
          <a:xfrm>
            <a:off x="2383249" y="1511884"/>
            <a:ext cx="2743200" cy="46360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411BB5-CF36-4B7B-8AE6-DAACA0C8F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62" y="1511884"/>
            <a:ext cx="2438400" cy="4636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7FB7C-05B4-432D-B2A8-9B9EDCC71C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12656"/>
          <a:stretch/>
        </p:blipFill>
        <p:spPr>
          <a:xfrm>
            <a:off x="7315200" y="1511884"/>
            <a:ext cx="2377440" cy="4636008"/>
          </a:xfrm>
          <a:prstGeom prst="rect">
            <a:avLst/>
          </a:prstGeom>
        </p:spPr>
      </p:pic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C8C89547-C838-4761-BCC2-8337F74E6E9A}"/>
              </a:ext>
            </a:extLst>
          </p:cNvPr>
          <p:cNvSpPr/>
          <p:nvPr/>
        </p:nvSpPr>
        <p:spPr>
          <a:xfrm>
            <a:off x="10391984" y="5508745"/>
            <a:ext cx="1278294" cy="127829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t Allowed&quot; Symbol 14">
            <a:extLst>
              <a:ext uri="{FF2B5EF4-FFF2-40B4-BE49-F238E27FC236}">
                <a16:creationId xmlns:a16="http://schemas.microsoft.com/office/drawing/2014/main" id="{8C9E6577-177A-4142-9F5C-0F802EFC9326}"/>
              </a:ext>
            </a:extLst>
          </p:cNvPr>
          <p:cNvSpPr/>
          <p:nvPr/>
        </p:nvSpPr>
        <p:spPr>
          <a:xfrm>
            <a:off x="7864773" y="5579706"/>
            <a:ext cx="1278294" cy="127829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0AFD5C-08EA-4462-A668-AF9527962D6D}"/>
              </a:ext>
            </a:extLst>
          </p:cNvPr>
          <p:cNvSpPr/>
          <p:nvPr/>
        </p:nvSpPr>
        <p:spPr>
          <a:xfrm>
            <a:off x="5291789" y="5469062"/>
            <a:ext cx="1875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/>
              <a:t>✔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291F73-C1D8-418A-A4C7-7FA9F720D045}"/>
              </a:ext>
            </a:extLst>
          </p:cNvPr>
          <p:cNvSpPr/>
          <p:nvPr/>
        </p:nvSpPr>
        <p:spPr>
          <a:xfrm>
            <a:off x="2918753" y="5469062"/>
            <a:ext cx="1875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/>
              <a:t>✔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7844E6-098E-46E0-95B3-6457F9C8C0A2}"/>
              </a:ext>
            </a:extLst>
          </p:cNvPr>
          <p:cNvSpPr/>
          <p:nvPr/>
        </p:nvSpPr>
        <p:spPr>
          <a:xfrm>
            <a:off x="309191" y="5487800"/>
            <a:ext cx="1875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/>
              <a:t>✔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791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DEA0-E3A3-4896-B300-7C206E44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76EB2-13B5-430E-8ED9-9C33B616C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name (how should we refer to you?)</a:t>
            </a:r>
          </a:p>
          <a:p>
            <a:r>
              <a:rPr lang="en-US" dirty="0"/>
              <a:t>What’s something interesting (not math related) you learned recently?</a:t>
            </a:r>
          </a:p>
          <a:p>
            <a:r>
              <a:rPr lang="en-US" dirty="0"/>
              <a:t>Please make a simple math mistake for us (say something incorrect)</a:t>
            </a:r>
          </a:p>
        </p:txBody>
      </p:sp>
    </p:spTree>
    <p:extLst>
      <p:ext uri="{BB962C8B-B14F-4D97-AF65-F5344CB8AC3E}">
        <p14:creationId xmlns:p14="http://schemas.microsoft.com/office/powerpoint/2010/main" val="240991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4F8C-612E-4491-A135-C4EC54E1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61CE-7343-426B-9347-ADCC5A7BB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need accommodations for a disability, please reach out to the Disability Resource Center (</a:t>
            </a:r>
            <a:r>
              <a:rPr lang="en-US" dirty="0">
                <a:hlinkClick r:id="rId2"/>
              </a:rPr>
              <a:t>purdue.edu/</a:t>
            </a:r>
            <a:r>
              <a:rPr lang="en-US" dirty="0" err="1">
                <a:hlinkClick r:id="rId2"/>
              </a:rPr>
              <a:t>drc</a:t>
            </a:r>
            <a:r>
              <a:rPr lang="en-US" dirty="0"/>
              <a:t>)</a:t>
            </a:r>
          </a:p>
          <a:p>
            <a:r>
              <a:rPr lang="en-US" dirty="0"/>
              <a:t>If you have a serious illness or some other reason you can’t complete an assignment on time, reach out to Mr. </a:t>
            </a:r>
            <a:r>
              <a:rPr lang="en-US" dirty="0" err="1"/>
              <a:t>Delworth</a:t>
            </a:r>
            <a:r>
              <a:rPr lang="en-US" dirty="0"/>
              <a:t> (it does not hurt to ask!)</a:t>
            </a:r>
          </a:p>
          <a:p>
            <a:r>
              <a:rPr lang="en-US" dirty="0"/>
              <a:t>Recorded versions of lessons will be available on Brightspace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3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C3E4-3A62-4EE7-88B6-1E448B4A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from Previous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FC1F-5C9D-4274-BD11-5944C02CA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0237"/>
          </a:xfrm>
        </p:spPr>
        <p:txBody>
          <a:bodyPr numCol="2"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I know it’s tempting, but don’t use Chegg / Google answers to the </a:t>
            </a:r>
            <a:r>
              <a:rPr lang="en-US" dirty="0" err="1">
                <a:effectLst/>
                <a:latin typeface="Arial" panose="020B0604020202020204" pitchFamily="34" charset="0"/>
              </a:rPr>
              <a:t>hw</a:t>
            </a:r>
            <a:r>
              <a:rPr lang="en-US" dirty="0">
                <a:effectLst/>
                <a:latin typeface="Arial" panose="020B0604020202020204" pitchFamily="34" charset="0"/>
              </a:rPr>
              <a:t>. If you do the </a:t>
            </a:r>
            <a:r>
              <a:rPr lang="en-US" dirty="0" err="1">
                <a:effectLst/>
                <a:latin typeface="Arial" panose="020B0604020202020204" pitchFamily="34" charset="0"/>
              </a:rPr>
              <a:t>hw</a:t>
            </a:r>
            <a:r>
              <a:rPr lang="en-US" dirty="0">
                <a:effectLst/>
                <a:latin typeface="Arial" panose="020B0604020202020204" pitchFamily="34" charset="0"/>
              </a:rPr>
              <a:t> yourself you will understand it better + do better on exams.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Do the homework. It may not be worth a huge amount of your grade but it helps you understand the concepts so you can do well on the exam.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Pay close attention in class &amp; take thorough notes.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Accept you’re going to suffer but study anyways.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I would tell them to go get help when they don’t understand something instead of trying to work it our themselves before so be patient, and watch a lot of </a:t>
            </a:r>
            <a:r>
              <a:rPr lang="en-US" dirty="0" err="1">
                <a:effectLst/>
                <a:latin typeface="Arial" panose="020B0604020202020204" pitchFamily="34" charset="0"/>
              </a:rPr>
              <a:t>Youtube</a:t>
            </a:r>
            <a:r>
              <a:rPr lang="en-US" dirty="0">
                <a:effectLst/>
                <a:latin typeface="Arial" panose="020B0604020202020204" pitchFamily="34" charset="0"/>
              </a:rPr>
              <a:t> videos!</a:t>
            </a:r>
            <a:endParaRPr lang="en-US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7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F0ED-932A-4FFD-BB62-932DEE35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to manage stress in math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888BE-E743-481C-9C09-A92C9B223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&lt;student answers here!&gt;</a:t>
            </a:r>
          </a:p>
        </p:txBody>
      </p:sp>
    </p:spTree>
    <p:extLst>
      <p:ext uri="{BB962C8B-B14F-4D97-AF65-F5344CB8AC3E}">
        <p14:creationId xmlns:p14="http://schemas.microsoft.com/office/powerpoint/2010/main" val="213061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EE8D-F4CC-45DB-9FB3-78CF0B1E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helped you so far related to pandemic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23762-E408-46EC-9DD5-6F5345409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&lt;student answers here!&gt;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6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2F35-E618-46CB-8465-8E22D31E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rules for conversation &amp; group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D3C23-E3C0-42F0-964C-0C40A7719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suggest, in any way, that any student does not belong here.</a:t>
            </a:r>
          </a:p>
          <a:p>
            <a:r>
              <a:rPr lang="en-US" dirty="0"/>
              <a:t>DO NOT act in a way which makes anyone here feel unsafe or unwelcome. </a:t>
            </a:r>
          </a:p>
          <a:p>
            <a:r>
              <a:rPr lang="en-US" dirty="0"/>
              <a:t>DO allow everyone a chance to be heard.</a:t>
            </a:r>
          </a:p>
          <a:p>
            <a:r>
              <a:rPr lang="en-US" dirty="0"/>
              <a:t>DO treat each person as an individual, not as a representative of their perceived group/class.</a:t>
            </a:r>
          </a:p>
          <a:p>
            <a:r>
              <a:rPr lang="en-US" dirty="0"/>
              <a:t>DO recognize that others have different experiences from you.</a:t>
            </a:r>
          </a:p>
          <a:p>
            <a:r>
              <a:rPr lang="en-US" dirty="0"/>
              <a:t>&lt;suggestions?&gt;</a:t>
            </a:r>
          </a:p>
        </p:txBody>
      </p:sp>
    </p:spTree>
    <p:extLst>
      <p:ext uri="{BB962C8B-B14F-4D97-AF65-F5344CB8AC3E}">
        <p14:creationId xmlns:p14="http://schemas.microsoft.com/office/powerpoint/2010/main" val="35422333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356</TotalTime>
  <Words>639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Courier New</vt:lpstr>
      <vt:lpstr>Rockwell</vt:lpstr>
      <vt:lpstr>Gallery</vt:lpstr>
      <vt:lpstr>Quantitative Reasoning MA 15555 section 336 (3:30), 348 (4:30)</vt:lpstr>
      <vt:lpstr>Course Format</vt:lpstr>
      <vt:lpstr>You Need This Calculator  (NOT THAT CALCULATOR)</vt:lpstr>
      <vt:lpstr>Introductions</vt:lpstr>
      <vt:lpstr>Accommodations</vt:lpstr>
      <vt:lpstr>Advice from Previous Students</vt:lpstr>
      <vt:lpstr>What do you do to manage stress in math class?</vt:lpstr>
      <vt:lpstr>What has helped you so far related to pandemic learning?</vt:lpstr>
      <vt:lpstr>Ground rules for conversation &amp; group work</vt:lpstr>
      <vt:lpstr>Racism and Bigotry at Purdue</vt:lpstr>
      <vt:lpstr>PowerPoint Presentation</vt:lpstr>
      <vt:lpstr>PowerPoint Presentation</vt:lpstr>
      <vt:lpstr>Short Exercise: Communicating in pairs</vt:lpstr>
      <vt:lpstr>Short Exercise: Communicating Part 2</vt:lpstr>
      <vt:lpstr>Reflect on this exercise as a class</vt:lpstr>
      <vt:lpstr>What is coming up</vt:lpstr>
      <vt:lpstr>How to do your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15555 section 336 (3:30), 348 (4:30)</dc:title>
  <dc:creator>Alden Bradford</dc:creator>
  <cp:lastModifiedBy>Alden Bradford</cp:lastModifiedBy>
  <cp:revision>22</cp:revision>
  <dcterms:created xsi:type="dcterms:W3CDTF">2021-01-16T19:27:19Z</dcterms:created>
  <dcterms:modified xsi:type="dcterms:W3CDTF">2021-01-19T03:51:32Z</dcterms:modified>
</cp:coreProperties>
</file>