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256" r:id="rId2"/>
    <p:sldId id="257" r:id="rId3"/>
    <p:sldId id="258" r:id="rId4"/>
    <p:sldId id="260" r:id="rId5"/>
    <p:sldId id="263" r:id="rId6"/>
    <p:sldId id="264" r:id="rId7"/>
    <p:sldId id="266" r:id="rId8"/>
    <p:sldId id="267" r:id="rId9"/>
    <p:sldId id="268" r:id="rId10"/>
    <p:sldId id="318" r:id="rId11"/>
    <p:sldId id="271" r:id="rId12"/>
    <p:sldId id="273" r:id="rId13"/>
    <p:sldId id="274" r:id="rId14"/>
    <p:sldId id="275" r:id="rId15"/>
    <p:sldId id="276" r:id="rId16"/>
    <p:sldId id="285" r:id="rId17"/>
    <p:sldId id="341" r:id="rId18"/>
    <p:sldId id="327" r:id="rId19"/>
    <p:sldId id="328" r:id="rId20"/>
    <p:sldId id="329" r:id="rId21"/>
    <p:sldId id="360" r:id="rId22"/>
    <p:sldId id="330" r:id="rId23"/>
    <p:sldId id="338" r:id="rId24"/>
    <p:sldId id="331" r:id="rId25"/>
    <p:sldId id="332" r:id="rId26"/>
    <p:sldId id="333" r:id="rId27"/>
    <p:sldId id="361" r:id="rId28"/>
    <p:sldId id="342" r:id="rId29"/>
    <p:sldId id="344" r:id="rId30"/>
    <p:sldId id="343" r:id="rId31"/>
    <p:sldId id="345" r:id="rId32"/>
    <p:sldId id="346" r:id="rId33"/>
    <p:sldId id="358" r:id="rId34"/>
    <p:sldId id="362" r:id="rId35"/>
    <p:sldId id="295" r:id="rId36"/>
    <p:sldId id="357" r:id="rId37"/>
    <p:sldId id="334" r:id="rId38"/>
    <p:sldId id="335" r:id="rId39"/>
    <p:sldId id="336" r:id="rId40"/>
    <p:sldId id="349" r:id="rId41"/>
    <p:sldId id="363" r:id="rId42"/>
    <p:sldId id="351" r:id="rId43"/>
    <p:sldId id="350" r:id="rId44"/>
    <p:sldId id="365" r:id="rId45"/>
    <p:sldId id="353" r:id="rId46"/>
    <p:sldId id="354" r:id="rId47"/>
    <p:sldId id="356" r:id="rId48"/>
    <p:sldId id="364" r:id="rId49"/>
    <p:sldId id="321" r:id="rId50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C4FF3B-453A-460A-8536-9042823F9ECA}" v="1" dt="2023-06-27T14:41:49.9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5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E7527B-90A2-400F-8126-4ADCD75736C5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A6B0A-5C8E-492E-8AA4-8AF8625C6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87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BADE2-255F-44FB-9E79-54843CDD3CF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050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2/18/2026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2/18/2026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2/18/2026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2/18/2026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2/18/2026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2/18/2026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2/18/2026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2/18/2026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2/18/2026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2/18/2026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2/18/2026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2/18/2026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2/18/2026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4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hyperlink" Target="https://www.geogebra.org/m/tgceabb2#material/qcwutumt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image" Target="../media/image15.png"/><Relationship Id="rId4" Type="http://schemas.openxmlformats.org/officeDocument/2006/relationships/hyperlink" Target="https://www.geogebra.org/m/tgceabb2#material/qcwutumt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eogebra.org/m/tgceabb2#material/w8mk9dgp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1.png"/><Relationship Id="rId4" Type="http://schemas.openxmlformats.org/officeDocument/2006/relationships/hyperlink" Target="https://www.geogebra.org/m/tgceabb2#material/w8mk9dgp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6" Type="http://schemas.openxmlformats.org/officeDocument/2006/relationships/hyperlink" Target="https://www.geogebra.org/m/tgceabb2#material/w8mk9dgp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hyperlink" Target="https://www.geogebra.org/m/tgceabb2#material/w8mk9dgp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math.purdue.edu/~fernan87/assets/docs/24_SP/SP24_MA16020_L14_Notes.pdf" TargetMode="External"/><Relationship Id="rId4" Type="http://schemas.openxmlformats.org/officeDocument/2006/relationships/hyperlink" Target="https://www.geogebra.org/m/tgceabb2#material/w8mk9dgp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eogebra.org/m/tgceabb2#material/vte3zdjx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6.png"/><Relationship Id="rId4" Type="http://schemas.openxmlformats.org/officeDocument/2006/relationships/hyperlink" Target="https://www.geogebra.org/m/tgceabb2#material/vte3zdjx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7.png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6" Type="http://schemas.openxmlformats.org/officeDocument/2006/relationships/hyperlink" Target="https://www.geogebra.org/m/tgceabb2#material/vte3zdjx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hyperlink" Target="https://www.geogebra.org/m/tgceabb2#material/vte3zdjx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math.purdue.edu/~fernan87/assets/docs/24_SP/SP24_MA16020_L14_Notes.pdf" TargetMode="External"/><Relationship Id="rId4" Type="http://schemas.openxmlformats.org/officeDocument/2006/relationships/hyperlink" Target="https://www.geogebra.org/m/tgceabb2#material/vte3zdjx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tgceabb2#material/njkxvte3" TargetMode="External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tgceabb2#material/njkxvte3" TargetMode="External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0.png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6" Type="http://schemas.openxmlformats.org/officeDocument/2006/relationships/image" Target="../media/image28.png"/><Relationship Id="rId5" Type="http://schemas.openxmlformats.org/officeDocument/2006/relationships/hyperlink" Target="https://www.geogebra.org/m/tgceabb2#material/njkxvte3" TargetMode="External"/><Relationship Id="rId4" Type="http://schemas.openxmlformats.org/officeDocument/2006/relationships/image" Target="../media/image25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tgceabb2#material/njkxvte3" TargetMode="External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tgceabb2#material/njkxvte3" TargetMode="External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tgceabb2#material/njkxvte3" TargetMode="External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math.purdue.edu/~fernan87/assets/docs/24_SP/SP24_MA16020_L14_Notes.pdf" TargetMode="External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eogebra.org/m/tgceabb2#material/afywnvhr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hyperlink" Target="https://www.geogebra.org/m/tgceabb2#material/afywnvhr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hyperlink" Target="https://www.geogebra.org/m/tgceabb2#material/afywnvhr" TargetMode="External"/><Relationship Id="rId2" Type="http://schemas.openxmlformats.org/officeDocument/2006/relationships/video" Target="../media/media8.mp4"/><Relationship Id="rId1" Type="http://schemas.microsoft.com/office/2007/relationships/media" Target="../media/media8.mp4"/><Relationship Id="rId6" Type="http://schemas.openxmlformats.org/officeDocument/2006/relationships/image" Target="../media/image34.png"/><Relationship Id="rId5" Type="http://schemas.openxmlformats.org/officeDocument/2006/relationships/image" Target="../media/image32.png"/><Relationship Id="rId4" Type="http://schemas.openxmlformats.org/officeDocument/2006/relationships/image" Target="../media/image30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eogebra.org/m/tgceabb2#material/afywnvhr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hyperlink" Target="https://www.geogebra.org/m/tgceabb2#material/tnnhu7gz" TargetMode="Externa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eogebra.org/m/tgceabb2#material/afywnvhr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math.purdue.edu/~fernan87/assets/docs/24_SP/SP24_MA16020_L14_Notes.pdf" TargetMode="External"/><Relationship Id="rId4" Type="http://schemas.openxmlformats.org/officeDocument/2006/relationships/hyperlink" Target="https://www.geogebra.org/m/tgceabb2#material/afywnvhr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tgceabb2#material/a5s4n8u7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tmp"/><Relationship Id="rId3" Type="http://schemas.openxmlformats.org/officeDocument/2006/relationships/image" Target="../../clipboard/media/image2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hyperlink" Target="https://www.geogebra.org/m/tgceabb2#material/a5s4n8u7" TargetMode="Externa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1.png"/><Relationship Id="rId2" Type="http://schemas.openxmlformats.org/officeDocument/2006/relationships/video" Target="../media/media9.mp4"/><Relationship Id="rId1" Type="http://schemas.microsoft.com/office/2007/relationships/media" Target="../media/media9.mp4"/><Relationship Id="rId6" Type="http://schemas.openxmlformats.org/officeDocument/2006/relationships/image" Target="../media/image37.png"/><Relationship Id="rId5" Type="http://schemas.openxmlformats.org/officeDocument/2006/relationships/hyperlink" Target="https://www.geogebra.org/m/tgceabb2#material/a5s4n8u7" TargetMode="External"/><Relationship Id="rId4" Type="http://schemas.openxmlformats.org/officeDocument/2006/relationships/image" Target="../media/image33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tgceabb2#material/a5s4n8u7" TargetMode="External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tgceabb2#material/a5s4n8u7" TargetMode="External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tgceabb2#material/a5s4n8u7" TargetMode="External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math.purdue.edu/~fernan87/assets/docs/24_SP/SP24_MA16020_L14_Notes.pdf" TargetMode="External"/><Relationship Id="rId5" Type="http://schemas.openxmlformats.org/officeDocument/2006/relationships/image" Target="../media/image36.png"/><Relationship Id="rId4" Type="http://schemas.openxmlformats.org/officeDocument/2006/relationships/image" Target="../media/image37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ogebra.org/m/tgceabb2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hyperlink" Target="https://www.geogebra.org/m/tgceabb2#material/tnnhu7gz" TargetMode="Externa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7.png"/><Relationship Id="rId4" Type="http://schemas.openxmlformats.org/officeDocument/2006/relationships/hyperlink" Target="https://www.geogebra.org/m/tgceabb2#material/qcwutum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DFA43-6F70-48BF-B147-06D60F3440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MA 16020: Lesson 14</a:t>
            </a:r>
            <a:br>
              <a:rPr lang="en-US" sz="4800" dirty="0"/>
            </a:br>
            <a:r>
              <a:rPr lang="en-US" sz="4800" dirty="0"/>
              <a:t>			Volume By Revolution</a:t>
            </a:r>
            <a:br>
              <a:rPr lang="en-US" sz="4800" dirty="0"/>
            </a:br>
            <a:r>
              <a:rPr lang="en-US" sz="4800" dirty="0"/>
              <a:t>					Disk Method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9E7078-94F0-4C08-851B-F3702E3D9B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By: Alexandra Cuadra</a:t>
            </a:r>
          </a:p>
        </p:txBody>
      </p:sp>
    </p:spTree>
    <p:extLst>
      <p:ext uri="{BB962C8B-B14F-4D97-AF65-F5344CB8AC3E}">
        <p14:creationId xmlns:p14="http://schemas.microsoft.com/office/powerpoint/2010/main" val="3658582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30796-B62C-42F5-BC9A-E8D3C08B3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Volume of that Cylinder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7ABCB8-4C4D-401E-A99D-1782823B153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/>
                  <a:t>Geometry Way:</a:t>
                </a:r>
              </a:p>
              <a:p>
                <a:pPr lvl="1"/>
                <a:r>
                  <a:rPr lang="en-US" sz="2000"/>
                  <a:t>The formula for a Cylinder is </a:t>
                </a:r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000"/>
                  <a:t> </a:t>
                </a:r>
              </a:p>
              <a:p>
                <a:pPr lvl="1"/>
                <a:r>
                  <a:rPr lang="en-US" sz="2000"/>
                  <a:t>Since our Cylinder has radius 2 and height 4,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 = 16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  <m:r>
                        <m:rPr>
                          <m:nor/>
                        </m:rPr>
                        <a:rPr lang="en-US" sz="2000" dirty="0"/>
                        <m:t> </m:t>
                      </m:r>
                    </m:oMath>
                  </m:oMathPara>
                </a14:m>
                <a:endParaRPr lang="en-US" sz="2000"/>
              </a:p>
              <a:p>
                <a:pPr marL="457200" lvl="1" indent="0">
                  <a:buNone/>
                </a:pPr>
                <a:endParaRPr lang="en-US" sz="200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7ABCB8-4C4D-401E-A99D-1782823B15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75DAADF-226F-498E-A38E-2B01D41D5993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000"/>
                  <a:t>Calculus Way: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=16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sz="2000"/>
              </a:p>
              <a:p>
                <a:pPr marL="457200" lvl="1" indent="0">
                  <a:buNone/>
                </a:pPr>
                <a:endParaRPr lang="en-US" sz="2000"/>
              </a:p>
              <a:p>
                <a:pPr marL="457200" lvl="1" indent="0">
                  <a:buNone/>
                </a:pPr>
                <a:r>
                  <a:rPr lang="en-US" sz="2000"/>
                  <a:t>where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/>
                    </m:nary>
                  </m:oMath>
                </a14:m>
                <a:r>
                  <a:rPr lang="en-US" sz="2000"/>
                  <a:t> refers to the height, and</a:t>
                </a:r>
              </a:p>
              <a:p>
                <a:pPr marL="457200" lvl="1" indent="0">
                  <a:buNone/>
                </a:pPr>
                <a:r>
                  <a:rPr lang="en-US" sz="2000"/>
                  <a:t>		</a:t>
                </a:r>
              </a:p>
              <a:p>
                <a:pPr marL="457200" lvl="1" indent="0">
                  <a:buNone/>
                </a:pPr>
                <a:r>
                  <a:rPr lang="en-US" sz="200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000"/>
                  <a:t> refers to the area of a circle.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75DAADF-226F-498E-A38E-2B01D41D59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87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46500-F1CB-4363-832C-301F3830F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Purpose of all of this…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ABA85-8AF4-4401-AC3C-37C023985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/>
              <a:t> So in the case of a cylinder, this might be overkill.</a:t>
            </a:r>
          </a:p>
          <a:p>
            <a:endParaRPr lang="en-US" sz="2800"/>
          </a:p>
          <a:p>
            <a:r>
              <a:rPr lang="en-US" sz="2800"/>
              <a:t> But this is the way we want to think of these questions.</a:t>
            </a:r>
          </a:p>
          <a:p>
            <a:endParaRPr lang="en-US" sz="2800"/>
          </a:p>
          <a:p>
            <a:pPr lvl="1"/>
            <a:r>
              <a:rPr lang="en-US" sz="2800">
                <a:solidFill>
                  <a:schemeClr val="accent1"/>
                </a:solidFill>
              </a:rPr>
              <a:t> </a:t>
            </a:r>
            <a:r>
              <a:rPr lang="en-US" sz="2800">
                <a:solidFill>
                  <a:srgbClr val="0070C0"/>
                </a:solidFill>
              </a:rPr>
              <a:t>Essentially find the cross section by graphing the lines given and apply the appropriate formula </a:t>
            </a:r>
          </a:p>
          <a:p>
            <a:pPr marL="457200" lvl="1" indent="0">
              <a:buNone/>
            </a:pPr>
            <a:r>
              <a:rPr lang="en-US" sz="2800">
                <a:solidFill>
                  <a:srgbClr val="0070C0"/>
                </a:solidFill>
              </a:rPr>
              <a:t>   ( found on the next slide. )</a:t>
            </a:r>
          </a:p>
        </p:txBody>
      </p:sp>
    </p:spTree>
    <p:extLst>
      <p:ext uri="{BB962C8B-B14F-4D97-AF65-F5344CB8AC3E}">
        <p14:creationId xmlns:p14="http://schemas.microsoft.com/office/powerpoint/2010/main" val="1658506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68050-5C77-492A-A92C-F320C9C95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Disk Method Formula(s)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2D2CFA-145B-458C-A601-2B17A74B011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/>
                  <a:t>For rotation around </a:t>
                </a:r>
                <a:r>
                  <a:rPr lang="en-US" sz="2400">
                    <a:solidFill>
                      <a:srgbClr val="0070C0"/>
                    </a:solidFill>
                  </a:rPr>
                  <a:t>x-axis</a:t>
                </a:r>
                <a:r>
                  <a:rPr lang="en-US" sz="2400"/>
                  <a:t>:</a:t>
                </a:r>
              </a:p>
              <a:p>
                <a:r>
                  <a:rPr lang="en-US" sz="2400"/>
                  <a:t>If the volume of the solid is obtained by rotating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/>
                  <a:t> about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/>
                  <a:t>-axis on the interval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/>
                  <a:t> is given by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240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2D2CFA-145B-458C-A601-2B17A74B01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44F20D9-0D29-44FD-A54C-2BA26C7E1A5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2400"/>
              </a:p>
              <a:p>
                <a:pPr marL="0" indent="0">
                  <a:buNone/>
                </a:pPr>
                <a:r>
                  <a:rPr lang="en-US" sz="2400"/>
                  <a:t>For rotation around </a:t>
                </a:r>
                <a:r>
                  <a:rPr lang="en-US" sz="2400">
                    <a:solidFill>
                      <a:srgbClr val="0070C0"/>
                    </a:solidFill>
                  </a:rPr>
                  <a:t>y-axis</a:t>
                </a:r>
                <a:r>
                  <a:rPr lang="en-US" sz="2400"/>
                  <a:t>:</a:t>
                </a:r>
              </a:p>
              <a:p>
                <a:r>
                  <a:rPr lang="en-US" sz="2400"/>
                  <a:t>If the volume of the solid is obtained by rotating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/>
                  <a:t> about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/>
                  <a:t>-axis on the interval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/>
                  <a:t> is given by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)]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𝑑𝑦</m:t>
                      </m:r>
                    </m:oMath>
                  </m:oMathPara>
                </a14:m>
                <a:endParaRPr lang="en-US" sz="2400">
                  <a:solidFill>
                    <a:srgbClr val="0070C0"/>
                  </a:solidFill>
                </a:endParaRPr>
              </a:p>
              <a:p>
                <a:endParaRPr lang="en-US" sz="240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44F20D9-0D29-44FD-A54C-2BA26C7E1A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280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16E3E5-5186-46A4-AFBD-337387D31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218742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23">
            <a:extLst>
              <a:ext uri="{FF2B5EF4-FFF2-40B4-BE49-F238E27FC236}">
                <a16:creationId xmlns:a16="http://schemas.microsoft.com/office/drawing/2014/main" id="{7B8FAACC-353E-4F84-BA62-A5514185D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7554995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212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BAF104D-EF05-4276-BFC3-BC504898253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164749" y="457200"/>
                <a:ext cx="3575737" cy="1188719"/>
              </a:xfrm>
            </p:spPr>
            <p:txBody>
              <a:bodyPr vert="horz" lIns="91440" tIns="45720" rIns="91440" bIns="45720" rtlCol="0" anchor="b">
                <a:normAutofit fontScale="90000"/>
              </a:bodyPr>
              <a:lstStyle/>
              <a:p>
                <a:r>
                  <a:rPr lang="en-US" sz="3600">
                    <a:solidFill>
                      <a:srgbClr val="FFFFFF"/>
                    </a:solidFill>
                  </a:rPr>
                  <a:t>Why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3600">
                    <a:solidFill>
                      <a:srgbClr val="FFFFFF"/>
                    </a:solidFill>
                  </a:rPr>
                  <a:t> in the formula?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BAF104D-EF05-4276-BFC3-BC50489825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164749" y="457200"/>
                <a:ext cx="3575737" cy="1188719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4D1D6A-B505-4A4D-960B-3966034F2F7B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164749" y="1870364"/>
                <a:ext cx="3575737" cy="4170998"/>
              </a:xfr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marL="0" indent="0">
                  <a:buNone/>
                </a:pPr>
                <a:r>
                  <a:rPr lang="en-US" sz="2400">
                    <a:solidFill>
                      <a:srgbClr val="FFFFFF"/>
                    </a:solidFill>
                  </a:rPr>
                  <a:t>Note the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>
                    <a:solidFill>
                      <a:srgbClr val="FFFFFF"/>
                    </a:solidFill>
                  </a:rPr>
                  <a:t> in both formulas comes from the fact we are playing with Disks. </a:t>
                </a:r>
              </a:p>
              <a:p>
                <a:pPr marL="0" indent="0">
                  <a:buNone/>
                </a:pPr>
                <a:endParaRPr lang="en-US" sz="2400">
                  <a:solidFill>
                    <a:srgbClr val="FFFFFF"/>
                  </a:solidFill>
                </a:endParaRPr>
              </a:p>
              <a:p>
                <a:pPr marL="0" indent="0">
                  <a:buNone/>
                </a:pPr>
                <a:r>
                  <a:rPr lang="en-US" sz="2400">
                    <a:solidFill>
                      <a:srgbClr val="FFFFFF"/>
                    </a:solidFill>
                  </a:rPr>
                  <a:t>So you can see the graph on the left shows the radius and the right shows the Disks.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4D1D6A-B505-4A4D-960B-3966034F2F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164749" y="1870364"/>
                <a:ext cx="3575737" cy="4170998"/>
              </a:xfr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3D71955-C5EB-4D97-ADBE-E67A0BF8EBBB}"/>
              </a:ext>
            </a:extLst>
          </p:cNvPr>
          <p:cNvSpPr txBox="1"/>
          <p:nvPr/>
        </p:nvSpPr>
        <p:spPr>
          <a:xfrm>
            <a:off x="328096" y="5556379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`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1E4A03-39C0-4A05-80DC-731823FC76E2}"/>
              </a:ext>
            </a:extLst>
          </p:cNvPr>
          <p:cNvSpPr txBox="1"/>
          <p:nvPr/>
        </p:nvSpPr>
        <p:spPr>
          <a:xfrm>
            <a:off x="229014" y="6262933"/>
            <a:ext cx="7117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6"/>
              </a:rPr>
              <a:t>https://www.geogebra.org/m/tgceabb2#material/qcwutumt</a:t>
            </a:r>
            <a:endParaRPr lang="en-US"/>
          </a:p>
          <a:p>
            <a:endParaRPr lang="en-US"/>
          </a:p>
        </p:txBody>
      </p:sp>
      <p:pic>
        <p:nvPicPr>
          <p:cNvPr id="7" name="Screen Recording 6">
            <a:hlinkClick r:id="" action="ppaction://media"/>
            <a:extLst>
              <a:ext uri="{FF2B5EF4-FFF2-40B4-BE49-F238E27FC236}">
                <a16:creationId xmlns:a16="http://schemas.microsoft.com/office/drawing/2014/main" id="{03A161B0-7C33-4A01-8753-6AD5FE65AA9A}"/>
              </a:ext>
            </a:extLst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71988" y="1248063"/>
            <a:ext cx="6835293" cy="3781137"/>
          </a:xfrm>
        </p:spPr>
      </p:pic>
    </p:spTree>
    <p:extLst>
      <p:ext uri="{BB962C8B-B14F-4D97-AF65-F5344CB8AC3E}">
        <p14:creationId xmlns:p14="http://schemas.microsoft.com/office/powerpoint/2010/main" val="202435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23"/>
    </mc:Choice>
    <mc:Fallback xmlns="">
      <p:transition spd="slow" advTm="287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16E3E5-5186-46A4-AFBD-337387D31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218742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23">
            <a:extLst>
              <a:ext uri="{FF2B5EF4-FFF2-40B4-BE49-F238E27FC236}">
                <a16:creationId xmlns:a16="http://schemas.microsoft.com/office/drawing/2014/main" id="{7B8FAACC-353E-4F84-BA62-A5514185D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7554995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212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AF104D-EF05-4276-BFC3-BC5048982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749" y="457200"/>
            <a:ext cx="3575737" cy="11887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But wait…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D1D6A-B505-4A4D-960B-3966034F2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64749" y="1870364"/>
            <a:ext cx="3575737" cy="4170998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n-US" sz="2400">
                <a:solidFill>
                  <a:srgbClr val="FFFFFF"/>
                </a:solidFill>
              </a:rPr>
              <a:t>How is the left graph becoming the cylinder?</a:t>
            </a:r>
            <a:br>
              <a:rPr lang="en-US" sz="2400">
                <a:solidFill>
                  <a:srgbClr val="FFFFFF"/>
                </a:solidFill>
              </a:rPr>
            </a:br>
            <a:endParaRPr lang="en-US" sz="240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400">
                <a:solidFill>
                  <a:schemeClr val="accent1"/>
                </a:solidFill>
              </a:rPr>
              <a:t>Answer: If you rotate the left graph, you get the cylinder.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D71955-C5EB-4D97-ADBE-E67A0BF8EBBB}"/>
              </a:ext>
            </a:extLst>
          </p:cNvPr>
          <p:cNvSpPr txBox="1"/>
          <p:nvPr/>
        </p:nvSpPr>
        <p:spPr>
          <a:xfrm>
            <a:off x="328096" y="5556379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`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1E4A03-39C0-4A05-80DC-731823FC76E2}"/>
              </a:ext>
            </a:extLst>
          </p:cNvPr>
          <p:cNvSpPr txBox="1"/>
          <p:nvPr/>
        </p:nvSpPr>
        <p:spPr>
          <a:xfrm>
            <a:off x="229014" y="6262933"/>
            <a:ext cx="7117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4"/>
              </a:rPr>
              <a:t>https://www.geogebra.org/m/tgceabb2#material/qcwutumt</a:t>
            </a:r>
            <a:endParaRPr lang="en-US"/>
          </a:p>
          <a:p>
            <a:endParaRPr lang="en-US"/>
          </a:p>
        </p:txBody>
      </p:sp>
      <p:pic>
        <p:nvPicPr>
          <p:cNvPr id="8" name="Screen Recording 7">
            <a:hlinkClick r:id="" action="ppaction://media"/>
            <a:extLst>
              <a:ext uri="{FF2B5EF4-FFF2-40B4-BE49-F238E27FC236}">
                <a16:creationId xmlns:a16="http://schemas.microsoft.com/office/drawing/2014/main" id="{35BCE749-9CAE-41FA-8E6B-6A92ACC05A09}"/>
              </a:ext>
            </a:extLst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242" y="1303758"/>
            <a:ext cx="7329085" cy="3599585"/>
          </a:xfrm>
        </p:spPr>
      </p:pic>
    </p:spTree>
    <p:extLst>
      <p:ext uri="{BB962C8B-B14F-4D97-AF65-F5344CB8AC3E}">
        <p14:creationId xmlns:p14="http://schemas.microsoft.com/office/powerpoint/2010/main" val="253236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23"/>
    </mc:Choice>
    <mc:Fallback xmlns="">
      <p:transition spd="slow" advTm="287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412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repeatCount="indefinite" fill="remove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A4F96-E08F-4B4A-BE9C-BCF0E34E4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6CF556-5BF9-400A-A24A-D00CCAFC59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281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42701" y="110836"/>
                <a:ext cx="11910754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/>
                  <a:t>Example 1:</a:t>
                </a:r>
                <a:r>
                  <a:rPr lang="en-US" sz="240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2400"/>
              </a:p>
              <a:p>
                <a:r>
                  <a:rPr lang="en-US" sz="2400"/>
                  <a:t>About the x-axis.</a:t>
                </a:r>
              </a:p>
              <a:p>
                <a:endParaRPr lang="en-US" sz="24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42701" y="110836"/>
                <a:ext cx="11910754" cy="1938992"/>
              </a:xfrm>
              <a:prstGeom prst="rect">
                <a:avLst/>
              </a:prstGeom>
              <a:blipFill>
                <a:blip r:embed="rId2"/>
                <a:stretch>
                  <a:fillRect l="-768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3822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42701" y="110836"/>
                <a:ext cx="11910754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/>
                  <a:t>Example 1:</a:t>
                </a:r>
                <a:r>
                  <a:rPr lang="en-US" sz="240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2400"/>
              </a:p>
              <a:p>
                <a:r>
                  <a:rPr lang="en-US" sz="2400"/>
                  <a:t>About the x-axis.</a:t>
                </a:r>
              </a:p>
              <a:p>
                <a:endParaRPr lang="en-US" sz="2400"/>
              </a:p>
              <a:p>
                <a:r>
                  <a:rPr lang="en-US" sz="2400">
                    <a:solidFill>
                      <a:srgbClr val="0070C0"/>
                    </a:solidFill>
                  </a:rPr>
                  <a:t>First draw the region.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42701" y="110836"/>
                <a:ext cx="11910754" cy="2308324"/>
              </a:xfrm>
              <a:prstGeom prst="rect">
                <a:avLst/>
              </a:prstGeom>
              <a:blipFill>
                <a:blip r:embed="rId2"/>
                <a:stretch>
                  <a:fillRect l="-768" t="-2111" b="-5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D2787134-B996-46FB-8EDA-57E5E57F4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32" y="2419160"/>
            <a:ext cx="2550623" cy="36457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BB9C11-7BBE-446F-8EEF-45B663B8254A}"/>
              </a:ext>
            </a:extLst>
          </p:cNvPr>
          <p:cNvSpPr txBox="1"/>
          <p:nvPr/>
        </p:nvSpPr>
        <p:spPr>
          <a:xfrm>
            <a:off x="2299854" y="6428509"/>
            <a:ext cx="7215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4"/>
              </a:rPr>
              <a:t>https://www.geogebra.org/m/tgceabb2#material/w8mk9dgp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3354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42701" y="110836"/>
                <a:ext cx="11910754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/>
                  <a:t>Example 1:</a:t>
                </a:r>
                <a:r>
                  <a:rPr lang="en-US" sz="240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2400"/>
              </a:p>
              <a:p>
                <a:r>
                  <a:rPr lang="en-US" sz="2400"/>
                  <a:t>About the x-axis.</a:t>
                </a:r>
              </a:p>
              <a:p>
                <a:endParaRPr lang="en-US" sz="24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42701" y="110836"/>
                <a:ext cx="11910754" cy="1938992"/>
              </a:xfrm>
              <a:prstGeom prst="rect">
                <a:avLst/>
              </a:prstGeom>
              <a:blipFill>
                <a:blip r:embed="rId2"/>
                <a:stretch>
                  <a:fillRect l="-768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D2787134-B996-46FB-8EDA-57E5E57F4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32" y="2419160"/>
            <a:ext cx="2550623" cy="36457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BB9C11-7BBE-446F-8EEF-45B663B8254A}"/>
              </a:ext>
            </a:extLst>
          </p:cNvPr>
          <p:cNvSpPr txBox="1"/>
          <p:nvPr/>
        </p:nvSpPr>
        <p:spPr>
          <a:xfrm>
            <a:off x="2299854" y="6428509"/>
            <a:ext cx="7215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4"/>
              </a:rPr>
              <a:t>https://www.geogebra.org/m/tgceabb2#material/w8mk9dgp</a:t>
            </a:r>
            <a:endParaRPr lang="en-US"/>
          </a:p>
          <a:p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4CDD85B5-5C04-B891-225B-E218AD879F38}"/>
              </a:ext>
            </a:extLst>
          </p:cNvPr>
          <p:cNvSpPr/>
          <p:nvPr/>
        </p:nvSpPr>
        <p:spPr>
          <a:xfrm>
            <a:off x="4494301" y="3697562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Rotation about x-axis</a:t>
            </a:r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84B41E72-3ABE-FF4F-8258-578C22F03F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3288" y="1652056"/>
            <a:ext cx="2118786" cy="4776453"/>
          </a:xfrm>
          <a:prstGeom prst="rect">
            <a:avLst/>
          </a:prstGeom>
        </p:spPr>
      </p:pic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7F46B960-D615-52C7-A522-59252AB6DA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632" y="2571560"/>
            <a:ext cx="2550623" cy="364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339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42701" y="110836"/>
                <a:ext cx="11910754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/>
                  <a:t>Example 1:</a:t>
                </a:r>
                <a:r>
                  <a:rPr lang="en-US" sz="240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2400"/>
              </a:p>
              <a:p>
                <a:r>
                  <a:rPr lang="en-US" sz="2400"/>
                  <a:t>About the x-axis.</a:t>
                </a:r>
              </a:p>
              <a:p>
                <a:endParaRPr lang="en-US" sz="24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42701" y="110836"/>
                <a:ext cx="11910754" cy="1938992"/>
              </a:xfrm>
              <a:prstGeom prst="rect">
                <a:avLst/>
              </a:prstGeom>
              <a:blipFill>
                <a:blip r:embed="rId4"/>
                <a:stretch>
                  <a:fillRect l="-768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D2787134-B996-46FB-8EDA-57E5E57F4A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232" y="2419160"/>
            <a:ext cx="2550623" cy="36457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BB9C11-7BBE-446F-8EEF-45B663B8254A}"/>
              </a:ext>
            </a:extLst>
          </p:cNvPr>
          <p:cNvSpPr txBox="1"/>
          <p:nvPr/>
        </p:nvSpPr>
        <p:spPr>
          <a:xfrm>
            <a:off x="2299854" y="6428509"/>
            <a:ext cx="7215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6"/>
              </a:rPr>
              <a:t>https://www.geogebra.org/m/tgceabb2#material/w8mk9dgp</a:t>
            </a:r>
            <a:endParaRPr lang="en-US"/>
          </a:p>
          <a:p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EEEA94F-DE21-5352-4145-4D1CE12BD57A}"/>
              </a:ext>
            </a:extLst>
          </p:cNvPr>
          <p:cNvSpPr/>
          <p:nvPr/>
        </p:nvSpPr>
        <p:spPr>
          <a:xfrm>
            <a:off x="3448809" y="3569435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Furthermore, 3-D</a:t>
            </a:r>
          </a:p>
        </p:txBody>
      </p:sp>
      <p:pic>
        <p:nvPicPr>
          <p:cNvPr id="6" name="Screen Recording 3">
            <a:hlinkClick r:id="" action="ppaction://media"/>
            <a:extLst>
              <a:ext uri="{FF2B5EF4-FFF2-40B4-BE49-F238E27FC236}">
                <a16:creationId xmlns:a16="http://schemas.microsoft.com/office/drawing/2014/main" id="{46AF7A45-3AC4-1C85-B311-5CCE49D1FB0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662304" y="1948867"/>
            <a:ext cx="5295900" cy="4324350"/>
          </a:xfrm>
          <a:prstGeom prst="rect">
            <a:avLst/>
          </a:prstGeom>
        </p:spPr>
      </p:pic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7BAD995C-04C7-6658-2503-99E5F9C5A3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632" y="2571560"/>
            <a:ext cx="2550623" cy="364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34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51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5" repeatCount="indefinite" fill="remove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416E3E5-5186-46A4-AFBD-337387D31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218742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23">
            <a:extLst>
              <a:ext uri="{FF2B5EF4-FFF2-40B4-BE49-F238E27FC236}">
                <a16:creationId xmlns:a16="http://schemas.microsoft.com/office/drawing/2014/main" id="{7B8FAACC-353E-4F84-BA62-A5514185D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7554995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212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C73B43-305B-400D-90B3-A48443C85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749" y="457201"/>
            <a:ext cx="3575737" cy="13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>
                <a:solidFill>
                  <a:srgbClr val="FFFFFF"/>
                </a:solidFill>
              </a:rPr>
              <a:t>In Geometry,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F16B1-45C8-4351-BD80-1A903B0839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64749" y="2024743"/>
            <a:ext cx="3575737" cy="4016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2800">
                <a:solidFill>
                  <a:srgbClr val="FFFFFF"/>
                </a:solidFill>
              </a:rPr>
              <a:t>When we first talked about the concept of area, we did this by going over all the formulas for the area of different polygons.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139BE44-9162-9A03-33DC-1DCF2D1B149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Geometry Formulas - What Are the Geometry Formulas? Formulas of 2D and 3D  Shapes, Examples">
            <a:extLst>
              <a:ext uri="{FF2B5EF4-FFF2-40B4-BE49-F238E27FC236}">
                <a16:creationId xmlns:a16="http://schemas.microsoft.com/office/drawing/2014/main" id="{DAD41E4D-E71D-3621-BAC7-AF6479DB3A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30"/>
          <a:stretch/>
        </p:blipFill>
        <p:spPr bwMode="auto">
          <a:xfrm>
            <a:off x="181904" y="940434"/>
            <a:ext cx="7195760" cy="497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6267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42701" y="110836"/>
                <a:ext cx="11910754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/>
                  <a:t>Example 1:</a:t>
                </a:r>
                <a:r>
                  <a:rPr lang="en-US" sz="240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2400"/>
              </a:p>
              <a:p>
                <a:r>
                  <a:rPr lang="en-US" sz="2400"/>
                  <a:t>About the x-axis.</a:t>
                </a:r>
              </a:p>
              <a:p>
                <a:endParaRPr lang="en-US" sz="24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42701" y="110836"/>
                <a:ext cx="11910754" cy="1938992"/>
              </a:xfrm>
              <a:prstGeom prst="rect">
                <a:avLst/>
              </a:prstGeom>
              <a:blipFill>
                <a:blip r:embed="rId2"/>
                <a:stretch>
                  <a:fillRect l="-768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D2787134-B996-46FB-8EDA-57E5E57F4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32" y="2419160"/>
            <a:ext cx="2550623" cy="36457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BB9C11-7BBE-446F-8EEF-45B663B8254A}"/>
              </a:ext>
            </a:extLst>
          </p:cNvPr>
          <p:cNvSpPr txBox="1"/>
          <p:nvPr/>
        </p:nvSpPr>
        <p:spPr>
          <a:xfrm>
            <a:off x="2299854" y="6428509"/>
            <a:ext cx="7215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4"/>
              </a:rPr>
              <a:t>https://www.geogebra.org/m/tgceabb2#material/w8mk9dgp</a:t>
            </a:r>
            <a:endParaRPr lang="en-US"/>
          </a:p>
          <a:p>
            <a:endParaRPr lang="en-US"/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E28B04C0-CC44-F53D-B0BD-E3B6D4F781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632" y="2571560"/>
            <a:ext cx="2550623" cy="364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19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42701" y="110836"/>
                <a:ext cx="11910754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/>
                  <a:t>Example 1:</a:t>
                </a:r>
                <a:r>
                  <a:rPr lang="en-US" sz="240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2400"/>
              </a:p>
              <a:p>
                <a:r>
                  <a:rPr lang="en-US" sz="2400"/>
                  <a:t>About the x-axis.</a:t>
                </a:r>
              </a:p>
              <a:p>
                <a:endParaRPr lang="en-US" sz="24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42701" y="110836"/>
                <a:ext cx="11910754" cy="1938992"/>
              </a:xfrm>
              <a:prstGeom prst="rect">
                <a:avLst/>
              </a:prstGeom>
              <a:blipFill>
                <a:blip r:embed="rId2"/>
                <a:stretch>
                  <a:fillRect l="-768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D2787134-B996-46FB-8EDA-57E5E57F4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32" y="2419160"/>
            <a:ext cx="2550623" cy="36457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BB9C11-7BBE-446F-8EEF-45B663B8254A}"/>
              </a:ext>
            </a:extLst>
          </p:cNvPr>
          <p:cNvSpPr txBox="1"/>
          <p:nvPr/>
        </p:nvSpPr>
        <p:spPr>
          <a:xfrm>
            <a:off x="2299854" y="6428509"/>
            <a:ext cx="7215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4"/>
              </a:rPr>
              <a:t>https://www.geogebra.org/m/tgceabb2#material/w8mk9dgp</a:t>
            </a:r>
            <a:endParaRPr lang="en-US"/>
          </a:p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CCDDE2-1E06-B176-21D3-E2D67BE046C5}"/>
              </a:ext>
            </a:extLst>
          </p:cNvPr>
          <p:cNvSpPr txBox="1"/>
          <p:nvPr/>
        </p:nvSpPr>
        <p:spPr>
          <a:xfrm>
            <a:off x="5907572" y="3546671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rgbClr val="0070C0"/>
                </a:solidFill>
              </a:rPr>
              <a:t> to access it.</a:t>
            </a:r>
          </a:p>
        </p:txBody>
      </p:sp>
    </p:spTree>
    <p:extLst>
      <p:ext uri="{BB962C8B-B14F-4D97-AF65-F5344CB8AC3E}">
        <p14:creationId xmlns:p14="http://schemas.microsoft.com/office/powerpoint/2010/main" val="109683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42700" y="124691"/>
                <a:ext cx="11896899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/>
                  <a:t>Example 2:</a:t>
                </a:r>
                <a:r>
                  <a:rPr lang="en-US" sz="240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sec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400"/>
              </a:p>
              <a:p>
                <a:r>
                  <a:rPr lang="en-US" sz="2400"/>
                  <a:t>About the x-axis.</a:t>
                </a:r>
              </a:p>
              <a:p>
                <a:endParaRPr lang="en-US" sz="24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42700" y="124691"/>
                <a:ext cx="11896899" cy="1938992"/>
              </a:xfrm>
              <a:prstGeom prst="rect">
                <a:avLst/>
              </a:prstGeom>
              <a:blipFill>
                <a:blip r:embed="rId2"/>
                <a:stretch>
                  <a:fillRect l="-768" t="-2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97846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42700" y="124691"/>
                <a:ext cx="11896899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/>
                  <a:t>Example 2:</a:t>
                </a:r>
                <a:r>
                  <a:rPr lang="en-US" sz="240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sec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400"/>
              </a:p>
              <a:p>
                <a:r>
                  <a:rPr lang="en-US" sz="2400"/>
                  <a:t>About the x-axis.</a:t>
                </a:r>
              </a:p>
              <a:p>
                <a:endParaRPr lang="en-US" sz="2400"/>
              </a:p>
              <a:p>
                <a:r>
                  <a:rPr lang="en-US" sz="2400">
                    <a:solidFill>
                      <a:srgbClr val="0070C0"/>
                    </a:solidFill>
                  </a:rPr>
                  <a:t>First draw the region.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42700" y="124691"/>
                <a:ext cx="11896899" cy="2308324"/>
              </a:xfrm>
              <a:prstGeom prst="rect">
                <a:avLst/>
              </a:prstGeom>
              <a:blipFill>
                <a:blip r:embed="rId2"/>
                <a:stretch>
                  <a:fillRect l="-768" t="-2111" b="-5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27EC1064-2F4C-4412-8439-ADAE9CBD3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89" y="2594338"/>
            <a:ext cx="2457581" cy="36612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45BB38-97AF-4463-B19E-D0D5BC93214C}"/>
              </a:ext>
            </a:extLst>
          </p:cNvPr>
          <p:cNvSpPr txBox="1"/>
          <p:nvPr/>
        </p:nvSpPr>
        <p:spPr>
          <a:xfrm>
            <a:off x="2601195" y="6428509"/>
            <a:ext cx="6862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4"/>
              </a:rPr>
              <a:t>https://www.geogebra.org/m/tgceabb2#material/vte3zdjx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7441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42700" y="124691"/>
                <a:ext cx="11896899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/>
                  <a:t>Example 2:</a:t>
                </a:r>
                <a:r>
                  <a:rPr lang="en-US" sz="240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sec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400"/>
              </a:p>
              <a:p>
                <a:r>
                  <a:rPr lang="en-US" sz="2400"/>
                  <a:t>About the x-axis.</a:t>
                </a:r>
              </a:p>
              <a:p>
                <a:endParaRPr lang="en-US" sz="24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42700" y="124691"/>
                <a:ext cx="11896899" cy="1938992"/>
              </a:xfrm>
              <a:prstGeom prst="rect">
                <a:avLst/>
              </a:prstGeom>
              <a:blipFill>
                <a:blip r:embed="rId2"/>
                <a:stretch>
                  <a:fillRect l="-768" t="-2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27EC1064-2F4C-4412-8439-ADAE9CBD3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89" y="2594338"/>
            <a:ext cx="2457581" cy="36612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45BB38-97AF-4463-B19E-D0D5BC93214C}"/>
              </a:ext>
            </a:extLst>
          </p:cNvPr>
          <p:cNvSpPr txBox="1"/>
          <p:nvPr/>
        </p:nvSpPr>
        <p:spPr>
          <a:xfrm>
            <a:off x="2601195" y="6428509"/>
            <a:ext cx="6862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4"/>
              </a:rPr>
              <a:t>https://www.geogebra.org/m/tgceabb2#material/vte3zdjx</a:t>
            </a:r>
            <a:endParaRPr lang="en-US"/>
          </a:p>
          <a:p>
            <a:endParaRPr lang="en-US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FCB05628-1FC6-37AE-0744-A997380FADC5}"/>
              </a:ext>
            </a:extLst>
          </p:cNvPr>
          <p:cNvSpPr/>
          <p:nvPr/>
        </p:nvSpPr>
        <p:spPr>
          <a:xfrm>
            <a:off x="4682729" y="3883379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Rotation about x-axis</a:t>
            </a:r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EE5E427C-C355-8F1C-DBEF-866B1D69EC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6989" y="1494749"/>
            <a:ext cx="1983440" cy="5174672"/>
          </a:xfrm>
          <a:prstGeom prst="rect">
            <a:avLst/>
          </a:prstGeom>
        </p:spPr>
      </p:pic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F8E7BDC8-31A5-BB93-C797-7708CD521D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989" y="2746738"/>
            <a:ext cx="2457581" cy="366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02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42700" y="124691"/>
                <a:ext cx="11896899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/>
                  <a:t>Example 2:</a:t>
                </a:r>
                <a:r>
                  <a:rPr lang="en-US" sz="240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sec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400"/>
              </a:p>
              <a:p>
                <a:r>
                  <a:rPr lang="en-US" sz="2400"/>
                  <a:t>About the x-axis.</a:t>
                </a:r>
              </a:p>
              <a:p>
                <a:endParaRPr lang="en-US" sz="24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42700" y="124691"/>
                <a:ext cx="11896899" cy="1938992"/>
              </a:xfrm>
              <a:prstGeom prst="rect">
                <a:avLst/>
              </a:prstGeom>
              <a:blipFill>
                <a:blip r:embed="rId4"/>
                <a:stretch>
                  <a:fillRect l="-768" t="-2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27EC1064-2F4C-4412-8439-ADAE9CBD37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589" y="2594338"/>
            <a:ext cx="2457581" cy="36612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45BB38-97AF-4463-B19E-D0D5BC93214C}"/>
              </a:ext>
            </a:extLst>
          </p:cNvPr>
          <p:cNvSpPr txBox="1"/>
          <p:nvPr/>
        </p:nvSpPr>
        <p:spPr>
          <a:xfrm>
            <a:off x="2601195" y="6428509"/>
            <a:ext cx="6862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6"/>
              </a:rPr>
              <a:t>https://www.geogebra.org/m/tgceabb2#material/vte3zdjx</a:t>
            </a:r>
            <a:endParaRPr lang="en-US"/>
          </a:p>
          <a:p>
            <a:endParaRPr lang="en-US"/>
          </a:p>
        </p:txBody>
      </p:sp>
      <p:pic>
        <p:nvPicPr>
          <p:cNvPr id="7" name="Screen Recording 7">
            <a:hlinkClick r:id="" action="ppaction://media"/>
            <a:extLst>
              <a:ext uri="{FF2B5EF4-FFF2-40B4-BE49-F238E27FC236}">
                <a16:creationId xmlns:a16="http://schemas.microsoft.com/office/drawing/2014/main" id="{3E4458D7-2685-9209-BD7D-97FEF590E3C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710061" y="2246086"/>
            <a:ext cx="4737350" cy="4009545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960DEA79-6ECB-5403-C153-9F1045078A41}"/>
              </a:ext>
            </a:extLst>
          </p:cNvPr>
          <p:cNvSpPr/>
          <p:nvPr/>
        </p:nvSpPr>
        <p:spPr>
          <a:xfrm>
            <a:off x="3542845" y="3883377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Furthermore, 3-D</a:t>
            </a:r>
          </a:p>
        </p:txBody>
      </p:sp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FB759C93-2701-4C36-16F5-66F3D5BF94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6989" y="2746738"/>
            <a:ext cx="2457581" cy="366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48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278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5" repeatCount="indefinite" fill="remove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42700" y="124691"/>
                <a:ext cx="11896899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/>
                  <a:t>Example 2:</a:t>
                </a:r>
                <a:r>
                  <a:rPr lang="en-US" sz="240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sec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400"/>
              </a:p>
              <a:p>
                <a:r>
                  <a:rPr lang="en-US" sz="2400"/>
                  <a:t>About the x-axis.</a:t>
                </a:r>
              </a:p>
              <a:p>
                <a:endParaRPr lang="en-US" sz="24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42700" y="124691"/>
                <a:ext cx="11896899" cy="1938992"/>
              </a:xfrm>
              <a:prstGeom prst="rect">
                <a:avLst/>
              </a:prstGeom>
              <a:blipFill>
                <a:blip r:embed="rId2"/>
                <a:stretch>
                  <a:fillRect l="-768" t="-2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27EC1064-2F4C-4412-8439-ADAE9CBD3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89" y="2594338"/>
            <a:ext cx="2457581" cy="36612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45BB38-97AF-4463-B19E-D0D5BC93214C}"/>
              </a:ext>
            </a:extLst>
          </p:cNvPr>
          <p:cNvSpPr txBox="1"/>
          <p:nvPr/>
        </p:nvSpPr>
        <p:spPr>
          <a:xfrm>
            <a:off x="2601195" y="6428509"/>
            <a:ext cx="6862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4"/>
              </a:rPr>
              <a:t>https://www.geogebra.org/m/tgceabb2#material/vte3zdjx</a:t>
            </a:r>
            <a:endParaRPr lang="en-US"/>
          </a:p>
          <a:p>
            <a:endParaRPr lang="en-US"/>
          </a:p>
        </p:txBody>
      </p:sp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1542C7E3-F9C6-FB8D-159D-062568393B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989" y="2746738"/>
            <a:ext cx="2457581" cy="366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21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42700" y="124691"/>
                <a:ext cx="11896899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/>
                  <a:t>Example 2:</a:t>
                </a:r>
                <a:r>
                  <a:rPr lang="en-US" sz="240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sec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400"/>
              </a:p>
              <a:p>
                <a:r>
                  <a:rPr lang="en-US" sz="2400"/>
                  <a:t>About the x-axis.</a:t>
                </a:r>
              </a:p>
              <a:p>
                <a:endParaRPr lang="en-US" sz="24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42700" y="124691"/>
                <a:ext cx="11896899" cy="1938992"/>
              </a:xfrm>
              <a:prstGeom prst="rect">
                <a:avLst/>
              </a:prstGeom>
              <a:blipFill>
                <a:blip r:embed="rId2"/>
                <a:stretch>
                  <a:fillRect l="-768" t="-2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27EC1064-2F4C-4412-8439-ADAE9CBD3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89" y="2594338"/>
            <a:ext cx="2457581" cy="36612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45BB38-97AF-4463-B19E-D0D5BC93214C}"/>
              </a:ext>
            </a:extLst>
          </p:cNvPr>
          <p:cNvSpPr txBox="1"/>
          <p:nvPr/>
        </p:nvSpPr>
        <p:spPr>
          <a:xfrm>
            <a:off x="2601195" y="6428509"/>
            <a:ext cx="6862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4"/>
              </a:rPr>
              <a:t>https://www.geogebra.org/m/tgceabb2#material/vte3zdjx</a:t>
            </a:r>
            <a:endParaRPr lang="en-US"/>
          </a:p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514133-BF4B-470A-EC9C-7B852DA105D3}"/>
              </a:ext>
            </a:extLst>
          </p:cNvPr>
          <p:cNvSpPr txBox="1"/>
          <p:nvPr/>
        </p:nvSpPr>
        <p:spPr>
          <a:xfrm>
            <a:off x="5907572" y="3561661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rgbClr val="0070C0"/>
                </a:solidFill>
              </a:rPr>
              <a:t> to access it.</a:t>
            </a:r>
          </a:p>
        </p:txBody>
      </p:sp>
    </p:spTree>
    <p:extLst>
      <p:ext uri="{BB962C8B-B14F-4D97-AF65-F5344CB8AC3E}">
        <p14:creationId xmlns:p14="http://schemas.microsoft.com/office/powerpoint/2010/main" val="225989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805854" cy="2690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/>
                  <a:t>Example 3:</a:t>
                </a:r>
                <a:r>
                  <a:rPr lang="en-US" sz="240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400"/>
                  <a:t>,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/>
                  <a:t> ,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400"/>
              </a:p>
              <a:p>
                <a:r>
                  <a:rPr lang="en-US" sz="2400"/>
                  <a:t>About the x-axis.</a:t>
                </a:r>
              </a:p>
              <a:p>
                <a:endParaRPr lang="en-US" sz="2400"/>
              </a:p>
              <a:p>
                <a:endParaRPr lang="en-US" sz="240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805854" cy="2690545"/>
              </a:xfrm>
              <a:prstGeom prst="rect">
                <a:avLst/>
              </a:prstGeom>
              <a:blipFill>
                <a:blip r:embed="rId2"/>
                <a:stretch>
                  <a:fillRect l="-826" t="-1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9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15"/>
    </mc:Choice>
    <mc:Fallback xmlns="">
      <p:transition spd="slow" advTm="15215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805854" cy="3059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/>
                  <a:t>Example 3:</a:t>
                </a:r>
                <a:r>
                  <a:rPr lang="en-US" sz="240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400"/>
                  <a:t>,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/>
                  <a:t> ,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400"/>
              </a:p>
              <a:p>
                <a:r>
                  <a:rPr lang="en-US" sz="2400"/>
                  <a:t>About the x-axis.</a:t>
                </a:r>
              </a:p>
              <a:p>
                <a:endParaRPr lang="en-US" sz="2400"/>
              </a:p>
              <a:p>
                <a:r>
                  <a:rPr lang="en-US" sz="2400">
                    <a:solidFill>
                      <a:srgbClr val="0070C0"/>
                    </a:solidFill>
                  </a:rPr>
                  <a:t>First draw the region.</a:t>
                </a:r>
              </a:p>
              <a:p>
                <a:endParaRPr lang="en-US" sz="240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805854" cy="3059877"/>
              </a:xfrm>
              <a:prstGeom prst="rect">
                <a:avLst/>
              </a:prstGeom>
              <a:blipFill>
                <a:blip r:embed="rId2"/>
                <a:stretch>
                  <a:fillRect l="-826" t="-1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FB868AE-7D24-4845-8A6C-1CC1B154B379}"/>
              </a:ext>
            </a:extLst>
          </p:cNvPr>
          <p:cNvSpPr txBox="1"/>
          <p:nvPr/>
        </p:nvSpPr>
        <p:spPr>
          <a:xfrm>
            <a:off x="2531522" y="6363977"/>
            <a:ext cx="6810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linkClick r:id="rId3"/>
              </a:rPr>
              <a:t>https://www.geogebra.org/m/tgceabb2#material/njkxvte3</a:t>
            </a:r>
            <a:r>
              <a:rPr lang="en-US"/>
              <a:t> </a:t>
            </a:r>
          </a:p>
        </p:txBody>
      </p:sp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459FD2AB-4469-60A4-A254-3980870108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80" y="2829325"/>
            <a:ext cx="2248214" cy="319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88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15"/>
    </mc:Choice>
    <mc:Fallback xmlns="">
      <p:transition spd="slow" advTm="1521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EF2E6-7A19-4478-BF76-30A91EF78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 Calculus I,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55AD42-1B94-4CE6-8DB5-05CA083289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US" sz="2800"/>
                  <a:t>We learned about integration as a new technique for calculating area under a curve.</a:t>
                </a:r>
              </a:p>
              <a:p>
                <a:pPr marL="0" indent="0" algn="ctr">
                  <a:buNone/>
                </a:pPr>
                <a:endParaRPr lang="en-US" sz="2800"/>
              </a:p>
              <a:p>
                <a:pPr marL="0" indent="0" algn="ctr">
                  <a:buNone/>
                </a:pPr>
                <a:r>
                  <a:rPr lang="en-US" sz="2800"/>
                  <a:t>i.e.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US" sz="2800" b="0"/>
              </a:p>
              <a:p>
                <a:pPr marL="0" indent="0">
                  <a:buNone/>
                </a:pPr>
                <a:endParaRPr lang="en-US" b="0"/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55AD42-1B94-4CE6-8DB5-05CA083289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61322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805854" cy="2690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/>
                  <a:t>Example 3:</a:t>
                </a:r>
                <a:r>
                  <a:rPr lang="en-US" sz="240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400"/>
                  <a:t>,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/>
                  <a:t> ,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400"/>
              </a:p>
              <a:p>
                <a:r>
                  <a:rPr lang="en-US" sz="2400"/>
                  <a:t>About the x-axis.</a:t>
                </a:r>
              </a:p>
              <a:p>
                <a:endParaRPr lang="en-US" sz="2400"/>
              </a:p>
              <a:p>
                <a:endParaRPr lang="en-US" sz="240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805854" cy="2690545"/>
              </a:xfrm>
              <a:prstGeom prst="rect">
                <a:avLst/>
              </a:prstGeom>
              <a:blipFill>
                <a:blip r:embed="rId2"/>
                <a:stretch>
                  <a:fillRect l="-826" t="-1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FB868AE-7D24-4845-8A6C-1CC1B154B379}"/>
              </a:ext>
            </a:extLst>
          </p:cNvPr>
          <p:cNvSpPr txBox="1"/>
          <p:nvPr/>
        </p:nvSpPr>
        <p:spPr>
          <a:xfrm>
            <a:off x="2531522" y="6363977"/>
            <a:ext cx="6810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linkClick r:id="rId3"/>
              </a:rPr>
              <a:t>https://www.geogebra.org/m/tgceabb2#material/njkxvte3</a:t>
            </a:r>
            <a:r>
              <a:rPr lang="en-US"/>
              <a:t> </a:t>
            </a:r>
          </a:p>
          <a:p>
            <a:endParaRPr lang="en-US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EC60DE14-21F1-A5EF-3D9F-7463C843EDDB}"/>
              </a:ext>
            </a:extLst>
          </p:cNvPr>
          <p:cNvSpPr/>
          <p:nvPr/>
        </p:nvSpPr>
        <p:spPr>
          <a:xfrm>
            <a:off x="4682729" y="3883379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Rotation about x-axis</a:t>
            </a:r>
          </a:p>
        </p:txBody>
      </p:sp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459FD2AB-4469-60A4-A254-3980870108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80" y="2829325"/>
            <a:ext cx="2248214" cy="3191320"/>
          </a:xfrm>
          <a:prstGeom prst="rect">
            <a:avLst/>
          </a:prstGeom>
        </p:spPr>
      </p:pic>
      <p:pic>
        <p:nvPicPr>
          <p:cNvPr id="14" name="Picture 13" descr="A picture containing shoji&#10;&#10;Description automatically generated">
            <a:extLst>
              <a:ext uri="{FF2B5EF4-FFF2-40B4-BE49-F238E27FC236}">
                <a16:creationId xmlns:a16="http://schemas.microsoft.com/office/drawing/2014/main" id="{E514EBC7-86F0-56F6-6F8F-514E4F864C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9605" y="1408091"/>
            <a:ext cx="2229161" cy="532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4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15"/>
    </mc:Choice>
    <mc:Fallback xmlns="">
      <p:transition spd="slow" advTm="15215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805854" cy="2690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/>
                  <a:t>Example 3:</a:t>
                </a:r>
                <a:r>
                  <a:rPr lang="en-US" sz="240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400"/>
                  <a:t>,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/>
                  <a:t> ,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400"/>
              </a:p>
              <a:p>
                <a:r>
                  <a:rPr lang="en-US" sz="2400"/>
                  <a:t>About the x-axis.</a:t>
                </a:r>
              </a:p>
              <a:p>
                <a:endParaRPr lang="en-US" sz="2400"/>
              </a:p>
              <a:p>
                <a:endParaRPr lang="en-US" sz="240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805854" cy="2690545"/>
              </a:xfrm>
              <a:prstGeom prst="rect">
                <a:avLst/>
              </a:prstGeom>
              <a:blipFill>
                <a:blip r:embed="rId4"/>
                <a:stretch>
                  <a:fillRect l="-826" t="-1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FB868AE-7D24-4845-8A6C-1CC1B154B379}"/>
              </a:ext>
            </a:extLst>
          </p:cNvPr>
          <p:cNvSpPr txBox="1"/>
          <p:nvPr/>
        </p:nvSpPr>
        <p:spPr>
          <a:xfrm>
            <a:off x="2531522" y="6363977"/>
            <a:ext cx="6810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linkClick r:id="rId5"/>
              </a:rPr>
              <a:t>https://www.geogebra.org/m/tgceabb2#material/njkxvte3</a:t>
            </a:r>
            <a:r>
              <a:rPr lang="en-US"/>
              <a:t> </a:t>
            </a:r>
          </a:p>
        </p:txBody>
      </p:sp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459FD2AB-4469-60A4-A254-3980870108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80" y="2829325"/>
            <a:ext cx="2248214" cy="3191320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B8A6702-F429-F54D-3F57-36F29FDBF2F5}"/>
              </a:ext>
            </a:extLst>
          </p:cNvPr>
          <p:cNvSpPr/>
          <p:nvPr/>
        </p:nvSpPr>
        <p:spPr>
          <a:xfrm>
            <a:off x="3542845" y="3883377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Furthermore, 3-D</a:t>
            </a:r>
          </a:p>
        </p:txBody>
      </p:sp>
      <p:pic>
        <p:nvPicPr>
          <p:cNvPr id="7" name="Screen Recording 6">
            <a:hlinkClick r:id="" action="ppaction://media"/>
            <a:extLst>
              <a:ext uri="{FF2B5EF4-FFF2-40B4-BE49-F238E27FC236}">
                <a16:creationId xmlns:a16="http://schemas.microsoft.com/office/drawing/2014/main" id="{CBD66BEB-DAA1-FD06-6237-67CC2D217B3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357770" y="2510458"/>
            <a:ext cx="421005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0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15"/>
    </mc:Choice>
    <mc:Fallback xmlns="">
      <p:transition spd="slow" advTm="152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4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805854" cy="2690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/>
                  <a:t>Example 3:</a:t>
                </a:r>
                <a:r>
                  <a:rPr lang="en-US" sz="240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400"/>
                  <a:t>,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/>
                  <a:t> ,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400"/>
              </a:p>
              <a:p>
                <a:r>
                  <a:rPr lang="en-US" sz="2400"/>
                  <a:t>About the x-axis.</a:t>
                </a:r>
              </a:p>
              <a:p>
                <a:endParaRPr lang="en-US" sz="2400"/>
              </a:p>
              <a:p>
                <a:endParaRPr lang="en-US" sz="240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805854" cy="2690545"/>
              </a:xfrm>
              <a:prstGeom prst="rect">
                <a:avLst/>
              </a:prstGeom>
              <a:blipFill>
                <a:blip r:embed="rId2"/>
                <a:stretch>
                  <a:fillRect l="-826" t="-1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FB868AE-7D24-4845-8A6C-1CC1B154B379}"/>
              </a:ext>
            </a:extLst>
          </p:cNvPr>
          <p:cNvSpPr txBox="1"/>
          <p:nvPr/>
        </p:nvSpPr>
        <p:spPr>
          <a:xfrm>
            <a:off x="2531522" y="6363977"/>
            <a:ext cx="6810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linkClick r:id="rId3"/>
              </a:rPr>
              <a:t>https://www.geogebra.org/m/tgceabb2#material/njkxvte3</a:t>
            </a:r>
            <a:r>
              <a:rPr lang="en-US"/>
              <a:t> </a:t>
            </a:r>
          </a:p>
        </p:txBody>
      </p:sp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459FD2AB-4469-60A4-A254-3980870108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80" y="2829325"/>
            <a:ext cx="2248214" cy="319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13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15"/>
    </mc:Choice>
    <mc:Fallback xmlns="">
      <p:transition spd="slow" advTm="15215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805854" cy="2690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/>
                  <a:t>Example 3:</a:t>
                </a:r>
                <a:r>
                  <a:rPr lang="en-US" sz="240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400"/>
                  <a:t>,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/>
                  <a:t> ,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400"/>
              </a:p>
              <a:p>
                <a:r>
                  <a:rPr lang="en-US" sz="2400"/>
                  <a:t>About the x-axis.</a:t>
                </a:r>
              </a:p>
              <a:p>
                <a:endParaRPr lang="en-US" sz="2400"/>
              </a:p>
              <a:p>
                <a:endParaRPr lang="en-US" sz="240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805854" cy="2690545"/>
              </a:xfrm>
              <a:prstGeom prst="rect">
                <a:avLst/>
              </a:prstGeom>
              <a:blipFill>
                <a:blip r:embed="rId2"/>
                <a:stretch>
                  <a:fillRect l="-826" t="-1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FB868AE-7D24-4845-8A6C-1CC1B154B379}"/>
              </a:ext>
            </a:extLst>
          </p:cNvPr>
          <p:cNvSpPr txBox="1"/>
          <p:nvPr/>
        </p:nvSpPr>
        <p:spPr>
          <a:xfrm>
            <a:off x="2531522" y="6363977"/>
            <a:ext cx="6810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linkClick r:id="rId3"/>
              </a:rPr>
              <a:t>https://www.geogebra.org/m/tgceabb2#material/njkxvte3</a:t>
            </a:r>
            <a:r>
              <a:rPr lang="en-US"/>
              <a:t> </a:t>
            </a:r>
          </a:p>
        </p:txBody>
      </p:sp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459FD2AB-4469-60A4-A254-3980870108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80" y="2829325"/>
            <a:ext cx="2248214" cy="319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53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15"/>
    </mc:Choice>
    <mc:Fallback xmlns="">
      <p:transition spd="slow" advTm="15215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805854" cy="2690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/>
                  <a:t>Example 3:</a:t>
                </a:r>
                <a:r>
                  <a:rPr lang="en-US" sz="240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400"/>
                  <a:t>,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/>
                  <a:t> ,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400"/>
              </a:p>
              <a:p>
                <a:r>
                  <a:rPr lang="en-US" sz="2400"/>
                  <a:t>About the x-axis.</a:t>
                </a:r>
              </a:p>
              <a:p>
                <a:endParaRPr lang="en-US" sz="2400"/>
              </a:p>
              <a:p>
                <a:endParaRPr lang="en-US" sz="240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805854" cy="2690545"/>
              </a:xfrm>
              <a:prstGeom prst="rect">
                <a:avLst/>
              </a:prstGeom>
              <a:blipFill>
                <a:blip r:embed="rId2"/>
                <a:stretch>
                  <a:fillRect l="-826" t="-1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FB868AE-7D24-4845-8A6C-1CC1B154B379}"/>
              </a:ext>
            </a:extLst>
          </p:cNvPr>
          <p:cNvSpPr txBox="1"/>
          <p:nvPr/>
        </p:nvSpPr>
        <p:spPr>
          <a:xfrm>
            <a:off x="2531522" y="6363977"/>
            <a:ext cx="6810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linkClick r:id="rId3"/>
              </a:rPr>
              <a:t>https://www.geogebra.org/m/tgceabb2#material/njkxvte3</a:t>
            </a:r>
            <a:r>
              <a:rPr lang="en-US"/>
              <a:t> </a:t>
            </a:r>
          </a:p>
        </p:txBody>
      </p:sp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459FD2AB-4469-60A4-A254-3980870108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80" y="2829325"/>
            <a:ext cx="2248214" cy="31913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770036-0849-251A-FB2F-C33AA63B4FBE}"/>
              </a:ext>
            </a:extLst>
          </p:cNvPr>
          <p:cNvSpPr txBox="1"/>
          <p:nvPr/>
        </p:nvSpPr>
        <p:spPr>
          <a:xfrm>
            <a:off x="5907572" y="3546671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rgbClr val="0070C0"/>
                </a:solidFill>
              </a:rPr>
              <a:t> to access it.</a:t>
            </a:r>
          </a:p>
        </p:txBody>
      </p:sp>
    </p:spTree>
    <p:extLst>
      <p:ext uri="{BB962C8B-B14F-4D97-AF65-F5344CB8AC3E}">
        <p14:creationId xmlns:p14="http://schemas.microsoft.com/office/powerpoint/2010/main" val="27063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15"/>
    </mc:Choice>
    <mc:Fallback xmlns="">
      <p:transition spd="slow" advTm="15215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28846" y="116785"/>
                <a:ext cx="11910753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/>
                  <a:t>Example 4:</a:t>
                </a:r>
                <a:r>
                  <a:rPr lang="en-US" sz="240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400"/>
              </a:p>
              <a:p>
                <a:r>
                  <a:rPr lang="en-US" sz="2400"/>
                  <a:t>About the y-axis.</a:t>
                </a:r>
              </a:p>
              <a:p>
                <a:endParaRPr lang="en-US" sz="2400"/>
              </a:p>
              <a:p>
                <a:endParaRPr lang="en-US" sz="24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8846" y="116785"/>
                <a:ext cx="11910753" cy="2308324"/>
              </a:xfrm>
              <a:prstGeom prst="rect">
                <a:avLst/>
              </a:prstGeom>
              <a:blipFill>
                <a:blip r:embed="rId2"/>
                <a:stretch>
                  <a:fillRect l="-768" t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03567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28846" y="116785"/>
                <a:ext cx="11910753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/>
                  <a:t>Example 4:</a:t>
                </a:r>
                <a:r>
                  <a:rPr lang="en-US" sz="240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400"/>
              </a:p>
              <a:p>
                <a:r>
                  <a:rPr lang="en-US" sz="2400"/>
                  <a:t>About the y-axis.</a:t>
                </a:r>
              </a:p>
              <a:p>
                <a:endParaRPr lang="en-US" sz="2400"/>
              </a:p>
              <a:p>
                <a:r>
                  <a:rPr lang="en-US" sz="2400">
                    <a:solidFill>
                      <a:srgbClr val="0070C0"/>
                    </a:solidFill>
                  </a:rPr>
                  <a:t>First draw the region.</a:t>
                </a:r>
              </a:p>
              <a:p>
                <a:endParaRPr lang="en-US" sz="24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8846" y="116785"/>
                <a:ext cx="11910753" cy="2677656"/>
              </a:xfrm>
              <a:prstGeom prst="rect">
                <a:avLst/>
              </a:prstGeom>
              <a:blipFill>
                <a:blip r:embed="rId2"/>
                <a:stretch>
                  <a:fillRect l="-768" t="-1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E499CB9B-CF10-4A49-A427-ECDAD21C1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542" y="2737814"/>
            <a:ext cx="3117049" cy="35700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E8B753-1EB5-C8F8-54E7-D9223AEFB2C9}"/>
              </a:ext>
            </a:extLst>
          </p:cNvPr>
          <p:cNvSpPr txBox="1"/>
          <p:nvPr/>
        </p:nvSpPr>
        <p:spPr>
          <a:xfrm>
            <a:off x="2601195" y="6428509"/>
            <a:ext cx="6987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4"/>
              </a:rPr>
              <a:t>https://www.geogebra.org/m/tgceabb2#material/afywnvhr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69597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28846" y="116785"/>
                <a:ext cx="11910753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/>
                  <a:t>Example 4:</a:t>
                </a:r>
                <a:r>
                  <a:rPr lang="en-US" sz="240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400"/>
              </a:p>
              <a:p>
                <a:r>
                  <a:rPr lang="en-US" sz="2400"/>
                  <a:t>About the y-axis.</a:t>
                </a:r>
              </a:p>
              <a:p>
                <a:endParaRPr lang="en-US" sz="2400"/>
              </a:p>
              <a:p>
                <a:endParaRPr lang="en-US" sz="24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8846" y="116785"/>
                <a:ext cx="11910753" cy="2308324"/>
              </a:xfrm>
              <a:prstGeom prst="rect">
                <a:avLst/>
              </a:prstGeom>
              <a:blipFill>
                <a:blip r:embed="rId2"/>
                <a:stretch>
                  <a:fillRect l="-768" t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E499CB9B-CF10-4A49-A427-ECDAD21C1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542" y="2737814"/>
            <a:ext cx="3117049" cy="35700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209019-50F3-4440-8A1C-880D880F57CA}"/>
              </a:ext>
            </a:extLst>
          </p:cNvPr>
          <p:cNvSpPr txBox="1"/>
          <p:nvPr/>
        </p:nvSpPr>
        <p:spPr>
          <a:xfrm>
            <a:off x="2601195" y="6428509"/>
            <a:ext cx="6987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4"/>
              </a:rPr>
              <a:t>https://www.geogebra.org/m/tgceabb2#material/afywnvhr</a:t>
            </a:r>
            <a:r>
              <a:rPr lang="en-US"/>
              <a:t> 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F9EF9112-AD7C-4F05-8CD4-0BE369B709A6}"/>
              </a:ext>
            </a:extLst>
          </p:cNvPr>
          <p:cNvSpPr/>
          <p:nvPr/>
        </p:nvSpPr>
        <p:spPr>
          <a:xfrm>
            <a:off x="4682729" y="3981218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Rotation about y-axis</a:t>
            </a:r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A9E7EB68-A9C3-498A-869E-05EAF83E91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5213" y="2677479"/>
            <a:ext cx="3542838" cy="363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4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28846" y="116785"/>
                <a:ext cx="11910753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/>
                  <a:t>Example 4:</a:t>
                </a:r>
                <a:r>
                  <a:rPr lang="en-US" sz="240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400"/>
              </a:p>
              <a:p>
                <a:r>
                  <a:rPr lang="en-US" sz="2400"/>
                  <a:t>About the y-axis.</a:t>
                </a:r>
              </a:p>
              <a:p>
                <a:endParaRPr lang="en-US" sz="2400"/>
              </a:p>
              <a:p>
                <a:endParaRPr lang="en-US" sz="24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8846" y="116785"/>
                <a:ext cx="11910753" cy="2308324"/>
              </a:xfrm>
              <a:prstGeom prst="rect">
                <a:avLst/>
              </a:prstGeom>
              <a:blipFill>
                <a:blip r:embed="rId4"/>
                <a:stretch>
                  <a:fillRect l="-768" t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E499CB9B-CF10-4A49-A427-ECDAD21C1C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542" y="2737814"/>
            <a:ext cx="3117049" cy="3570023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A89EF2B6-B121-47EC-118C-0BBC0EC9EB02}"/>
              </a:ext>
            </a:extLst>
          </p:cNvPr>
          <p:cNvSpPr/>
          <p:nvPr/>
        </p:nvSpPr>
        <p:spPr>
          <a:xfrm>
            <a:off x="4682730" y="3997679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Furthermore, 3-D</a:t>
            </a:r>
          </a:p>
        </p:txBody>
      </p:sp>
      <p:pic>
        <p:nvPicPr>
          <p:cNvPr id="8" name="Screen Recording 8">
            <a:hlinkClick r:id="" action="ppaction://media"/>
            <a:extLst>
              <a:ext uri="{FF2B5EF4-FFF2-40B4-BE49-F238E27FC236}">
                <a16:creationId xmlns:a16="http://schemas.microsoft.com/office/drawing/2014/main" id="{62903E8A-B174-60E1-BA3E-7C9B4797722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58411" y="2198736"/>
            <a:ext cx="3117049" cy="41091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1ACD52-E517-B8AC-7134-48080D0C9D94}"/>
              </a:ext>
            </a:extLst>
          </p:cNvPr>
          <p:cNvSpPr txBox="1"/>
          <p:nvPr/>
        </p:nvSpPr>
        <p:spPr>
          <a:xfrm>
            <a:off x="2601195" y="6428509"/>
            <a:ext cx="6987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7"/>
              </a:rPr>
              <a:t>https://www.geogebra.org/m/tgceabb2#material/afywnvhr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74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3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indefinite" fill="remove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28846" y="116785"/>
                <a:ext cx="11910753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/>
                  <a:t>Example 4:</a:t>
                </a:r>
                <a:r>
                  <a:rPr lang="en-US" sz="240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400"/>
              </a:p>
              <a:p>
                <a:r>
                  <a:rPr lang="en-US" sz="2400"/>
                  <a:t>About the y-axis.</a:t>
                </a:r>
              </a:p>
              <a:p>
                <a:endParaRPr lang="en-US" sz="2400"/>
              </a:p>
              <a:p>
                <a:endParaRPr lang="en-US" sz="24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8846" y="116785"/>
                <a:ext cx="11910753" cy="2308324"/>
              </a:xfrm>
              <a:prstGeom prst="rect">
                <a:avLst/>
              </a:prstGeom>
              <a:blipFill>
                <a:blip r:embed="rId2"/>
                <a:stretch>
                  <a:fillRect l="-768" t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E499CB9B-CF10-4A49-A427-ECDAD21C1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542" y="2737814"/>
            <a:ext cx="3117049" cy="35700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5A1C34-9E22-8089-897D-DC12F5434B73}"/>
              </a:ext>
            </a:extLst>
          </p:cNvPr>
          <p:cNvSpPr txBox="1"/>
          <p:nvPr/>
        </p:nvSpPr>
        <p:spPr>
          <a:xfrm>
            <a:off x="2601195" y="6428509"/>
            <a:ext cx="6987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4"/>
              </a:rPr>
              <a:t>https://www.geogebra.org/m/tgceabb2#material/afywnvhr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7901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16E3E5-5186-46A4-AFBD-337387D31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218742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23">
            <a:extLst>
              <a:ext uri="{FF2B5EF4-FFF2-40B4-BE49-F238E27FC236}">
                <a16:creationId xmlns:a16="http://schemas.microsoft.com/office/drawing/2014/main" id="{7B8FAACC-353E-4F84-BA62-A5514185D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7554995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212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AF104D-EF05-4276-BFC3-BC5048982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749" y="457201"/>
            <a:ext cx="3575737" cy="62345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3600">
                <a:solidFill>
                  <a:srgbClr val="FFFFFF"/>
                </a:solidFill>
              </a:rPr>
              <a:t>Last Class,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D1D6A-B505-4A4D-960B-3966034F2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64749" y="1205345"/>
            <a:ext cx="3575737" cy="4836017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r>
              <a:rPr lang="en-US" sz="2600">
                <a:solidFill>
                  <a:srgbClr val="FFFFFF"/>
                </a:solidFill>
              </a:rPr>
              <a:t>We recapped how to take some region</a:t>
            </a:r>
          </a:p>
          <a:p>
            <a:pPr lvl="1"/>
            <a:r>
              <a:rPr lang="en-US" sz="2600">
                <a:solidFill>
                  <a:srgbClr val="FFFFFF"/>
                </a:solidFill>
              </a:rPr>
              <a:t> Between a curve and an axis, or</a:t>
            </a:r>
          </a:p>
          <a:p>
            <a:pPr lvl="1"/>
            <a:r>
              <a:rPr lang="en-US" sz="2600">
                <a:solidFill>
                  <a:srgbClr val="FFFFFF"/>
                </a:solidFill>
              </a:rPr>
              <a:t> 2 curves</a:t>
            </a:r>
          </a:p>
          <a:p>
            <a:pPr marL="400050" lvl="1" indent="0">
              <a:buNone/>
            </a:pPr>
            <a:r>
              <a:rPr lang="en-US" sz="2400">
                <a:solidFill>
                  <a:srgbClr val="FFFFFF"/>
                </a:solidFill>
              </a:rPr>
              <a:t>And find it’s area by integration.</a:t>
            </a:r>
          </a:p>
          <a:p>
            <a:pPr marL="0" indent="0"/>
            <a:endParaRPr lang="en-US" sz="2600">
              <a:solidFill>
                <a:srgbClr val="FFFFFF"/>
              </a:solidFill>
            </a:endParaRPr>
          </a:p>
          <a:p>
            <a:r>
              <a:rPr lang="en-US" sz="2600">
                <a:solidFill>
                  <a:srgbClr val="FFFFFF"/>
                </a:solidFill>
              </a:rPr>
              <a:t>Essentially, finding a length and sending it across the region</a:t>
            </a:r>
            <a:r>
              <a:rPr lang="en-US" sz="16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D71955-C5EB-4D97-ADBE-E67A0BF8EBBB}"/>
              </a:ext>
            </a:extLst>
          </p:cNvPr>
          <p:cNvSpPr txBox="1"/>
          <p:nvPr/>
        </p:nvSpPr>
        <p:spPr>
          <a:xfrm>
            <a:off x="328096" y="5556379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`</a:t>
            </a:r>
          </a:p>
        </p:txBody>
      </p:sp>
      <p:pic>
        <p:nvPicPr>
          <p:cNvPr id="11" name="Screen Recording 10">
            <a:hlinkClick r:id="" action="ppaction://media"/>
            <a:extLst>
              <a:ext uri="{FF2B5EF4-FFF2-40B4-BE49-F238E27FC236}">
                <a16:creationId xmlns:a16="http://schemas.microsoft.com/office/drawing/2014/main" id="{83DD75EE-4362-4B25-968B-FC7CD19F706F}"/>
              </a:ext>
            </a:extLst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32172" y="457201"/>
            <a:ext cx="4295225" cy="5066729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1E4A03-39C0-4A05-80DC-731823FC76E2}"/>
              </a:ext>
            </a:extLst>
          </p:cNvPr>
          <p:cNvSpPr txBox="1"/>
          <p:nvPr/>
        </p:nvSpPr>
        <p:spPr>
          <a:xfrm>
            <a:off x="463710" y="6400799"/>
            <a:ext cx="6987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5"/>
              </a:rPr>
              <a:t>https://www.geogebra.org/m/tgceabb2#material/tnnhu7gz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23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23"/>
    </mc:Choice>
    <mc:Fallback xmlns="">
      <p:transition spd="slow" advTm="287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9" repeatCount="indefinite" fill="remove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28846" y="116785"/>
                <a:ext cx="11910753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/>
                  <a:t>Example 4:</a:t>
                </a:r>
                <a:r>
                  <a:rPr lang="en-US" sz="240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400"/>
              </a:p>
              <a:p>
                <a:r>
                  <a:rPr lang="en-US" sz="2400"/>
                  <a:t>About the y-axis.</a:t>
                </a:r>
              </a:p>
              <a:p>
                <a:endParaRPr lang="en-US" sz="2400"/>
              </a:p>
              <a:p>
                <a:endParaRPr lang="en-US" sz="24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8846" y="116785"/>
                <a:ext cx="11910753" cy="2308324"/>
              </a:xfrm>
              <a:prstGeom prst="rect">
                <a:avLst/>
              </a:prstGeom>
              <a:blipFill>
                <a:blip r:embed="rId2"/>
                <a:stretch>
                  <a:fillRect l="-768" t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E499CB9B-CF10-4A49-A427-ECDAD21C1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542" y="2737814"/>
            <a:ext cx="3117049" cy="35700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B6E94C-E4B8-3749-0A04-3F6F2D40EA92}"/>
              </a:ext>
            </a:extLst>
          </p:cNvPr>
          <p:cNvSpPr txBox="1"/>
          <p:nvPr/>
        </p:nvSpPr>
        <p:spPr>
          <a:xfrm>
            <a:off x="2601195" y="6428509"/>
            <a:ext cx="6987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4"/>
              </a:rPr>
              <a:t>https://www.geogebra.org/m/tgceabb2#material/afywnvhr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5437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28846" y="116785"/>
                <a:ext cx="11910753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/>
                  <a:t>Example 4:</a:t>
                </a:r>
                <a:r>
                  <a:rPr lang="en-US" sz="240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400"/>
              </a:p>
              <a:p>
                <a:r>
                  <a:rPr lang="en-US" sz="2400"/>
                  <a:t>About the y-axis.</a:t>
                </a:r>
              </a:p>
              <a:p>
                <a:endParaRPr lang="en-US" sz="2400"/>
              </a:p>
              <a:p>
                <a:endParaRPr lang="en-US" sz="24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8846" y="116785"/>
                <a:ext cx="11910753" cy="2308324"/>
              </a:xfrm>
              <a:prstGeom prst="rect">
                <a:avLst/>
              </a:prstGeom>
              <a:blipFill>
                <a:blip r:embed="rId2"/>
                <a:stretch>
                  <a:fillRect l="-768" t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E499CB9B-CF10-4A49-A427-ECDAD21C1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542" y="2737814"/>
            <a:ext cx="3117049" cy="35700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B6E94C-E4B8-3749-0A04-3F6F2D40EA92}"/>
              </a:ext>
            </a:extLst>
          </p:cNvPr>
          <p:cNvSpPr txBox="1"/>
          <p:nvPr/>
        </p:nvSpPr>
        <p:spPr>
          <a:xfrm>
            <a:off x="2601195" y="6428509"/>
            <a:ext cx="6987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4"/>
              </a:rPr>
              <a:t>https://www.geogebra.org/m/tgceabb2#material/afywnvhr</a:t>
            </a:r>
            <a:r>
              <a:rPr lang="en-US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82D2F3-3C33-93CC-7087-5D74AD8752BC}"/>
              </a:ext>
            </a:extLst>
          </p:cNvPr>
          <p:cNvSpPr txBox="1"/>
          <p:nvPr/>
        </p:nvSpPr>
        <p:spPr>
          <a:xfrm>
            <a:off x="5907572" y="3546671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rgbClr val="0070C0"/>
                </a:solidFill>
              </a:rPr>
              <a:t> to access it.</a:t>
            </a:r>
          </a:p>
        </p:txBody>
      </p:sp>
    </p:spTree>
    <p:extLst>
      <p:ext uri="{BB962C8B-B14F-4D97-AF65-F5344CB8AC3E}">
        <p14:creationId xmlns:p14="http://schemas.microsoft.com/office/powerpoint/2010/main" val="32321356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28846" y="116785"/>
                <a:ext cx="11910753" cy="2725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/>
                  <a:t>Example 5:</a:t>
                </a:r>
                <a:r>
                  <a:rPr lang="en-US" sz="240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144−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40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/>
              </a:p>
              <a:p>
                <a:r>
                  <a:rPr lang="en-US" sz="2400"/>
                  <a:t>About the y-axis.</a:t>
                </a:r>
              </a:p>
              <a:p>
                <a:endParaRPr lang="en-US" sz="2400"/>
              </a:p>
              <a:p>
                <a:endParaRPr lang="en-US" sz="2400"/>
              </a:p>
              <a:p>
                <a:endParaRPr lang="en-US" sz="24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8846" y="116785"/>
                <a:ext cx="11910753" cy="2725874"/>
              </a:xfrm>
              <a:prstGeom prst="rect">
                <a:avLst/>
              </a:prstGeom>
              <a:blipFill>
                <a:blip r:embed="rId2"/>
                <a:stretch>
                  <a:fillRect l="-768" t="-1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45005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28846" y="116785"/>
                <a:ext cx="11910753" cy="30952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/>
                  <a:t>Example 5:</a:t>
                </a:r>
                <a:r>
                  <a:rPr lang="en-US" sz="240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144−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40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/>
              </a:p>
              <a:p>
                <a:r>
                  <a:rPr lang="en-US" sz="2400"/>
                  <a:t>About the y-axis.</a:t>
                </a:r>
              </a:p>
              <a:p>
                <a:endParaRPr lang="en-US" sz="2400"/>
              </a:p>
              <a:p>
                <a:r>
                  <a:rPr lang="en-US" sz="2400">
                    <a:solidFill>
                      <a:srgbClr val="0070C0"/>
                    </a:solidFill>
                  </a:rPr>
                  <a:t>First draw the region.</a:t>
                </a:r>
              </a:p>
              <a:p>
                <a:endParaRPr lang="en-US" sz="2400"/>
              </a:p>
              <a:p>
                <a:endParaRPr lang="en-US" sz="24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8846" y="116785"/>
                <a:ext cx="11910753" cy="3095206"/>
              </a:xfrm>
              <a:prstGeom prst="rect">
                <a:avLst/>
              </a:prstGeom>
              <a:blipFill>
                <a:blip r:embed="rId2"/>
                <a:stretch>
                  <a:fillRect l="-768" t="-1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2209019-50F3-4440-8A1C-880D880F57CA}"/>
              </a:ext>
            </a:extLst>
          </p:cNvPr>
          <p:cNvSpPr txBox="1"/>
          <p:nvPr/>
        </p:nvSpPr>
        <p:spPr>
          <a:xfrm>
            <a:off x="2601195" y="6428509"/>
            <a:ext cx="7005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3"/>
              </a:rPr>
              <a:t>https://www.geogebra.org/m/tgceabb2#material/a5s4n8u7</a:t>
            </a:r>
            <a:r>
              <a:rPr lang="en-US"/>
              <a:t> </a:t>
            </a:r>
          </a:p>
        </p:txBody>
      </p:sp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56F32E19-D350-BA28-5A1A-65F2681719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949" y="2699988"/>
            <a:ext cx="3421322" cy="364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8490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28846" y="116785"/>
                <a:ext cx="11910753" cy="2725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/>
                  <a:t>Example 5:</a:t>
                </a:r>
                <a:r>
                  <a:rPr lang="en-US" sz="240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144−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40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/>
              </a:p>
              <a:p>
                <a:r>
                  <a:rPr lang="en-US" sz="2400"/>
                  <a:t>About the y-axis.</a:t>
                </a:r>
              </a:p>
              <a:p>
                <a:endParaRPr lang="en-US" sz="2400"/>
              </a:p>
              <a:p>
                <a:endParaRPr lang="en-US" sz="2400"/>
              </a:p>
              <a:p>
                <a:endParaRPr lang="en-US" sz="24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8846" y="116785"/>
                <a:ext cx="11910753" cy="2725874"/>
              </a:xfrm>
              <a:prstGeom prst="rect">
                <a:avLst/>
              </a:prstGeom>
              <a:blipFill>
                <a:blip r:embed="rId3"/>
                <a:stretch>
                  <a:fillRect l="-768" t="-1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2209019-50F3-4440-8A1C-880D880F57CA}"/>
              </a:ext>
            </a:extLst>
          </p:cNvPr>
          <p:cNvSpPr txBox="1"/>
          <p:nvPr/>
        </p:nvSpPr>
        <p:spPr>
          <a:xfrm>
            <a:off x="2601195" y="6428509"/>
            <a:ext cx="7005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4"/>
              </a:rPr>
              <a:t>https://www.geogebra.org/m/tgceabb2#material/a5s4n8u7</a:t>
            </a:r>
            <a:r>
              <a:rPr lang="en-US"/>
              <a:t> </a:t>
            </a:r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0C12D4A3-1B2B-C9A4-E2A6-EA9532DF7F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949" y="2686352"/>
            <a:ext cx="3088907" cy="3585052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15A4C609-5A47-7E8E-09F2-B8039FF6390B}"/>
              </a:ext>
            </a:extLst>
          </p:cNvPr>
          <p:cNvSpPr/>
          <p:nvPr/>
        </p:nvSpPr>
        <p:spPr>
          <a:xfrm>
            <a:off x="4081636" y="3552370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Rotation about y-axis</a:t>
            </a:r>
          </a:p>
        </p:txBody>
      </p:sp>
      <p:pic>
        <p:nvPicPr>
          <p:cNvPr id="3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E46DCEEF-6956-F66D-B568-20391A8D26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543" y="2683581"/>
            <a:ext cx="3369128" cy="3586338"/>
          </a:xfrm>
          <a:prstGeom prst="rect">
            <a:avLst/>
          </a:prstGeom>
        </p:spPr>
      </p:pic>
      <p:pic>
        <p:nvPicPr>
          <p:cNvPr id="9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AEEBEC69-2B3E-14F8-E0E5-295694192E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543" y="2620081"/>
            <a:ext cx="3432628" cy="3649838"/>
          </a:xfrm>
          <a:prstGeom prst="rect">
            <a:avLst/>
          </a:prstGeom>
        </p:spPr>
      </p:pic>
      <p:pic>
        <p:nvPicPr>
          <p:cNvPr id="10" name="Picture 9" descr="A graph of a function&#10;&#10;Description automatically generated with low confidence">
            <a:extLst>
              <a:ext uri="{FF2B5EF4-FFF2-40B4-BE49-F238E27FC236}">
                <a16:creationId xmlns:a16="http://schemas.microsoft.com/office/drawing/2014/main" id="{BAA868E9-F1F5-83EA-2282-0BCC1E4E29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08177" y="3206634"/>
            <a:ext cx="5201376" cy="285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3423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28846" y="116785"/>
                <a:ext cx="11910753" cy="2725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/>
                  <a:t>Example 5:</a:t>
                </a:r>
                <a:r>
                  <a:rPr lang="en-US" sz="240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144−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40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/>
              </a:p>
              <a:p>
                <a:r>
                  <a:rPr lang="en-US" sz="2400"/>
                  <a:t>About the y-axis.</a:t>
                </a:r>
              </a:p>
              <a:p>
                <a:endParaRPr lang="en-US" sz="2400"/>
              </a:p>
              <a:p>
                <a:endParaRPr lang="en-US" sz="2400"/>
              </a:p>
              <a:p>
                <a:endParaRPr lang="en-US" sz="24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8846" y="116785"/>
                <a:ext cx="11910753" cy="2725874"/>
              </a:xfrm>
              <a:prstGeom prst="rect">
                <a:avLst/>
              </a:prstGeom>
              <a:blipFill>
                <a:blip r:embed="rId4"/>
                <a:stretch>
                  <a:fillRect l="-768" t="-1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2209019-50F3-4440-8A1C-880D880F57CA}"/>
              </a:ext>
            </a:extLst>
          </p:cNvPr>
          <p:cNvSpPr txBox="1"/>
          <p:nvPr/>
        </p:nvSpPr>
        <p:spPr>
          <a:xfrm>
            <a:off x="2601195" y="6428509"/>
            <a:ext cx="7005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5"/>
              </a:rPr>
              <a:t>https://www.geogebra.org/m/tgceabb2#material/a5s4n8u7</a:t>
            </a:r>
            <a:r>
              <a:rPr lang="en-US"/>
              <a:t> </a:t>
            </a:r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0C12D4A3-1B2B-C9A4-E2A6-EA9532DF7F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949" y="2686352"/>
            <a:ext cx="3088907" cy="3585052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697361B1-B55F-EF20-0493-112973A2D058}"/>
              </a:ext>
            </a:extLst>
          </p:cNvPr>
          <p:cNvSpPr/>
          <p:nvPr/>
        </p:nvSpPr>
        <p:spPr>
          <a:xfrm>
            <a:off x="4398374" y="3937271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Furthermore, 3-D</a:t>
            </a:r>
          </a:p>
        </p:txBody>
      </p:sp>
      <p:pic>
        <p:nvPicPr>
          <p:cNvPr id="6" name="Screen Recording 5">
            <a:hlinkClick r:id="" action="ppaction://media"/>
            <a:extLst>
              <a:ext uri="{FF2B5EF4-FFF2-40B4-BE49-F238E27FC236}">
                <a16:creationId xmlns:a16="http://schemas.microsoft.com/office/drawing/2014/main" id="{C3E16B8A-1AD5-6DD3-5242-0EF34A44375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57601" y="2423304"/>
            <a:ext cx="3981450" cy="3848100"/>
          </a:xfrm>
          <a:prstGeom prst="rect">
            <a:avLst/>
          </a:prstGeom>
        </p:spPr>
      </p:pic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B6AF5F3B-D562-0025-9F1E-B0BAACAD15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2949" y="2699988"/>
            <a:ext cx="3421322" cy="364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24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28846" y="116785"/>
                <a:ext cx="11910753" cy="2725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/>
                  <a:t>Example 5:</a:t>
                </a:r>
                <a:r>
                  <a:rPr lang="en-US" sz="240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144−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40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/>
              </a:p>
              <a:p>
                <a:r>
                  <a:rPr lang="en-US" sz="2400"/>
                  <a:t>About the y-axis.</a:t>
                </a:r>
              </a:p>
              <a:p>
                <a:endParaRPr lang="en-US" sz="2400"/>
              </a:p>
              <a:p>
                <a:endParaRPr lang="en-US" sz="2400"/>
              </a:p>
              <a:p>
                <a:endParaRPr lang="en-US" sz="24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8846" y="116785"/>
                <a:ext cx="11910753" cy="2725874"/>
              </a:xfrm>
              <a:prstGeom prst="rect">
                <a:avLst/>
              </a:prstGeom>
              <a:blipFill>
                <a:blip r:embed="rId2"/>
                <a:stretch>
                  <a:fillRect l="-768" t="-1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2209019-50F3-4440-8A1C-880D880F57CA}"/>
              </a:ext>
            </a:extLst>
          </p:cNvPr>
          <p:cNvSpPr txBox="1"/>
          <p:nvPr/>
        </p:nvSpPr>
        <p:spPr>
          <a:xfrm>
            <a:off x="2601195" y="6428509"/>
            <a:ext cx="7005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3"/>
              </a:rPr>
              <a:t>https://www.geogebra.org/m/tgceabb2#material/a5s4n8u7</a:t>
            </a:r>
            <a:r>
              <a:rPr lang="en-US"/>
              <a:t> </a:t>
            </a:r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0C12D4A3-1B2B-C9A4-E2A6-EA9532DF7F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949" y="2686352"/>
            <a:ext cx="3088907" cy="3585052"/>
          </a:xfrm>
          <a:prstGeom prst="rect">
            <a:avLst/>
          </a:prstGeom>
        </p:spPr>
      </p:pic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45FF6490-F8F6-1760-F20E-D7F2B137CB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949" y="2699988"/>
            <a:ext cx="3421322" cy="364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3470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28846" y="116785"/>
                <a:ext cx="11910753" cy="2725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/>
                  <a:t>Example 5:</a:t>
                </a:r>
                <a:r>
                  <a:rPr lang="en-US" sz="240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144−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40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/>
              </a:p>
              <a:p>
                <a:r>
                  <a:rPr lang="en-US" sz="2400"/>
                  <a:t>About the y-axis.</a:t>
                </a:r>
              </a:p>
              <a:p>
                <a:endParaRPr lang="en-US" sz="2400"/>
              </a:p>
              <a:p>
                <a:endParaRPr lang="en-US" sz="2400"/>
              </a:p>
              <a:p>
                <a:endParaRPr lang="en-US" sz="24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8846" y="116785"/>
                <a:ext cx="11910753" cy="2725874"/>
              </a:xfrm>
              <a:prstGeom prst="rect">
                <a:avLst/>
              </a:prstGeom>
              <a:blipFill>
                <a:blip r:embed="rId2"/>
                <a:stretch>
                  <a:fillRect l="-768" t="-1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2209019-50F3-4440-8A1C-880D880F57CA}"/>
              </a:ext>
            </a:extLst>
          </p:cNvPr>
          <p:cNvSpPr txBox="1"/>
          <p:nvPr/>
        </p:nvSpPr>
        <p:spPr>
          <a:xfrm>
            <a:off x="2601195" y="6428509"/>
            <a:ext cx="7005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3"/>
              </a:rPr>
              <a:t>https://www.geogebra.org/m/tgceabb2#material/a5s4n8u7</a:t>
            </a:r>
            <a:r>
              <a:rPr lang="en-US"/>
              <a:t> </a:t>
            </a:r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0C12D4A3-1B2B-C9A4-E2A6-EA9532DF7F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949" y="2686352"/>
            <a:ext cx="3088907" cy="3585052"/>
          </a:xfrm>
          <a:prstGeom prst="rect">
            <a:avLst/>
          </a:prstGeom>
        </p:spPr>
      </p:pic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9D9F0744-F84D-2A27-3A7D-505E8F5301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949" y="2699988"/>
            <a:ext cx="3421322" cy="364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9765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28846" y="116785"/>
                <a:ext cx="11910753" cy="2725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/>
                  <a:t>Example 5:</a:t>
                </a:r>
                <a:r>
                  <a:rPr lang="en-US" sz="240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144−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40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/>
              </a:p>
              <a:p>
                <a:r>
                  <a:rPr lang="en-US" sz="2400"/>
                  <a:t>About the y-axis.</a:t>
                </a:r>
              </a:p>
              <a:p>
                <a:endParaRPr lang="en-US" sz="2400"/>
              </a:p>
              <a:p>
                <a:endParaRPr lang="en-US" sz="2400"/>
              </a:p>
              <a:p>
                <a:endParaRPr lang="en-US" sz="24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8846" y="116785"/>
                <a:ext cx="11910753" cy="2725874"/>
              </a:xfrm>
              <a:prstGeom prst="rect">
                <a:avLst/>
              </a:prstGeom>
              <a:blipFill>
                <a:blip r:embed="rId2"/>
                <a:stretch>
                  <a:fillRect l="-768" t="-1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2209019-50F3-4440-8A1C-880D880F57CA}"/>
              </a:ext>
            </a:extLst>
          </p:cNvPr>
          <p:cNvSpPr txBox="1"/>
          <p:nvPr/>
        </p:nvSpPr>
        <p:spPr>
          <a:xfrm>
            <a:off x="2601195" y="6428509"/>
            <a:ext cx="7005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3"/>
              </a:rPr>
              <a:t>https://www.geogebra.org/m/tgceabb2#material/a5s4n8u7</a:t>
            </a:r>
            <a:r>
              <a:rPr lang="en-US"/>
              <a:t> </a:t>
            </a:r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0C12D4A3-1B2B-C9A4-E2A6-EA9532DF7F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949" y="2686352"/>
            <a:ext cx="3088907" cy="3585052"/>
          </a:xfrm>
          <a:prstGeom prst="rect">
            <a:avLst/>
          </a:prstGeom>
        </p:spPr>
      </p:pic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9D9F0744-F84D-2A27-3A7D-505E8F5301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949" y="2699988"/>
            <a:ext cx="3421322" cy="36456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38F4CA-3094-D31E-107B-8A8D1D5A2330}"/>
              </a:ext>
            </a:extLst>
          </p:cNvPr>
          <p:cNvSpPr txBox="1"/>
          <p:nvPr/>
        </p:nvSpPr>
        <p:spPr>
          <a:xfrm>
            <a:off x="5907572" y="3546671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rgbClr val="0070C0"/>
                </a:solidFill>
              </a:rPr>
              <a:t> to access it.</a:t>
            </a:r>
          </a:p>
        </p:txBody>
      </p:sp>
    </p:spTree>
    <p:extLst>
      <p:ext uri="{BB962C8B-B14F-4D97-AF65-F5344CB8AC3E}">
        <p14:creationId xmlns:p14="http://schemas.microsoft.com/office/powerpoint/2010/main" val="26455311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4C661-16A4-44A4-944C-1131A40AE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GeoGebra Link for Lesson 14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E4D2E-ADB9-42CB-BAA8-4236BEC3A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>
                <a:hlinkClick r:id="rId2"/>
              </a:rPr>
              <a:t>https://www.geogebra.org/m/tgceabb2</a:t>
            </a:r>
            <a:endParaRPr lang="en-US" sz="2600"/>
          </a:p>
          <a:p>
            <a:endParaRPr lang="en-US" sz="2600"/>
          </a:p>
          <a:p>
            <a:r>
              <a:rPr lang="en-US" sz="2600"/>
              <a:t>Note click on the play buttons on the left-most screen and the animation will play/pause.</a:t>
            </a:r>
          </a:p>
        </p:txBody>
      </p:sp>
    </p:spTree>
    <p:extLst>
      <p:ext uri="{BB962C8B-B14F-4D97-AF65-F5344CB8AC3E}">
        <p14:creationId xmlns:p14="http://schemas.microsoft.com/office/powerpoint/2010/main" val="1657735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2264E67-6F59-4D8D-8E5F-8245B0FEA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218742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23">
            <a:extLst>
              <a:ext uri="{FF2B5EF4-FFF2-40B4-BE49-F238E27FC236}">
                <a16:creationId xmlns:a16="http://schemas.microsoft.com/office/drawing/2014/main" id="{158E1C6E-D299-4F5D-B15B-155EBF7F6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212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C73B43-305B-400D-90B3-A48443C85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4" y="457201"/>
            <a:ext cx="3575737" cy="7726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In Geometry,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F16B1-45C8-4351-BD80-1A903B0839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1514" y="1336431"/>
            <a:ext cx="3575737" cy="5064368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r>
              <a:rPr lang="en-US" sz="2400">
                <a:solidFill>
                  <a:srgbClr val="FFFFFF"/>
                </a:solidFill>
              </a:rPr>
              <a:t>We also learned about 3-D figures, like cubes and prisms. </a:t>
            </a:r>
          </a:p>
          <a:p>
            <a:r>
              <a:rPr lang="en-US" sz="2400">
                <a:solidFill>
                  <a:srgbClr val="FFFFFF"/>
                </a:solidFill>
              </a:rPr>
              <a:t>We described the volume of these objects by the amount of 3-D space that they contained.</a:t>
            </a:r>
          </a:p>
          <a:p>
            <a:r>
              <a:rPr lang="en-US" sz="2400">
                <a:solidFill>
                  <a:srgbClr val="FFFFFF"/>
                </a:solidFill>
              </a:rPr>
              <a:t>We calculated the volume with formulas like the ones on the right.</a:t>
            </a:r>
          </a:p>
        </p:txBody>
      </p:sp>
      <p:pic>
        <p:nvPicPr>
          <p:cNvPr id="8" name="Content Placeholder 7" descr="Shape&#10;&#10;Description automatically generated">
            <a:extLst>
              <a:ext uri="{FF2B5EF4-FFF2-40B4-BE49-F238E27FC236}">
                <a16:creationId xmlns:a16="http://schemas.microsoft.com/office/drawing/2014/main" id="{F015E366-AB45-4165-9CE7-09928B76A3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83946" y="1514576"/>
            <a:ext cx="6806842" cy="3828848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80784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B92A1-2A8F-4052-ABA0-87091D85C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But once curves, like the one below, get involved all these formulas are </a:t>
            </a:r>
            <a:r>
              <a:rPr lang="en-US">
                <a:solidFill>
                  <a:schemeClr val="bg1"/>
                </a:solidFill>
              </a:rPr>
              <a:t>USELESS</a:t>
            </a:r>
            <a:r>
              <a:rPr lang="en-US"/>
              <a:t>.</a:t>
            </a:r>
          </a:p>
        </p:txBody>
      </p:sp>
      <p:pic>
        <p:nvPicPr>
          <p:cNvPr id="8" name="Content Placeholder 7" descr="A picture containing lamp, necklet&#10;&#10;Description automatically generated">
            <a:extLst>
              <a:ext uri="{FF2B5EF4-FFF2-40B4-BE49-F238E27FC236}">
                <a16:creationId xmlns:a16="http://schemas.microsoft.com/office/drawing/2014/main" id="{C41992FC-73D3-4F30-BE0D-D5A96A613C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4232204" y="2125030"/>
            <a:ext cx="3727590" cy="4843975"/>
          </a:xfrm>
        </p:spPr>
      </p:pic>
    </p:spTree>
    <p:extLst>
      <p:ext uri="{BB962C8B-B14F-4D97-AF65-F5344CB8AC3E}">
        <p14:creationId xmlns:p14="http://schemas.microsoft.com/office/powerpoint/2010/main" val="3436671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16E3E5-5186-46A4-AFBD-337387D31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218742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23">
            <a:extLst>
              <a:ext uri="{FF2B5EF4-FFF2-40B4-BE49-F238E27FC236}">
                <a16:creationId xmlns:a16="http://schemas.microsoft.com/office/drawing/2014/main" id="{7B8FAACC-353E-4F84-BA62-A5514185D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7554995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212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D1D6A-B505-4A4D-960B-3966034F2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64749" y="457201"/>
            <a:ext cx="3575737" cy="558416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In the same way, we run a line segment across a   2-D region to calculate its area, </a:t>
            </a:r>
          </a:p>
          <a:p>
            <a:pPr marL="400050" lvl="1" indent="0">
              <a:buNone/>
            </a:pPr>
            <a:r>
              <a:rPr lang="en-US" sz="2400">
                <a:solidFill>
                  <a:schemeClr val="bg1"/>
                </a:solidFill>
              </a:rPr>
              <a:t>we can run a plane region, or a cross section, across a 3-D region to calculate its volume.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i.e. Running a 2-D plane across a 3-D volume.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D71955-C5EB-4D97-ADBE-E67A0BF8EBBB}"/>
              </a:ext>
            </a:extLst>
          </p:cNvPr>
          <p:cNvSpPr txBox="1"/>
          <p:nvPr/>
        </p:nvSpPr>
        <p:spPr>
          <a:xfrm>
            <a:off x="328096" y="5556379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`</a:t>
            </a:r>
          </a:p>
        </p:txBody>
      </p:sp>
      <p:pic>
        <p:nvPicPr>
          <p:cNvPr id="11" name="Screen Recording 10">
            <a:hlinkClick r:id="" action="ppaction://media"/>
            <a:extLst>
              <a:ext uri="{FF2B5EF4-FFF2-40B4-BE49-F238E27FC236}">
                <a16:creationId xmlns:a16="http://schemas.microsoft.com/office/drawing/2014/main" id="{83DD75EE-4362-4B25-968B-FC7CD19F706F}"/>
              </a:ext>
            </a:extLst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32172" y="457201"/>
            <a:ext cx="4295225" cy="5066729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1E4A03-39C0-4A05-80DC-731823FC76E2}"/>
              </a:ext>
            </a:extLst>
          </p:cNvPr>
          <p:cNvSpPr txBox="1"/>
          <p:nvPr/>
        </p:nvSpPr>
        <p:spPr>
          <a:xfrm>
            <a:off x="463710" y="6400799"/>
            <a:ext cx="6987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5"/>
              </a:rPr>
              <a:t>https://www.geogebra.org/m/tgceabb2#material/tnnhu7gz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29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23"/>
    </mc:Choice>
    <mc:Fallback xmlns="">
      <p:transition spd="slow" advTm="287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2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15" repeatCount="indefinite" fill="remove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26636-5309-4540-9E4E-C5A6D724C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712" y="447188"/>
            <a:ext cx="10571998" cy="970450"/>
          </a:xfrm>
        </p:spPr>
        <p:txBody>
          <a:bodyPr/>
          <a:lstStyle/>
          <a:p>
            <a:r>
              <a:rPr lang="en-US"/>
              <a:t>So we have integration again; just with an extra dimension.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ACDAF-ABE4-483D-B817-C216BF545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188525"/>
          </a:xfrm>
        </p:spPr>
        <p:txBody>
          <a:bodyPr>
            <a:normAutofit/>
          </a:bodyPr>
          <a:lstStyle/>
          <a:p>
            <a:r>
              <a:rPr lang="en-US" sz="2400" dirty="0"/>
              <a:t>Instead of adding up tiny rectangles under a curve, we are adding up infinitely thin cross sections, which we can call</a:t>
            </a:r>
          </a:p>
          <a:p>
            <a:pPr lvl="1"/>
            <a:r>
              <a:rPr lang="en-US" sz="2000" dirty="0"/>
              <a:t>Disks (Lessons 14 + 16), or</a:t>
            </a:r>
          </a:p>
          <a:p>
            <a:pPr lvl="1"/>
            <a:r>
              <a:rPr lang="en-US" sz="2000" dirty="0"/>
              <a:t>Washers (Lessons 15 + 16), or</a:t>
            </a:r>
          </a:p>
          <a:p>
            <a:pPr lvl="1"/>
            <a:r>
              <a:rPr lang="en-US" sz="2000" dirty="0"/>
              <a:t>Shells (Lessons 17 + 18)</a:t>
            </a:r>
          </a:p>
          <a:p>
            <a:pPr lvl="1"/>
            <a:endParaRPr lang="en-US" sz="2000" dirty="0"/>
          </a:p>
          <a:p>
            <a:r>
              <a:rPr lang="en-US" sz="2400" dirty="0">
                <a:solidFill>
                  <a:srgbClr val="0070C0"/>
                </a:solidFill>
              </a:rPr>
              <a:t>Since each of these cross sections are 2-D, taking the integral of an area function will gives us volume.</a:t>
            </a:r>
          </a:p>
        </p:txBody>
      </p:sp>
    </p:spTree>
    <p:extLst>
      <p:ext uri="{BB962C8B-B14F-4D97-AF65-F5344CB8AC3E}">
        <p14:creationId xmlns:p14="http://schemas.microsoft.com/office/powerpoint/2010/main" val="173248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16E3E5-5186-46A4-AFBD-337387D31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218742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23">
            <a:extLst>
              <a:ext uri="{FF2B5EF4-FFF2-40B4-BE49-F238E27FC236}">
                <a16:creationId xmlns:a16="http://schemas.microsoft.com/office/drawing/2014/main" id="{7B8FAACC-353E-4F84-BA62-A5514185D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7554995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212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AF104D-EF05-4276-BFC3-BC5048982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749" y="457200"/>
            <a:ext cx="3575737" cy="118871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600">
                <a:solidFill>
                  <a:srgbClr val="FFFFFF"/>
                </a:solidFill>
              </a:rPr>
              <a:t>Let’s look at a cylinder.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D1D6A-B505-4A4D-960B-3966034F2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64749" y="1870364"/>
            <a:ext cx="3575737" cy="41709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600">
                <a:solidFill>
                  <a:srgbClr val="FFFFFF"/>
                </a:solidFill>
              </a:rPr>
              <a:t>Remember a cylinder is made up of many circles like the </a:t>
            </a:r>
            <a:r>
              <a:rPr lang="en-US" sz="2600">
                <a:solidFill>
                  <a:srgbClr val="FF0000"/>
                </a:solidFill>
              </a:rPr>
              <a:t>red circle</a:t>
            </a:r>
            <a:r>
              <a:rPr lang="en-US" sz="2600">
                <a:solidFill>
                  <a:schemeClr val="bg1"/>
                </a:solidFill>
              </a:rPr>
              <a:t>. </a:t>
            </a:r>
          </a:p>
          <a:p>
            <a:pPr marL="0" indent="0">
              <a:buNone/>
            </a:pPr>
            <a:r>
              <a:rPr lang="en-US" sz="2600">
                <a:solidFill>
                  <a:schemeClr val="bg1"/>
                </a:solidFill>
              </a:rPr>
              <a:t>So, we can think of our integral to be sum of all these circles.</a:t>
            </a: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D71955-C5EB-4D97-ADBE-E67A0BF8EBBB}"/>
              </a:ext>
            </a:extLst>
          </p:cNvPr>
          <p:cNvSpPr txBox="1"/>
          <p:nvPr/>
        </p:nvSpPr>
        <p:spPr>
          <a:xfrm>
            <a:off x="328096" y="5556379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`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1E4A03-39C0-4A05-80DC-731823FC76E2}"/>
              </a:ext>
            </a:extLst>
          </p:cNvPr>
          <p:cNvSpPr txBox="1"/>
          <p:nvPr/>
        </p:nvSpPr>
        <p:spPr>
          <a:xfrm>
            <a:off x="229014" y="6262933"/>
            <a:ext cx="7117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4"/>
              </a:rPr>
              <a:t>https://www.geogebra.org/m/tgceabb2#material/qcwutumt</a:t>
            </a:r>
            <a:endParaRPr lang="en-US"/>
          </a:p>
          <a:p>
            <a:endParaRPr lang="en-US"/>
          </a:p>
        </p:txBody>
      </p:sp>
      <p:pic>
        <p:nvPicPr>
          <p:cNvPr id="15" name="Screen Recording 14">
            <a:hlinkClick r:id="" action="ppaction://media"/>
            <a:extLst>
              <a:ext uri="{FF2B5EF4-FFF2-40B4-BE49-F238E27FC236}">
                <a16:creationId xmlns:a16="http://schemas.microsoft.com/office/drawing/2014/main" id="{34939127-C3B6-4FB0-AF6E-21A02363F0B1}"/>
              </a:ext>
            </a:extLst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7651" y="521577"/>
            <a:ext cx="5732203" cy="5515621"/>
          </a:xfrm>
        </p:spPr>
      </p:pic>
      <p:pic>
        <p:nvPicPr>
          <p:cNvPr id="11" name="Screen Recording 14">
            <a:hlinkClick r:id="" action="ppaction://media"/>
            <a:extLst>
              <a:ext uri="{FF2B5EF4-FFF2-40B4-BE49-F238E27FC236}">
                <a16:creationId xmlns:a16="http://schemas.microsoft.com/office/drawing/2014/main" id="{0511095D-AC9F-48E6-85DB-2EAC9832452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0669" y="521577"/>
            <a:ext cx="5732203" cy="5515621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254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23"/>
    </mc:Choice>
    <mc:Fallback xmlns="">
      <p:transition spd="slow" advTm="287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75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repeatCount="indefinite" fill="remove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19" repeatCount="indefinite" fill="remove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3</TotalTime>
  <Words>2666</Words>
  <Application>Microsoft Office PowerPoint</Application>
  <PresentationFormat>Widescreen</PresentationFormat>
  <Paragraphs>241</Paragraphs>
  <Slides>49</Slides>
  <Notes>1</Notes>
  <HiddenSlides>0</HiddenSlides>
  <MMClips>11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Calibri</vt:lpstr>
      <vt:lpstr>Cambria Math</vt:lpstr>
      <vt:lpstr>Century Gothic</vt:lpstr>
      <vt:lpstr>Wingdings 2</vt:lpstr>
      <vt:lpstr>Quotable</vt:lpstr>
      <vt:lpstr>MA 16020: Lesson 14    Volume By Revolution      Disk Method</vt:lpstr>
      <vt:lpstr>In Geometry,</vt:lpstr>
      <vt:lpstr>In Calculus I,</vt:lpstr>
      <vt:lpstr>Last Class,</vt:lpstr>
      <vt:lpstr>In Geometry,</vt:lpstr>
      <vt:lpstr>But once curves, like the one below, get involved all these formulas are USELESS.</vt:lpstr>
      <vt:lpstr>PowerPoint Presentation</vt:lpstr>
      <vt:lpstr>So we have integration again; just with an extra dimension.</vt:lpstr>
      <vt:lpstr>Let’s look at a cylinder.</vt:lpstr>
      <vt:lpstr>Volume of that Cylinder</vt:lpstr>
      <vt:lpstr>Purpose of all of this…</vt:lpstr>
      <vt:lpstr>Disk Method Formula(s)</vt:lpstr>
      <vt:lpstr>Why π in the formula?</vt:lpstr>
      <vt:lpstr>But wait…</vt:lpstr>
      <vt:lpstr>Examples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GeoGebra Link for Lesson 14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 16020: Lesson 12        Volume By Revolution          Disk Method</dc:title>
  <dc:creator>Alexandra Cuadra</dc:creator>
  <cp:lastModifiedBy>alexandra cuadra</cp:lastModifiedBy>
  <cp:revision>4</cp:revision>
  <cp:lastPrinted>2022-09-26T02:58:29Z</cp:lastPrinted>
  <dcterms:created xsi:type="dcterms:W3CDTF">2022-02-17T23:14:03Z</dcterms:created>
  <dcterms:modified xsi:type="dcterms:W3CDTF">2026-02-18T18:08:23Z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2023-02-12T03:34:16Z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da43aa73-42da-41d5-894a-5dbb5d891074</vt:lpwstr>
  </property>
  <property fmtid="{D5CDD505-2E9C-101B-9397-08002B2CF9AE}" pid="8" name="MSIP_Label_4044bd30-2ed7-4c9d-9d12-46200872a97b_ContentBits">
    <vt:lpwstr>0</vt:lpwstr>
  </property>
</Properties>
</file>