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2" r:id="rId1"/>
  </p:sldMasterIdLst>
  <p:notesMasterIdLst>
    <p:notesMasterId r:id="rId62"/>
  </p:notesMasterIdLst>
  <p:sldIdLst>
    <p:sldId id="256" r:id="rId2"/>
    <p:sldId id="298" r:id="rId3"/>
    <p:sldId id="299" r:id="rId4"/>
    <p:sldId id="300" r:id="rId5"/>
    <p:sldId id="305" r:id="rId6"/>
    <p:sldId id="260" r:id="rId7"/>
    <p:sldId id="307" r:id="rId8"/>
    <p:sldId id="306" r:id="rId9"/>
    <p:sldId id="308" r:id="rId10"/>
    <p:sldId id="309" r:id="rId11"/>
    <p:sldId id="310" r:id="rId12"/>
    <p:sldId id="316" r:id="rId13"/>
    <p:sldId id="363" r:id="rId14"/>
    <p:sldId id="366" r:id="rId15"/>
    <p:sldId id="386" r:id="rId16"/>
    <p:sldId id="333" r:id="rId17"/>
    <p:sldId id="312" r:id="rId18"/>
    <p:sldId id="313" r:id="rId19"/>
    <p:sldId id="314" r:id="rId20"/>
    <p:sldId id="315" r:id="rId21"/>
    <p:sldId id="367" r:id="rId22"/>
    <p:sldId id="317" r:id="rId23"/>
    <p:sldId id="330" r:id="rId24"/>
    <p:sldId id="318" r:id="rId25"/>
    <p:sldId id="368" r:id="rId26"/>
    <p:sldId id="375" r:id="rId27"/>
    <p:sldId id="373" r:id="rId28"/>
    <p:sldId id="382" r:id="rId29"/>
    <p:sldId id="377" r:id="rId30"/>
    <p:sldId id="376" r:id="rId31"/>
    <p:sldId id="369" r:id="rId32"/>
    <p:sldId id="374" r:id="rId33"/>
    <p:sldId id="383" r:id="rId34"/>
    <p:sldId id="384" r:id="rId35"/>
    <p:sldId id="378" r:id="rId36"/>
    <p:sldId id="261" r:id="rId37"/>
    <p:sldId id="340" r:id="rId38"/>
    <p:sldId id="342" r:id="rId39"/>
    <p:sldId id="350" r:id="rId40"/>
    <p:sldId id="351" r:id="rId41"/>
    <p:sldId id="341" r:id="rId42"/>
    <p:sldId id="371" r:id="rId43"/>
    <p:sldId id="379" r:id="rId44"/>
    <p:sldId id="381" r:id="rId45"/>
    <p:sldId id="385" r:id="rId46"/>
    <p:sldId id="380" r:id="rId47"/>
    <p:sldId id="262" r:id="rId48"/>
    <p:sldId id="343" r:id="rId49"/>
    <p:sldId id="344" r:id="rId50"/>
    <p:sldId id="353" r:id="rId51"/>
    <p:sldId id="345" r:id="rId52"/>
    <p:sldId id="346" r:id="rId53"/>
    <p:sldId id="347" r:id="rId54"/>
    <p:sldId id="348" r:id="rId55"/>
    <p:sldId id="352" r:id="rId56"/>
    <p:sldId id="349" r:id="rId57"/>
    <p:sldId id="357" r:id="rId58"/>
    <p:sldId id="291" r:id="rId59"/>
    <p:sldId id="292" r:id="rId60"/>
    <p:sldId id="270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92" autoAdjust="0"/>
    <p:restoredTop sz="94660"/>
  </p:normalViewPr>
  <p:slideViewPr>
    <p:cSldViewPr snapToGrid="0">
      <p:cViewPr varScale="1">
        <p:scale>
          <a:sx n="66" d="100"/>
          <a:sy n="66" d="100"/>
        </p:scale>
        <p:origin x="68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23:28:57.22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1 577 24575,'0'-6'0,"0"0"0,1 0 0,-1 0 0,2 0 0,-1 0 0,0 1 0,1-1 0,0 0 0,1 1 0,-1-1 0,1 1 0,0 0 0,0 0 0,1 0 0,7-9 0,3 2 0,0 0 0,0 1 0,30-18 0,9-7 0,-39 26 0,0 0 0,1 0 0,1 1 0,-1 1 0,1 1 0,0 0 0,1 1 0,0 0 0,0 2 0,0 0 0,0 1 0,1 0 0,-1 2 0,21 0 0,19 0 0,-32 0 0,0 0 0,0 2 0,47 8 0,-67-7 0,0 0 0,1 1 0,-1 0 0,0 0 0,-1 0 0,1 0 0,0 1 0,-1 0 0,0 0 0,0 0 0,0 0 0,0 0 0,-1 1 0,0 0 0,0 0 0,0 0 0,-1 0 0,3 6 0,20 30 0,-25-41 0,0 1 0,0-1 0,1 0 0,-1 1 0,0-1 0,0 0 0,1 1 0,-1-1 0,0 0 0,1 0 0,-1 1 0,0-1 0,1 0 0,-1 0 0,0 0 0,1 0 0,-1 1 0,0-1 0,1 0 0,-1 0 0,1 0 0,-1 0 0,0 0 0,1 0 0,-1 0 0,0 0 0,1 0 0,-1 0 0,1 0 0,-1 0 0,0 0 0,1 0 0,-1-1 0,0 1 0,1 0 0,-1 0 0,1 0 0,-1-1 0,0 1 0,0 0 0,1 0 0,-1-1 0,14-20 0,3-28 0,-5 1 0,-3-1 0,-2 0 0,1-97 0,-8 140 0,0 2 0,-1 1 0,1 0 0,0-1 0,0 1 0,1 0 0,-1 0 0,1-1 0,-1 1 0,1 0 0,0 0 0,0 0 0,0 0 0,4-6 0,-5 10 0,1-1 0,0 0 0,0 1 0,0-1 0,-1 1 0,1-1 0,0 1 0,0-1 0,-1 1 0,1-1 0,-1 1 0,1 0 0,0-1 0,-1 1 0,1 0 0,-1 0 0,0-1 0,1 1 0,-1 0 0,0 0 0,1 0 0,-1 1 0,12 23 0,22 71 0,-18-47 0,2-1 0,34 64 0,-51-111 0,0 1 0,-1-1 0,1 0 0,0 0 0,0 1 0,0-1 0,0 0 0,0 0 0,0 0 0,0 0 0,0 0 0,0 0 0,0 0 0,1 0 0,-1-1 0,0 1 0,1 0 0,-1-1 0,0 1 0,1-1 0,-1 1 0,1-1 0,-1 0 0,1 0 0,-1 0 0,1 0 0,-1 0 0,1 0 0,-1 0 0,1 0 0,-1 0 0,1-1 0,-1 1 0,0 0 0,1-1 0,-1 1 0,3-2 0,5-4 0,0 0 0,0 0 0,-1-1 0,14-14 0,18-13 0,-31 30 0,0 0 0,0 1 0,0 0 0,0 0 0,0 1 0,1 0 0,-1 0 0,1 1 0,-1 1 0,19 0 0,-21 1 0,0-1 0,0 1 0,-1 0 0,1 1 0,0 0 0,-1 0 0,1 0 0,-1 1 0,0-1 0,0 2 0,0-1 0,0 1 0,-1 0 0,1 0 0,8 8 0,-8-3 11,-1 0-1,0 0 0,0 1 0,0 0 1,-2 0-1,1 0 0,-1 0 1,0 0-1,-1 1 0,0-1 0,-1 1 1,0 14-1,0-11-224,0 0 0,1 0 0,1-1-1,0 1 1,0-1 0,12 25 0,-8-23-6612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0:31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0 545 24575,'1'-19'0,"2"1"0,0-1 0,10-33 0,-2 11 0,-5 13 0,1-1 0,2 1 0,1 0 0,23-43 0,-26 59 0,0 1 0,1 0 0,0 1 0,0-1 0,1 2 0,1-1 0,0 1 0,0 0 0,1 1 0,0 1 0,0 0 0,21-10 0,2 4 0,1 2 0,0 1 0,72-9 0,-55 10 0,-19 2 0,1 2 0,0 2 0,0 1 0,0 1 0,0 2 0,65 10 0,-92-9 0,0 0 0,0 1 0,-1 0 0,1 1 0,-1-1 0,0 1 0,0 1 0,0-1 0,-1 1 0,1 0 0,-1 0 0,0 0 0,-1 1 0,1 0 0,5 9 0,4 10 0,-1 1 0,16 44 0,-13-31 0,-3-9 0,-2 0 0,0 1 0,-2 1 0,-1 0 0,-2 0 0,-1 0 0,0 46 0,-7 656 0,-1-691 0,-2 0 0,-2-1 0,-1 0 0,-3 0 0,-19 51 0,22-74 0,-1 0 0,0-1 0,-15 21 0,-13 24 0,25-39 0,-1 0 0,-1-1 0,-2-1 0,0 0 0,-23 25 0,29-35 0,0 0 0,1 1 0,0 0 0,-6 15 0,10-18 0,0-1 0,0 1 0,-1-1 0,-1 0 0,1-1 0,-1 1 0,-1-1 0,1-1 0,-18 14 0,6-9 0,-1 0 0,0-1 0,0-2 0,-39 14 0,52-21 0,0 0 0,0-1 0,0 0 0,0 0 0,0-1 0,0 0 0,0 0 0,0-1 0,-1 0 0,1 0 0,0-1 0,1 1 0,-1-2 0,0 1 0,0-1 0,1 0 0,0 0 0,-1 0 0,-6-7 0,0 0 0,0 0 0,1-2 0,0 1 0,1-2 0,1 1 0,0-2 0,0 1 0,1-1 0,-6-15 0,3 2 0,1 0 0,1 0 0,1-1 0,-5-34 0,0 0 0,6 28 0,1-1 0,-4-67 0,11 27-1365,0 42-5461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0:3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24575,'16'0'0,"1"0"0,-1-1 0,0 0 0,1-1 0,-1-1 0,0-1 0,0-1 0,-1 0 0,1 0 0,-1-2 0,0 0 0,27-18 0,-28 15 0,-1 0 0,1 1 0,0 0 0,0 0 0,17-6 0,-29 14 0,0 0 0,1 0 0,-1 0 0,0 0 0,0 0 0,0 1 0,1-1 0,-1 1 0,0 0 0,1 0 0,-1-1 0,0 2 0,1-1 0,-1 0 0,0 0 0,1 1 0,-1-1 0,0 1 0,1 0 0,-1-1 0,0 1 0,0 0 0,0 0 0,0 1 0,0-1 0,0 0 0,0 1 0,0-1 0,-1 1 0,1 0 0,-1-1 0,1 1 0,-1 0 0,1 0 0,-1 0 0,1 3 0,16 34 0,-11-21 0,1-1 0,1-1 0,0 1 0,22 27 0,0 3-1365,-20-24-5461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0:31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0 545 24575,'1'-19'0,"2"1"0,0-1 0,10-33 0,-2 11 0,-5 13 0,1-1 0,2 1 0,1 0 0,23-43 0,-26 59 0,0 1 0,1 0 0,0 1 0,0-1 0,1 2 0,1-1 0,0 1 0,0 0 0,1 1 0,0 1 0,0 0 0,21-10 0,2 4 0,1 2 0,0 1 0,72-9 0,-55 10 0,-19 2 0,1 2 0,0 2 0,0 1 0,0 1 0,0 2 0,65 10 0,-92-9 0,0 0 0,0 1 0,-1 0 0,1 1 0,-1-1 0,0 1 0,0 1 0,0-1 0,-1 1 0,1 0 0,-1 0 0,0 0 0,-1 1 0,1 0 0,5 9 0,4 10 0,-1 1 0,16 44 0,-13-31 0,-3-9 0,-2 0 0,0 1 0,-2 1 0,-1 0 0,-2 0 0,-1 0 0,0 46 0,-7 656 0,-1-691 0,-2 0 0,-2-1 0,-1 0 0,-3 0 0,-19 51 0,22-74 0,-1 0 0,0-1 0,-15 21 0,-13 24 0,25-39 0,-1 0 0,-1-1 0,-2-1 0,0 0 0,-23 25 0,29-35 0,0 0 0,1 1 0,0 0 0,-6 15 0,10-18 0,0-1 0,0 1 0,-1-1 0,-1 0 0,1-1 0,-1 1 0,-1-1 0,1-1 0,-18 14 0,6-9 0,-1 0 0,0-1 0,0-2 0,-39 14 0,52-21 0,0 0 0,0-1 0,0 0 0,0 0 0,0-1 0,0 0 0,0 0 0,0-1 0,-1 0 0,1 0 0,0-1 0,1 1 0,-1-2 0,0 1 0,0-1 0,1 0 0,0 0 0,-1 0 0,-6-7 0,0 0 0,0 0 0,1-2 0,0 1 0,1-2 0,1 1 0,0-2 0,0 1 0,1-1 0,-6-15 0,3 2 0,1 0 0,1 0 0,1-1 0,-5-34 0,0 0 0,6 28 0,1-1 0,-4-67 0,11 27-1365,0 42-5461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0:3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24575,'16'0'0,"1"0"0,-1-1 0,0 0 0,1-1 0,-1-1 0,0-1 0,0-1 0,-1 0 0,1 0 0,-1-2 0,0 0 0,27-18 0,-28 15 0,-1 0 0,1 1 0,0 0 0,0 0 0,17-6 0,-29 14 0,0 0 0,1 0 0,-1 0 0,0 0 0,0 0 0,0 1 0,1-1 0,-1 1 0,0 0 0,1 0 0,-1-1 0,0 2 0,1-1 0,-1 0 0,0 0 0,1 1 0,-1-1 0,0 1 0,1 0 0,-1-1 0,0 1 0,0 0 0,0 0 0,0 1 0,0-1 0,0 0 0,0 1 0,0-1 0,-1 1 0,1 0 0,-1-1 0,1 1 0,-1 0 0,1 0 0,-1 0 0,1 3 0,16 34 0,-11-21 0,1-1 0,1-1 0,0 1 0,22 27 0,0 3-1365,-20-24-5461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2920 1544 24575,'0'-3'0,"0"0"0,0 0 0,1 0 0,-1 1 0,1-1 0,0 0 0,-1 0 0,1 1 0,0-1 0,1 1 0,-1-1 0,0 1 0,1-1 0,0 1 0,-1 0 0,1-1 0,0 1 0,0 0 0,0 0 0,0 1 0,1-1 0,-1 0 0,0 1 0,1-1 0,-1 1 0,1 0 0,-1 0 0,1 0 0,3-1 0,9-2 0,0 1 0,0 1 0,0 0 0,21 1 0,-17 0 0,316 0 0,-210 2 0,-109-2 0,1 0 0,-1-1 0,-1-1 0,1-1 0,0-1 0,-1 0 0,0 0 0,0-2 0,-1 0 0,22-13 0,-10 2 0,0 0 0,-1-2 0,-1 0 0,30-34 0,-41 39 0,-2 0 0,0 0 0,0-1 0,-2 0 0,0-1 0,-1 0 0,0 0 0,-1-1 0,-2 0 0,1 0 0,-2-1 0,-1 1 0,0-1 0,-1 0 0,-1-36 0,-2 16 0,-1-1 0,-12-58 0,11 82 0,-1 1 0,0 0 0,-1 1 0,-1-1 0,0 1 0,-1 0 0,-1 1 0,0-1 0,-14-16 0,-38-48 0,48 59 0,-1 1 0,0 0 0,-2 1 0,0 0 0,0 2 0,-2-1 0,0 2 0,-1 1 0,-19-13 0,-41-9 0,-2 4 0,0 2 0,-129-26 0,-23 3 0,-199-50 0,368 88 0,0 3 0,-72-3 0,-19-2 0,25 3 0,-253 9 0,195 7 0,-409-3 0,565 2 0,0 1 0,1 1 0,-1 1 0,1 2 0,1 1 0,-1 2 0,1 1 0,-31 16 0,19-9 0,16-8 0,-1 2 0,2 1 0,-34 22 0,19-7 0,2 2 0,-39 41 0,60-54 0,1 1 0,1 1 0,0 0 0,2 0 0,0 1 0,-14 35 0,11-19 0,0-4 0,2 2 0,1 0 0,1 0 0,2 1 0,-9 71 0,2 5 0,10-85 0,2 1 0,1-1 0,0 1 0,3 36 0,1-55 0,0 0 0,0 0 0,1 0 0,0 0 0,1 0 0,0-1 0,0 1 0,0-1 0,1 0 0,0 0 0,1 0 0,-1-1 0,1 1 0,0-1 0,1 0 0,0-1 0,0 1 0,13 8 0,28 15 0,1-3 0,1-2 0,1-2 0,1-2 0,85 21 0,-56-15 0,-54-16 0,1-1 0,0-1 0,1-2 0,50 6 0,18-8 0,114-11 0,-135-9 126,-26 4-1617,-21 7-5335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7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24575,'9'0'0,"0"1"0,0 0 0,0 1 0,-1 0 0,1 0 0,0 1 0,-1 0 0,1 0 0,14 9 0,2 4 0,39 32 0,-7-4 0,-49-38 0,0 0 0,-1 1 0,0 0 0,0 1 0,-1-1 0,0 1 0,0 0 0,-1 1 0,0-1 0,0 1 0,-1 0 0,0 1 0,4 17 0,-3-9 0,-1 1 0,-1-1 0,-1 1 0,-1 0 0,0 0 0,-3 25 0,1-37 0,0 0 0,-1 0 0,1 0 0,-2 0 0,1 0 0,-1 0 0,0-1 0,0 1 0,-1-1 0,0 0 0,0 0 0,0 0 0,-1 0 0,0-1 0,0 0 0,0 0 0,-10 7 0,-9 4 0,-1-1 0,0-1 0,-34 14 0,31-16 0,-45 29 0,-7 14-1365,59-36-5461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2920 1544 24575,'0'-3'0,"0"0"0,0 0 0,1 0 0,-1 1 0,1-1 0,0 0 0,-1 0 0,1 1 0,0-1 0,1 1 0,-1-1 0,0 1 0,1-1 0,0 1 0,-1 0 0,1-1 0,0 1 0,0 0 0,0 0 0,0 1 0,1-1 0,-1 0 0,0 1 0,1-1 0,-1 1 0,1 0 0,-1 0 0,1 0 0,3-1 0,9-2 0,0 1 0,0 1 0,0 0 0,21 1 0,-17 0 0,316 0 0,-210 2 0,-109-2 0,1 0 0,-1-1 0,-1-1 0,1-1 0,0-1 0,-1 0 0,0 0 0,0-2 0,-1 0 0,22-13 0,-10 2 0,0 0 0,-1-2 0,-1 0 0,30-34 0,-41 39 0,-2 0 0,0 0 0,0-1 0,-2 0 0,0-1 0,-1 0 0,0 0 0,-1-1 0,-2 0 0,1 0 0,-2-1 0,-1 1 0,0-1 0,-1 0 0,-1-36 0,-2 16 0,-1-1 0,-12-58 0,11 82 0,-1 1 0,0 0 0,-1 1 0,-1-1 0,0 1 0,-1 0 0,-1 1 0,0-1 0,-14-16 0,-38-48 0,48 59 0,-1 1 0,0 0 0,-2 1 0,0 0 0,0 2 0,-2-1 0,0 2 0,-1 1 0,-19-13 0,-41-9 0,-2 4 0,0 2 0,-129-26 0,-23 3 0,-199-50 0,368 88 0,0 3 0,-72-3 0,-19-2 0,25 3 0,-253 9 0,195 7 0,-409-3 0,565 2 0,0 1 0,1 1 0,-1 1 0,1 2 0,1 1 0,-1 2 0,1 1 0,-31 16 0,19-9 0,16-8 0,-1 2 0,2 1 0,-34 22 0,19-7 0,2 2 0,-39 41 0,60-54 0,1 1 0,1 1 0,0 0 0,2 0 0,0 1 0,-14 35 0,11-19 0,0-4 0,2 2 0,1 0 0,1 0 0,2 1 0,-9 71 0,2 5 0,10-85 0,2 1 0,1-1 0,0 1 0,3 36 0,1-55 0,0 0 0,0 0 0,1 0 0,0 0 0,1 0 0,0-1 0,0 1 0,0-1 0,1 0 0,0 0 0,1 0 0,-1-1 0,1 1 0,0-1 0,1 0 0,0-1 0,0 1 0,13 8 0,28 15 0,1-3 0,1-2 0,1-2 0,1-2 0,85 21 0,-56-15 0,-54-16 0,1-1 0,0-1 0,1-2 0,50 6 0,18-8 0,114-11 0,-135-9 126,-26 4-1617,-21 7-5335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7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24575,'9'0'0,"0"1"0,0 0 0,0 1 0,-1 0 0,1 0 0,0 1 0,-1 0 0,1 0 0,14 9 0,2 4 0,39 32 0,-7-4 0,-49-38 0,0 0 0,-1 1 0,0 0 0,0 1 0,-1-1 0,0 1 0,0 0 0,-1 1 0,0-1 0,0 1 0,-1 0 0,0 1 0,4 17 0,-3-9 0,-1 1 0,-1-1 0,-1 1 0,-1 0 0,0 0 0,-3 25 0,1-37 0,0 0 0,-1 0 0,1 0 0,-2 0 0,1 0 0,-1 0 0,0-1 0,0 1 0,-1-1 0,0 0 0,0 0 0,0 0 0,-1 0 0,0-1 0,0 0 0,0 0 0,-10 7 0,-9 4 0,-1-1 0,0-1 0,-34 14 0,31-16 0,-45 29 0,-7 14-1365,59-36-5461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2920 1544 24575,'0'-3'0,"0"0"0,0 0 0,1 0 0,-1 1 0,1-1 0,0 0 0,-1 0 0,1 1 0,0-1 0,1 1 0,-1-1 0,0 1 0,1-1 0,0 1 0,-1 0 0,1-1 0,0 1 0,0 0 0,0 0 0,0 1 0,1-1 0,-1 0 0,0 1 0,1-1 0,-1 1 0,1 0 0,-1 0 0,1 0 0,3-1 0,9-2 0,0 1 0,0 1 0,0 0 0,21 1 0,-17 0 0,316 0 0,-210 2 0,-109-2 0,1 0 0,-1-1 0,-1-1 0,1-1 0,0-1 0,-1 0 0,0 0 0,0-2 0,-1 0 0,22-13 0,-10 2 0,0 0 0,-1-2 0,-1 0 0,30-34 0,-41 39 0,-2 0 0,0 0 0,0-1 0,-2 0 0,0-1 0,-1 0 0,0 0 0,-1-1 0,-2 0 0,1 0 0,-2-1 0,-1 1 0,0-1 0,-1 0 0,-1-36 0,-2 16 0,-1-1 0,-12-58 0,11 82 0,-1 1 0,0 0 0,-1 1 0,-1-1 0,0 1 0,-1 0 0,-1 1 0,0-1 0,-14-16 0,-38-48 0,48 59 0,-1 1 0,0 0 0,-2 1 0,0 0 0,0 2 0,-2-1 0,0 2 0,-1 1 0,-19-13 0,-41-9 0,-2 4 0,0 2 0,-129-26 0,-23 3 0,-199-50 0,368 88 0,0 3 0,-72-3 0,-19-2 0,25 3 0,-253 9 0,195 7 0,-409-3 0,565 2 0,0 1 0,1 1 0,-1 1 0,1 2 0,1 1 0,-1 2 0,1 1 0,-31 16 0,19-9 0,16-8 0,-1 2 0,2 1 0,-34 22 0,19-7 0,2 2 0,-39 41 0,60-54 0,1 1 0,1 1 0,0 0 0,2 0 0,0 1 0,-14 35 0,11-19 0,0-4 0,2 2 0,1 0 0,1 0 0,2 1 0,-9 71 0,2 5 0,10-85 0,2 1 0,1-1 0,0 1 0,3 36 0,1-55 0,0 0 0,0 0 0,1 0 0,0 0 0,1 0 0,0-1 0,0 1 0,0-1 0,1 0 0,0 0 0,1 0 0,-1-1 0,1 1 0,0-1 0,1 0 0,0-1 0,0 1 0,13 8 0,28 15 0,1-3 0,1-2 0,1-2 0,1-2 0,85 21 0,-56-15 0,-54-16 0,1-1 0,0-1 0,1-2 0,50 6 0,18-8 0,114-11 0,-135-9 126,-26 4-1617,-21 7-5335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7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24575,'9'0'0,"0"1"0,0 0 0,0 1 0,-1 0 0,1 0 0,0 1 0,-1 0 0,1 0 0,14 9 0,2 4 0,39 32 0,-7-4 0,-49-38 0,0 0 0,-1 1 0,0 0 0,0 1 0,-1-1 0,0 1 0,0 0 0,-1 1 0,0-1 0,0 1 0,-1 0 0,0 1 0,4 17 0,-3-9 0,-1 1 0,-1-1 0,-1 1 0,-1 0 0,0 0 0,-3 25 0,1-37 0,0 0 0,-1 0 0,1 0 0,-2 0 0,1 0 0,-1 0 0,0-1 0,0 1 0,-1-1 0,0 0 0,0 0 0,0 0 0,-1 0 0,0-1 0,0 0 0,0 0 0,-10 7 0,-9 4 0,-1-1 0,0-1 0,-34 14 0,31-16 0,-45 29 0,-7 14-1365,59-36-5461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23:28:59.91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24575,'1'4'0,"1"0"0,1-1 0,-1 1 0,1 0 0,-1-1 0,1 1 0,0-1 0,0 0 0,0 0 0,6 4 0,4 4 0,8 13 0,-1 1 0,-1 1 0,31 54 0,-36-57 0,31 37 0,-18-23 0,47 69-1365,-65-93-5461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2920 1544 24575,'0'-3'0,"0"0"0,0 0 0,1 0 0,-1 1 0,1-1 0,0 0 0,-1 0 0,1 1 0,0-1 0,1 1 0,-1-1 0,0 1 0,1-1 0,0 1 0,-1 0 0,1-1 0,0 1 0,0 0 0,0 0 0,0 1 0,1-1 0,-1 0 0,0 1 0,1-1 0,-1 1 0,1 0 0,-1 0 0,1 0 0,3-1 0,9-2 0,0 1 0,0 1 0,0 0 0,21 1 0,-17 0 0,316 0 0,-210 2 0,-109-2 0,1 0 0,-1-1 0,-1-1 0,1-1 0,0-1 0,-1 0 0,0 0 0,0-2 0,-1 0 0,22-13 0,-10 2 0,0 0 0,-1-2 0,-1 0 0,30-34 0,-41 39 0,-2 0 0,0 0 0,0-1 0,-2 0 0,0-1 0,-1 0 0,0 0 0,-1-1 0,-2 0 0,1 0 0,-2-1 0,-1 1 0,0-1 0,-1 0 0,-1-36 0,-2 16 0,-1-1 0,-12-58 0,11 82 0,-1 1 0,0 0 0,-1 1 0,-1-1 0,0 1 0,-1 0 0,-1 1 0,0-1 0,-14-16 0,-38-48 0,48 59 0,-1 1 0,0 0 0,-2 1 0,0 0 0,0 2 0,-2-1 0,0 2 0,-1 1 0,-19-13 0,-41-9 0,-2 4 0,0 2 0,-129-26 0,-23 3 0,-199-50 0,368 88 0,0 3 0,-72-3 0,-19-2 0,25 3 0,-253 9 0,195 7 0,-409-3 0,565 2 0,0 1 0,1 1 0,-1 1 0,1 2 0,1 1 0,-1 2 0,1 1 0,-31 16 0,19-9 0,16-8 0,-1 2 0,2 1 0,-34 22 0,19-7 0,2 2 0,-39 41 0,60-54 0,1 1 0,1 1 0,0 0 0,2 0 0,0 1 0,-14 35 0,11-19 0,0-4 0,2 2 0,1 0 0,1 0 0,2 1 0,-9 71 0,2 5 0,10-85 0,2 1 0,1-1 0,0 1 0,3 36 0,1-55 0,0 0 0,0 0 0,1 0 0,0 0 0,1 0 0,0-1 0,0 1 0,0-1 0,1 0 0,0 0 0,1 0 0,-1-1 0,1 1 0,0-1 0,1 0 0,0-1 0,0 1 0,13 8 0,28 15 0,1-3 0,1-2 0,1-2 0,1-2 0,85 21 0,-56-15 0,-54-16 0,1-1 0,0-1 0,1-2 0,50 6 0,18-8 0,114-11 0,-135-9 126,-26 4-1617,-21 7-5335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7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24575,'9'0'0,"0"1"0,0 0 0,0 1 0,-1 0 0,1 0 0,0 1 0,-1 0 0,1 0 0,14 9 0,2 4 0,39 32 0,-7-4 0,-49-38 0,0 0 0,-1 1 0,0 0 0,0 1 0,-1-1 0,0 1 0,0 0 0,-1 1 0,0-1 0,0 1 0,-1 0 0,0 1 0,4 17 0,-3-9 0,-1 1 0,-1-1 0,-1 1 0,-1 0 0,0 0 0,-3 25 0,1-37 0,0 0 0,-1 0 0,1 0 0,-2 0 0,1 0 0,-1 0 0,0-1 0,0 1 0,-1-1 0,0 0 0,0 0 0,0 0 0,-1 0 0,0-1 0,0 0 0,0 0 0,-10 7 0,-9 4 0,-1-1 0,0-1 0,-34 14 0,31-16 0,-45 29 0,-7 14-1365,59-36-5461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2920 1544 24575,'0'-3'0,"0"0"0,0 0 0,1 0 0,-1 1 0,1-1 0,0 0 0,-1 0 0,1 1 0,0-1 0,1 1 0,-1-1 0,0 1 0,1-1 0,0 1 0,-1 0 0,1-1 0,0 1 0,0 0 0,0 0 0,0 1 0,1-1 0,-1 0 0,0 1 0,1-1 0,-1 1 0,1 0 0,-1 0 0,1 0 0,3-1 0,9-2 0,0 1 0,0 1 0,0 0 0,21 1 0,-17 0 0,316 0 0,-210 2 0,-109-2 0,1 0 0,-1-1 0,-1-1 0,1-1 0,0-1 0,-1 0 0,0 0 0,0-2 0,-1 0 0,22-13 0,-10 2 0,0 0 0,-1-2 0,-1 0 0,30-34 0,-41 39 0,-2 0 0,0 0 0,0-1 0,-2 0 0,0-1 0,-1 0 0,0 0 0,-1-1 0,-2 0 0,1 0 0,-2-1 0,-1 1 0,0-1 0,-1 0 0,-1-36 0,-2 16 0,-1-1 0,-12-58 0,11 82 0,-1 1 0,0 0 0,-1 1 0,-1-1 0,0 1 0,-1 0 0,-1 1 0,0-1 0,-14-16 0,-38-48 0,48 59 0,-1 1 0,0 0 0,-2 1 0,0 0 0,0 2 0,-2-1 0,0 2 0,-1 1 0,-19-13 0,-41-9 0,-2 4 0,0 2 0,-129-26 0,-23 3 0,-199-50 0,368 88 0,0 3 0,-72-3 0,-19-2 0,25 3 0,-253 9 0,195 7 0,-409-3 0,565 2 0,0 1 0,1 1 0,-1 1 0,1 2 0,1 1 0,-1 2 0,1 1 0,-31 16 0,19-9 0,16-8 0,-1 2 0,2 1 0,-34 22 0,19-7 0,2 2 0,-39 41 0,60-54 0,1 1 0,1 1 0,0 0 0,2 0 0,0 1 0,-14 35 0,11-19 0,0-4 0,2 2 0,1 0 0,1 0 0,2 1 0,-9 71 0,2 5 0,10-85 0,2 1 0,1-1 0,0 1 0,3 36 0,1-55 0,0 0 0,0 0 0,1 0 0,0 0 0,1 0 0,0-1 0,0 1 0,0-1 0,1 0 0,0 0 0,1 0 0,-1-1 0,1 1 0,0-1 0,1 0 0,0-1 0,0 1 0,13 8 0,28 15 0,1-3 0,1-2 0,1-2 0,1-2 0,85 21 0,-56-15 0,-54-16 0,1-1 0,0-1 0,1-2 0,50 6 0,18-8 0,114-11 0,-135-9 126,-26 4-1617,-21 7-5335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7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24575,'9'0'0,"0"1"0,0 0 0,0 1 0,-1 0 0,1 0 0,0 1 0,-1 0 0,1 0 0,14 9 0,2 4 0,39 32 0,-7-4 0,-49-38 0,0 0 0,-1 1 0,0 0 0,0 1 0,-1-1 0,0 1 0,0 0 0,-1 1 0,0-1 0,0 1 0,-1 0 0,0 1 0,4 17 0,-3-9 0,-1 1 0,-1-1 0,-1 1 0,-1 0 0,0 0 0,-3 25 0,1-37 0,0 0 0,-1 0 0,1 0 0,-2 0 0,1 0 0,-1 0 0,0-1 0,0 1 0,-1-1 0,0 0 0,0 0 0,0 0 0,-1 0 0,0-1 0,0 0 0,0 0 0,-10 7 0,-9 4 0,-1-1 0,0-1 0,-34 14 0,31-16 0,-45 29 0,-7 14-1365,59-36-5461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2920 1544 24575,'0'-3'0,"0"0"0,0 0 0,1 0 0,-1 1 0,1-1 0,0 0 0,-1 0 0,1 1 0,0-1 0,1 1 0,-1-1 0,0 1 0,1-1 0,0 1 0,-1 0 0,1-1 0,0 1 0,0 0 0,0 0 0,0 1 0,1-1 0,-1 0 0,0 1 0,1-1 0,-1 1 0,1 0 0,-1 0 0,1 0 0,3-1 0,9-2 0,0 1 0,0 1 0,0 0 0,21 1 0,-17 0 0,316 0 0,-210 2 0,-109-2 0,1 0 0,-1-1 0,-1-1 0,1-1 0,0-1 0,-1 0 0,0 0 0,0-2 0,-1 0 0,22-13 0,-10 2 0,0 0 0,-1-2 0,-1 0 0,30-34 0,-41 39 0,-2 0 0,0 0 0,0-1 0,-2 0 0,0-1 0,-1 0 0,0 0 0,-1-1 0,-2 0 0,1 0 0,-2-1 0,-1 1 0,0-1 0,-1 0 0,-1-36 0,-2 16 0,-1-1 0,-12-58 0,11 82 0,-1 1 0,0 0 0,-1 1 0,-1-1 0,0 1 0,-1 0 0,-1 1 0,0-1 0,-14-16 0,-38-48 0,48 59 0,-1 1 0,0 0 0,-2 1 0,0 0 0,0 2 0,-2-1 0,0 2 0,-1 1 0,-19-13 0,-41-9 0,-2 4 0,0 2 0,-129-26 0,-23 3 0,-199-50 0,368 88 0,0 3 0,-72-3 0,-19-2 0,25 3 0,-253 9 0,195 7 0,-409-3 0,565 2 0,0 1 0,1 1 0,-1 1 0,1 2 0,1 1 0,-1 2 0,1 1 0,-31 16 0,19-9 0,16-8 0,-1 2 0,2 1 0,-34 22 0,19-7 0,2 2 0,-39 41 0,60-54 0,1 1 0,1 1 0,0 0 0,2 0 0,0 1 0,-14 35 0,11-19 0,0-4 0,2 2 0,1 0 0,1 0 0,2 1 0,-9 71 0,2 5 0,10-85 0,2 1 0,1-1 0,0 1 0,3 36 0,1-55 0,0 0 0,0 0 0,1 0 0,0 0 0,1 0 0,0-1 0,0 1 0,0-1 0,1 0 0,0 0 0,1 0 0,-1-1 0,1 1 0,0-1 0,1 0 0,0-1 0,0 1 0,13 8 0,28 15 0,1-3 0,1-2 0,1-2 0,1-2 0,85 21 0,-56-15 0,-54-16 0,1-1 0,0-1 0,1-2 0,50 6 0,18-8 0,114-11 0,-135-9 126,-26 4-1617,-21 7-5335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7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24575,'9'0'0,"0"1"0,0 0 0,0 1 0,-1 0 0,1 0 0,0 1 0,-1 0 0,1 0 0,14 9 0,2 4 0,39 32 0,-7-4 0,-49-38 0,0 0 0,-1 1 0,0 0 0,0 1 0,-1-1 0,0 1 0,0 0 0,-1 1 0,0-1 0,0 1 0,-1 0 0,0 1 0,4 17 0,-3-9 0,-1 1 0,-1-1 0,-1 1 0,-1 0 0,0 0 0,-3 25 0,1-37 0,0 0 0,-1 0 0,1 0 0,-2 0 0,1 0 0,-1 0 0,0-1 0,0 1 0,-1-1 0,0 0 0,0 0 0,0 0 0,-1 0 0,0-1 0,0 0 0,0 0 0,-10 7 0,-9 4 0,-1-1 0,0-1 0,-34 14 0,31-16 0,-45 29 0,-7 14-1365,59-36-5461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2920 1544 24575,'0'-3'0,"0"0"0,0 0 0,1 0 0,-1 1 0,1-1 0,0 0 0,-1 0 0,1 1 0,0-1 0,1 1 0,-1-1 0,0 1 0,1-1 0,0 1 0,-1 0 0,1-1 0,0 1 0,0 0 0,0 0 0,0 1 0,1-1 0,-1 0 0,0 1 0,1-1 0,-1 1 0,1 0 0,-1 0 0,1 0 0,3-1 0,9-2 0,0 1 0,0 1 0,0 0 0,21 1 0,-17 0 0,316 0 0,-210 2 0,-109-2 0,1 0 0,-1-1 0,-1-1 0,1-1 0,0-1 0,-1 0 0,0 0 0,0-2 0,-1 0 0,22-13 0,-10 2 0,0 0 0,-1-2 0,-1 0 0,30-34 0,-41 39 0,-2 0 0,0 0 0,0-1 0,-2 0 0,0-1 0,-1 0 0,0 0 0,-1-1 0,-2 0 0,1 0 0,-2-1 0,-1 1 0,0-1 0,-1 0 0,-1-36 0,-2 16 0,-1-1 0,-12-58 0,11 82 0,-1 1 0,0 0 0,-1 1 0,-1-1 0,0 1 0,-1 0 0,-1 1 0,0-1 0,-14-16 0,-38-48 0,48 59 0,-1 1 0,0 0 0,-2 1 0,0 0 0,0 2 0,-2-1 0,0 2 0,-1 1 0,-19-13 0,-41-9 0,-2 4 0,0 2 0,-129-26 0,-23 3 0,-199-50 0,368 88 0,0 3 0,-72-3 0,-19-2 0,25 3 0,-253 9 0,195 7 0,-409-3 0,565 2 0,0 1 0,1 1 0,-1 1 0,1 2 0,1 1 0,-1 2 0,1 1 0,-31 16 0,19-9 0,16-8 0,-1 2 0,2 1 0,-34 22 0,19-7 0,2 2 0,-39 41 0,60-54 0,1 1 0,1 1 0,0 0 0,2 0 0,0 1 0,-14 35 0,11-19 0,0-4 0,2 2 0,1 0 0,1 0 0,2 1 0,-9 71 0,2 5 0,10-85 0,2 1 0,1-1 0,0 1 0,3 36 0,1-55 0,0 0 0,0 0 0,1 0 0,0 0 0,1 0 0,0-1 0,0 1 0,0-1 0,1 0 0,0 0 0,1 0 0,-1-1 0,1 1 0,0-1 0,1 0 0,0-1 0,0 1 0,13 8 0,28 15 0,1-3 0,1-2 0,1-2 0,1-2 0,85 21 0,-56-15 0,-54-16 0,1-1 0,0-1 0,1-2 0,50 6 0,18-8 0,114-11 0,-135-9 126,-26 4-1617,-21 7-5335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7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24575,'9'0'0,"0"1"0,0 0 0,0 1 0,-1 0 0,1 0 0,0 1 0,-1 0 0,1 0 0,14 9 0,2 4 0,39 32 0,-7-4 0,-49-38 0,0 0 0,-1 1 0,0 0 0,0 1 0,-1-1 0,0 1 0,0 0 0,-1 1 0,0-1 0,0 1 0,-1 0 0,0 1 0,4 17 0,-3-9 0,-1 1 0,-1-1 0,-1 1 0,-1 0 0,0 0 0,-3 25 0,1-37 0,0 0 0,-1 0 0,1 0 0,-2 0 0,1 0 0,-1 0 0,0-1 0,0 1 0,-1-1 0,0 0 0,0 0 0,0 0 0,-1 0 0,0-1 0,0 0 0,0 0 0,-10 7 0,-9 4 0,-1-1 0,0-1 0,-34 14 0,31-16 0,-45 29 0,-7 14-1365,59-36-5461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2920 1544 24575,'0'-3'0,"0"0"0,0 0 0,1 0 0,-1 1 0,1-1 0,0 0 0,-1 0 0,1 1 0,0-1 0,1 1 0,-1-1 0,0 1 0,1-1 0,0 1 0,-1 0 0,1-1 0,0 1 0,0 0 0,0 0 0,0 1 0,1-1 0,-1 0 0,0 1 0,1-1 0,-1 1 0,1 0 0,-1 0 0,1 0 0,3-1 0,9-2 0,0 1 0,0 1 0,0 0 0,21 1 0,-17 0 0,316 0 0,-210 2 0,-109-2 0,1 0 0,-1-1 0,-1-1 0,1-1 0,0-1 0,-1 0 0,0 0 0,0-2 0,-1 0 0,22-13 0,-10 2 0,0 0 0,-1-2 0,-1 0 0,30-34 0,-41 39 0,-2 0 0,0 0 0,0-1 0,-2 0 0,0-1 0,-1 0 0,0 0 0,-1-1 0,-2 0 0,1 0 0,-2-1 0,-1 1 0,0-1 0,-1 0 0,-1-36 0,-2 16 0,-1-1 0,-12-58 0,11 82 0,-1 1 0,0 0 0,-1 1 0,-1-1 0,0 1 0,-1 0 0,-1 1 0,0-1 0,-14-16 0,-38-48 0,48 59 0,-1 1 0,0 0 0,-2 1 0,0 0 0,0 2 0,-2-1 0,0 2 0,-1 1 0,-19-13 0,-41-9 0,-2 4 0,0 2 0,-129-26 0,-23 3 0,-199-50 0,368 88 0,0 3 0,-72-3 0,-19-2 0,25 3 0,-253 9 0,195 7 0,-409-3 0,565 2 0,0 1 0,1 1 0,-1 1 0,1 2 0,1 1 0,-1 2 0,1 1 0,-31 16 0,19-9 0,16-8 0,-1 2 0,2 1 0,-34 22 0,19-7 0,2 2 0,-39 41 0,60-54 0,1 1 0,1 1 0,0 0 0,2 0 0,0 1 0,-14 35 0,11-19 0,0-4 0,2 2 0,1 0 0,1 0 0,2 1 0,-9 71 0,2 5 0,10-85 0,2 1 0,1-1 0,0 1 0,3 36 0,1-55 0,0 0 0,0 0 0,1 0 0,0 0 0,1 0 0,0-1 0,0 1 0,0-1 0,1 0 0,0 0 0,1 0 0,-1-1 0,1 1 0,0-1 0,1 0 0,0-1 0,0 1 0,13 8 0,28 15 0,1-3 0,1-2 0,1-2 0,1-2 0,85 21 0,-56-15 0,-54-16 0,1-1 0,0-1 0,1-2 0,50 6 0,18-8 0,114-11 0,-135-9 126,-26 4-1617,-21 7-5335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7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24575,'9'0'0,"0"1"0,0 0 0,0 1 0,-1 0 0,1 0 0,0 1 0,-1 0 0,1 0 0,14 9 0,2 4 0,39 32 0,-7-4 0,-49-38 0,0 0 0,-1 1 0,0 0 0,0 1 0,-1-1 0,0 1 0,0 0 0,-1 1 0,0-1 0,0 1 0,-1 0 0,0 1 0,4 17 0,-3-9 0,-1 1 0,-1-1 0,-1 1 0,-1 0 0,0 0 0,-3 25 0,1-37 0,0 0 0,-1 0 0,1 0 0,-2 0 0,1 0 0,-1 0 0,0-1 0,0 1 0,-1-1 0,0 0 0,0 0 0,0 0 0,-1 0 0,0-1 0,0 0 0,0 0 0,-10 7 0,-9 4 0,-1-1 0,0-1 0,-34 14 0,31-16 0,-45 29 0,-7 14-1365,59-36-5461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23:29:01.62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1 572 24575,'1'-12'0,"0"1"0,1-1 0,1 1 0,0 0 0,0-1 0,1 1 0,0 1 0,1-1 0,1 1 0,0-1 0,0 2 0,9-13 0,15-14 0,55-54 0,-79 84 0,136-124 0,-102 93-54,-27 27-134,0-1 1,-1 0 0,-1-1 0,0-1-1,-1 1 1,14-23 0,-17 20-6639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2920 1544 24575,'0'-3'0,"0"0"0,0 0 0,1 0 0,-1 1 0,1-1 0,0 0 0,-1 0 0,1 1 0,0-1 0,1 1 0,-1-1 0,0 1 0,1-1 0,0 1 0,-1 0 0,1-1 0,0 1 0,0 0 0,0 0 0,0 1 0,1-1 0,-1 0 0,0 1 0,1-1 0,-1 1 0,1 0 0,-1 0 0,1 0 0,3-1 0,9-2 0,0 1 0,0 1 0,0 0 0,21 1 0,-17 0 0,316 0 0,-210 2 0,-109-2 0,1 0 0,-1-1 0,-1-1 0,1-1 0,0-1 0,-1 0 0,0 0 0,0-2 0,-1 0 0,22-13 0,-10 2 0,0 0 0,-1-2 0,-1 0 0,30-34 0,-41 39 0,-2 0 0,0 0 0,0-1 0,-2 0 0,0-1 0,-1 0 0,0 0 0,-1-1 0,-2 0 0,1 0 0,-2-1 0,-1 1 0,0-1 0,-1 0 0,-1-36 0,-2 16 0,-1-1 0,-12-58 0,11 82 0,-1 1 0,0 0 0,-1 1 0,-1-1 0,0 1 0,-1 0 0,-1 1 0,0-1 0,-14-16 0,-38-48 0,48 59 0,-1 1 0,0 0 0,-2 1 0,0 0 0,0 2 0,-2-1 0,0 2 0,-1 1 0,-19-13 0,-41-9 0,-2 4 0,0 2 0,-129-26 0,-23 3 0,-199-50 0,368 88 0,0 3 0,-72-3 0,-19-2 0,25 3 0,-253 9 0,195 7 0,-409-3 0,565 2 0,0 1 0,1 1 0,-1 1 0,1 2 0,1 1 0,-1 2 0,1 1 0,-31 16 0,19-9 0,16-8 0,-1 2 0,2 1 0,-34 22 0,19-7 0,2 2 0,-39 41 0,60-54 0,1 1 0,1 1 0,0 0 0,2 0 0,0 1 0,-14 35 0,11-19 0,0-4 0,2 2 0,1 0 0,1 0 0,2 1 0,-9 71 0,2 5 0,10-85 0,2 1 0,1-1 0,0 1 0,3 36 0,1-55 0,0 0 0,0 0 0,1 0 0,0 0 0,1 0 0,0-1 0,0 1 0,0-1 0,1 0 0,0 0 0,1 0 0,-1-1 0,1 1 0,0-1 0,1 0 0,0-1 0,0 1 0,13 8 0,28 15 0,1-3 0,1-2 0,1-2 0,1-2 0,85 21 0,-56-15 0,-54-16 0,1-1 0,0-1 0,1-2 0,50 6 0,18-8 0,114-11 0,-135-9 126,-26 4-1617,-21 7-5335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7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24575,'9'0'0,"0"1"0,0 0 0,0 1 0,-1 0 0,1 0 0,0 1 0,-1 0 0,1 0 0,14 9 0,2 4 0,39 32 0,-7-4 0,-49-38 0,0 0 0,-1 1 0,0 0 0,0 1 0,-1-1 0,0 1 0,0 0 0,-1 1 0,0-1 0,0 1 0,-1 0 0,0 1 0,4 17 0,-3-9 0,-1 1 0,-1-1 0,-1 1 0,-1 0 0,0 0 0,-3 25 0,1-37 0,0 0 0,-1 0 0,1 0 0,-2 0 0,1 0 0,-1 0 0,0-1 0,0 1 0,-1-1 0,0 0 0,0 0 0,0 0 0,-1 0 0,0-1 0,0 0 0,0 0 0,-10 7 0,-9 4 0,-1-1 0,0-1 0,-34 14 0,31-16 0,-45 29 0,-7 14-1365,59-36-5461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0:31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0 545 24575,'1'-19'0,"2"1"0,0-1 0,10-33 0,-2 11 0,-5 13 0,1-1 0,2 1 0,1 0 0,23-43 0,-26 59 0,0 1 0,1 0 0,0 1 0,0-1 0,1 2 0,1-1 0,0 1 0,0 0 0,1 1 0,0 1 0,0 0 0,21-10 0,2 4 0,1 2 0,0 1 0,72-9 0,-55 10 0,-19 2 0,1 2 0,0 2 0,0 1 0,0 1 0,0 2 0,65 10 0,-92-9 0,0 0 0,0 1 0,-1 0 0,1 1 0,-1-1 0,0 1 0,0 1 0,0-1 0,-1 1 0,1 0 0,-1 0 0,0 0 0,-1 1 0,1 0 0,5 9 0,4 10 0,-1 1 0,16 44 0,-13-31 0,-3-9 0,-2 0 0,0 1 0,-2 1 0,-1 0 0,-2 0 0,-1 0 0,0 46 0,-7 656 0,-1-691 0,-2 0 0,-2-1 0,-1 0 0,-3 0 0,-19 51 0,22-74 0,-1 0 0,0-1 0,-15 21 0,-13 24 0,25-39 0,-1 0 0,-1-1 0,-2-1 0,0 0 0,-23 25 0,29-35 0,0 0 0,1 1 0,0 0 0,-6 15 0,10-18 0,0-1 0,0 1 0,-1-1 0,-1 0 0,1-1 0,-1 1 0,-1-1 0,1-1 0,-18 14 0,6-9 0,-1 0 0,0-1 0,0-2 0,-39 14 0,52-21 0,0 0 0,0-1 0,0 0 0,0 0 0,0-1 0,0 0 0,0 0 0,0-1 0,-1 0 0,1 0 0,0-1 0,1 1 0,-1-2 0,0 1 0,0-1 0,1 0 0,0 0 0,-1 0 0,-6-7 0,0 0 0,0 0 0,1-2 0,0 1 0,1-2 0,1 1 0,0-2 0,0 1 0,1-1 0,-6-15 0,3 2 0,1 0 0,1 0 0,1-1 0,-5-34 0,0 0 0,6 28 0,1-1 0,-4-67 0,11 27-1365,0 42-5461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0:3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24575,'16'0'0,"1"0"0,-1-1 0,0 0 0,1-1 0,-1-1 0,0-1 0,0-1 0,-1 0 0,1 0 0,-1-2 0,0 0 0,27-18 0,-28 15 0,-1 0 0,1 1 0,0 0 0,0 0 0,17-6 0,-29 14 0,0 0 0,1 0 0,-1 0 0,0 0 0,0 0 0,0 1 0,1-1 0,-1 1 0,0 0 0,1 0 0,-1-1 0,0 2 0,1-1 0,-1 0 0,0 0 0,1 1 0,-1-1 0,0 1 0,1 0 0,-1-1 0,0 1 0,0 0 0,0 0 0,0 1 0,0-1 0,0 0 0,0 1 0,0-1 0,-1 1 0,1 0 0,-1-1 0,1 1 0,-1 0 0,1 0 0,-1 0 0,1 3 0,16 34 0,-11-21 0,1-1 0,1-1 0,0 1 0,22 27 0,0 3-1365,-20-24-5461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0:31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0 545 24575,'1'-19'0,"2"1"0,0-1 0,10-33 0,-2 11 0,-5 13 0,1-1 0,2 1 0,1 0 0,23-43 0,-26 59 0,0 1 0,1 0 0,0 1 0,0-1 0,1 2 0,1-1 0,0 1 0,0 0 0,1 1 0,0 1 0,0 0 0,21-10 0,2 4 0,1 2 0,0 1 0,72-9 0,-55 10 0,-19 2 0,1 2 0,0 2 0,0 1 0,0 1 0,0 2 0,65 10 0,-92-9 0,0 0 0,0 1 0,-1 0 0,1 1 0,-1-1 0,0 1 0,0 1 0,0-1 0,-1 1 0,1 0 0,-1 0 0,0 0 0,-1 1 0,1 0 0,5 9 0,4 10 0,-1 1 0,16 44 0,-13-31 0,-3-9 0,-2 0 0,0 1 0,-2 1 0,-1 0 0,-2 0 0,-1 0 0,0 46 0,-7 656 0,-1-691 0,-2 0 0,-2-1 0,-1 0 0,-3 0 0,-19 51 0,22-74 0,-1 0 0,0-1 0,-15 21 0,-13 24 0,25-39 0,-1 0 0,-1-1 0,-2-1 0,0 0 0,-23 25 0,29-35 0,0 0 0,1 1 0,0 0 0,-6 15 0,10-18 0,0-1 0,0 1 0,-1-1 0,-1 0 0,1-1 0,-1 1 0,-1-1 0,1-1 0,-18 14 0,6-9 0,-1 0 0,0-1 0,0-2 0,-39 14 0,52-21 0,0 0 0,0-1 0,0 0 0,0 0 0,0-1 0,0 0 0,0 0 0,0-1 0,-1 0 0,1 0 0,0-1 0,1 1 0,-1-2 0,0 1 0,0-1 0,1 0 0,0 0 0,-1 0 0,-6-7 0,0 0 0,0 0 0,1-2 0,0 1 0,1-2 0,1 1 0,0-2 0,0 1 0,1-1 0,-6-15 0,3 2 0,1 0 0,1 0 0,1-1 0,-5-34 0,0 0 0,6 28 0,1-1 0,-4-67 0,11 27-1365,0 42-5461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0:3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24575,'16'0'0,"1"0"0,-1-1 0,0 0 0,1-1 0,-1-1 0,0-1 0,0-1 0,-1 0 0,1 0 0,-1-2 0,0 0 0,27-18 0,-28 15 0,-1 0 0,1 1 0,0 0 0,0 0 0,17-6 0,-29 14 0,0 0 0,1 0 0,-1 0 0,0 0 0,0 0 0,0 1 0,1-1 0,-1 1 0,0 0 0,1 0 0,-1-1 0,0 2 0,1-1 0,-1 0 0,0 0 0,1 1 0,-1-1 0,0 1 0,1 0 0,-1-1 0,0 1 0,0 0 0,0 0 0,0 1 0,0-1 0,0 0 0,0 1 0,0-1 0,-1 1 0,1 0 0,-1-1 0,1 1 0,-1 0 0,1 0 0,-1 0 0,1 3 0,16 34 0,-11-21 0,1-1 0,1-1 0,0 1 0,22 27 0,0 3-1365,-20-24-5461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0:31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0 545 24575,'1'-19'0,"2"1"0,0-1 0,10-33 0,-2 11 0,-5 13 0,1-1 0,2 1 0,1 0 0,23-43 0,-26 59 0,0 1 0,1 0 0,0 1 0,0-1 0,1 2 0,1-1 0,0 1 0,0 0 0,1 1 0,0 1 0,0 0 0,21-10 0,2 4 0,1 2 0,0 1 0,72-9 0,-55 10 0,-19 2 0,1 2 0,0 2 0,0 1 0,0 1 0,0 2 0,65 10 0,-92-9 0,0 0 0,0 1 0,-1 0 0,1 1 0,-1-1 0,0 1 0,0 1 0,0-1 0,-1 1 0,1 0 0,-1 0 0,0 0 0,-1 1 0,1 0 0,5 9 0,4 10 0,-1 1 0,16 44 0,-13-31 0,-3-9 0,-2 0 0,0 1 0,-2 1 0,-1 0 0,-2 0 0,-1 0 0,0 46 0,-7 656 0,-1-691 0,-2 0 0,-2-1 0,-1 0 0,-3 0 0,-19 51 0,22-74 0,-1 0 0,0-1 0,-15 21 0,-13 24 0,25-39 0,-1 0 0,-1-1 0,-2-1 0,0 0 0,-23 25 0,29-35 0,0 0 0,1 1 0,0 0 0,-6 15 0,10-18 0,0-1 0,0 1 0,-1-1 0,-1 0 0,1-1 0,-1 1 0,-1-1 0,1-1 0,-18 14 0,6-9 0,-1 0 0,0-1 0,0-2 0,-39 14 0,52-21 0,0 0 0,0-1 0,0 0 0,0 0 0,0-1 0,0 0 0,0 0 0,0-1 0,-1 0 0,1 0 0,0-1 0,1 1 0,-1-2 0,0 1 0,0-1 0,1 0 0,0 0 0,-1 0 0,-6-7 0,0 0 0,0 0 0,1-2 0,0 1 0,1-2 0,1 1 0,0-2 0,0 1 0,1-1 0,-6-15 0,3 2 0,1 0 0,1 0 0,1-1 0,-5-34 0,0 0 0,6 28 0,1-1 0,-4-67 0,11 27-1365,0 42-5461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0:3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24575,'16'0'0,"1"0"0,-1-1 0,0 0 0,1-1 0,-1-1 0,0-1 0,0-1 0,-1 0 0,1 0 0,-1-2 0,0 0 0,27-18 0,-28 15 0,-1 0 0,1 1 0,0 0 0,0 0 0,17-6 0,-29 14 0,0 0 0,1 0 0,-1 0 0,0 0 0,0 0 0,0 1 0,1-1 0,-1 1 0,0 0 0,1 0 0,-1-1 0,0 2 0,1-1 0,-1 0 0,0 0 0,1 1 0,-1-1 0,0 1 0,1 0 0,-1-1 0,0 1 0,0 0 0,0 0 0,0 1 0,0-1 0,0 0 0,0 1 0,0-1 0,-1 1 0,1 0 0,-1-1 0,1 1 0,-1 0 0,1 0 0,-1 0 0,1 3 0,16 34 0,-11-21 0,1-1 0,1-1 0,0 1 0,22 27 0,0 3-1365,-20-24-5461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C69DD-201B-4B3F-89E5-F9891D90222D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94F08-EE45-4501-B860-CF900A06E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04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16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96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06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438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27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419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576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558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2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728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990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15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74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60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16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6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28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25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https://www.geogebra.org/m/jqfyndpu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geogebra.org/m/jqfyndp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jqfyndpu" TargetMode="External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.xml"/><Relationship Id="rId11" Type="http://schemas.openxmlformats.org/officeDocument/2006/relationships/image" Target="../media/image20.png"/><Relationship Id="rId5" Type="http://schemas.openxmlformats.org/officeDocument/2006/relationships/hyperlink" Target="https://www.geogebra.org/m/jqfyndpu" TargetMode="External"/><Relationship Id="rId10" Type="http://schemas.openxmlformats.org/officeDocument/2006/relationships/customXml" Target="../ink/ink3.xml"/><Relationship Id="rId4" Type="http://schemas.openxmlformats.org/officeDocument/2006/relationships/image" Target="../media/image9.tmp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s://www.geogebra.org/m/tgceabb2#material/tnnhu7gz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geogebra.org/m/jqfyndpu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jqfyndpu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jqfyndpu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ath.purdue.edu/~fernan87/assets/docs/23SU/SU23_MA16020_L13_Notes.pdf" TargetMode="External"/><Relationship Id="rId4" Type="http://schemas.openxmlformats.org/officeDocument/2006/relationships/hyperlink" Target="https://www.geogebra.org/m/jqfyndpu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3wrypfh#material/aur8qe9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3wrypfh#material/aur8qe9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m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3wrypfh#material/aur8qe9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m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3wrypfh#material/aur8qe9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m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3wrypfh#material/aur8qe9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ath.purdue.edu/~fernan87/assets/docs/23SU/SU23_MA16020_L13_Notes.pdf" TargetMode="External"/><Relationship Id="rId4" Type="http://schemas.openxmlformats.org/officeDocument/2006/relationships/image" Target="../media/image13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hyperlink" Target="https://www.geogebra.org/m/tgceabb2#material/qcwutumt" TargetMode="Externa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3wrypfh#material/wyuzfqwb" TargetMode="External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3wrypfh#material/wyuzfqwb" TargetMode="External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m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3wrypfh#material/wyuzfqwb" TargetMode="External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m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3wrypfh#material/wyuzfqwb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m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3wrypfh#material/wyuzfqwb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m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3wrypfh#material/wyuzfqwb" TargetMode="External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ath.purdue.edu/~fernan87/assets/docs/23SU/SU23_MA16020_L13_Notes.pdf" TargetMode="External"/><Relationship Id="rId4" Type="http://schemas.openxmlformats.org/officeDocument/2006/relationships/image" Target="../media/image14.tm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3wrypfh#material/qrar4br5" TargetMode="External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hyperlink" Target="https://www.geogebra.org/m/f3wrypfh#material/qrar4br5" TargetMode="External"/><Relationship Id="rId7" Type="http://schemas.openxmlformats.org/officeDocument/2006/relationships/customXml" Target="../ink/ink5.xml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5" Type="http://schemas.openxmlformats.org/officeDocument/2006/relationships/customXml" Target="../ink/ink4.xml"/><Relationship Id="rId4" Type="http://schemas.openxmlformats.org/officeDocument/2006/relationships/image" Target="../media/image15.tmp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hyperlink" Target="https://www.geogebra.org/m/f3wrypfh#material/qrar4br5" TargetMode="External"/><Relationship Id="rId7" Type="http://schemas.openxmlformats.org/officeDocument/2006/relationships/customXml" Target="../ink/ink7.xml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5" Type="http://schemas.openxmlformats.org/officeDocument/2006/relationships/customXml" Target="../ink/ink6.xml"/><Relationship Id="rId4" Type="http://schemas.openxmlformats.org/officeDocument/2006/relationships/image" Target="../media/image15.tmp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www.geogebra.org/m/f3wrypfh#material/qrar4br5" TargetMode="External"/><Relationship Id="rId7" Type="http://schemas.openxmlformats.org/officeDocument/2006/relationships/customXml" Target="../ink/ink9.xml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0.png"/><Relationship Id="rId5" Type="http://schemas.openxmlformats.org/officeDocument/2006/relationships/customXml" Target="../ink/ink8.xml"/><Relationship Id="rId4" Type="http://schemas.openxmlformats.org/officeDocument/2006/relationships/image" Target="../media/image15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www.geogebra.org/m/f3wrypfh#material/qrar4br5" TargetMode="External"/><Relationship Id="rId7" Type="http://schemas.openxmlformats.org/officeDocument/2006/relationships/customXml" Target="../ink/ink11.xml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0.png"/><Relationship Id="rId5" Type="http://schemas.openxmlformats.org/officeDocument/2006/relationships/customXml" Target="../ink/ink10.xml"/><Relationship Id="rId4" Type="http://schemas.openxmlformats.org/officeDocument/2006/relationships/image" Target="../media/image15.tmp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hyperlink" Target="https://www.geogebra.org/m/f3wrypfh#material/qrar4br5" TargetMode="External"/><Relationship Id="rId7" Type="http://schemas.openxmlformats.org/officeDocument/2006/relationships/customXml" Target="../ink/ink13.xml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5" Type="http://schemas.openxmlformats.org/officeDocument/2006/relationships/customXml" Target="../ink/ink12.xml"/><Relationship Id="rId4" Type="http://schemas.openxmlformats.org/officeDocument/2006/relationships/image" Target="../media/image15.tmp"/><Relationship Id="rId9" Type="http://schemas.openxmlformats.org/officeDocument/2006/relationships/hyperlink" Target="https://www.math.purdue.edu/~fernan87/assets/docs/23SU/SU23_MA16020_L13_Notes.pdf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3wrypfh#material/gvkt6rya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3wrypfh#material/gvkt6rya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tm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3wrypfh#material/gvkt6rya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tm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3wrypfh#material/gvkt6rya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tm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3wrypfh#material/gvkt6rya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tmp"/><Relationship Id="rId4" Type="http://schemas.openxmlformats.org/officeDocument/2006/relationships/hyperlink" Target="https://www.math.purdue.edu/~fernan87/assets/docs/23SU/SU23_MA16020_L13_Notes.pdf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3wrypfh#material/cb7tfq8n" TargetMode="External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hyperlink" Target="https://www.geogebra.org/m/f3wrypfh#material/cb7tfq8n" TargetMode="External"/><Relationship Id="rId7" Type="http://schemas.openxmlformats.org/officeDocument/2006/relationships/customXml" Target="../ink/ink15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5" Type="http://schemas.openxmlformats.org/officeDocument/2006/relationships/customXml" Target="../ink/ink14.xml"/><Relationship Id="rId4" Type="http://schemas.openxmlformats.org/officeDocument/2006/relationships/image" Target="../media/image17.tmp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hyperlink" Target="https://www.geogebra.org/m/f3wrypfh#material/cb7tfq8n" TargetMode="External"/><Relationship Id="rId7" Type="http://schemas.openxmlformats.org/officeDocument/2006/relationships/customXml" Target="../ink/ink17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5" Type="http://schemas.openxmlformats.org/officeDocument/2006/relationships/customXml" Target="../ink/ink16.xml"/><Relationship Id="rId4" Type="http://schemas.openxmlformats.org/officeDocument/2006/relationships/image" Target="../media/image17.tm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www.geogebra.org/m/f3wrypfh#material/cb7tfq8n" TargetMode="External"/><Relationship Id="rId7" Type="http://schemas.openxmlformats.org/officeDocument/2006/relationships/customXml" Target="../ink/ink19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0.png"/><Relationship Id="rId5" Type="http://schemas.openxmlformats.org/officeDocument/2006/relationships/customXml" Target="../ink/ink18.xml"/><Relationship Id="rId4" Type="http://schemas.openxmlformats.org/officeDocument/2006/relationships/image" Target="../media/image17.tmp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hyperlink" Target="https://www.geogebra.org/m/f3wrypfh#material/cb7tfq8n" TargetMode="External"/><Relationship Id="rId7" Type="http://schemas.openxmlformats.org/officeDocument/2006/relationships/customXml" Target="../ink/ink2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5" Type="http://schemas.openxmlformats.org/officeDocument/2006/relationships/customXml" Target="../ink/ink20.xml"/><Relationship Id="rId4" Type="http://schemas.openxmlformats.org/officeDocument/2006/relationships/image" Target="../media/image17.tmp"/><Relationship Id="rId9" Type="http://schemas.openxmlformats.org/officeDocument/2006/relationships/hyperlink" Target="https://www.math.purdue.edu/~fernan87/assets/docs/23SU/SU23_MA16020_L13_Notes.pdf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3wrypfh#material/cb7tfq8n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hyperlink" Target="https://www.geogebra.org/m/f3wrypfh#material/cb7tfq8n" TargetMode="External"/><Relationship Id="rId7" Type="http://schemas.openxmlformats.org/officeDocument/2006/relationships/customXml" Target="../ink/ink23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5" Type="http://schemas.openxmlformats.org/officeDocument/2006/relationships/customXml" Target="../ink/ink22.xml"/><Relationship Id="rId4" Type="http://schemas.openxmlformats.org/officeDocument/2006/relationships/image" Target="../media/image17.tmp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hyperlink" Target="https://www.geogebra.org/m/f3wrypfh#material/cb7tfq8n" TargetMode="External"/><Relationship Id="rId7" Type="http://schemas.openxmlformats.org/officeDocument/2006/relationships/customXml" Target="../ink/ink25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5" Type="http://schemas.openxmlformats.org/officeDocument/2006/relationships/customXml" Target="../ink/ink24.xml"/><Relationship Id="rId4" Type="http://schemas.openxmlformats.org/officeDocument/2006/relationships/image" Target="../media/image17.tmp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www.geogebra.org/m/f3wrypfh#material/cb7tfq8n" TargetMode="External"/><Relationship Id="rId7" Type="http://schemas.openxmlformats.org/officeDocument/2006/relationships/customXml" Target="../ink/ink27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0.png"/><Relationship Id="rId5" Type="http://schemas.openxmlformats.org/officeDocument/2006/relationships/customXml" Target="../ink/ink26.xml"/><Relationship Id="rId4" Type="http://schemas.openxmlformats.org/officeDocument/2006/relationships/image" Target="../media/image17.tmp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hyperlink" Target="https://www.geogebra.org/m/f3wrypfh#material/cb7tfq8n" TargetMode="External"/><Relationship Id="rId7" Type="http://schemas.openxmlformats.org/officeDocument/2006/relationships/customXml" Target="../ink/ink29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5" Type="http://schemas.openxmlformats.org/officeDocument/2006/relationships/customXml" Target="../ink/ink28.xml"/><Relationship Id="rId4" Type="http://schemas.openxmlformats.org/officeDocument/2006/relationships/image" Target="../media/image17.tmp"/><Relationship Id="rId9" Type="http://schemas.openxmlformats.org/officeDocument/2006/relationships/hyperlink" Target="https://www.math.purdue.edu/~fernan87/assets/docs/23SU/SU23_MA16020_L13_Notes.pdf" TargetMode="Externa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www.geogebra.org/m/f3wrypfh#material/cb7tfq8n" TargetMode="External"/><Relationship Id="rId7" Type="http://schemas.openxmlformats.org/officeDocument/2006/relationships/customXml" Target="../ink/ink31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0.png"/><Relationship Id="rId5" Type="http://schemas.openxmlformats.org/officeDocument/2006/relationships/customXml" Target="../ink/ink30.xml"/><Relationship Id="rId4" Type="http://schemas.openxmlformats.org/officeDocument/2006/relationships/image" Target="../media/image17.tmp"/><Relationship Id="rId9" Type="http://schemas.openxmlformats.org/officeDocument/2006/relationships/image" Target="../media/image33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jqfyndpu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ogebra.org/m/f3wrypfh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jqfyndp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tmp"/><Relationship Id="rId4" Type="http://schemas.openxmlformats.org/officeDocument/2006/relationships/hyperlink" Target="https://www.geogebra.org/m/jqfyndp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hyperlink" Target="https://www.geogebra.org/m/jqfyndpu" TargetMode="External"/><Relationship Id="rId5" Type="http://schemas.openxmlformats.org/officeDocument/2006/relationships/image" Target="../media/image4.tm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79479-92B8-4B01-A9CF-3582F0E82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MA 16020: Lesson 17</a:t>
            </a:r>
            <a:br>
              <a:rPr lang="en-US" sz="3200" dirty="0"/>
            </a:br>
            <a:r>
              <a:rPr lang="en-US" sz="3200" dirty="0"/>
              <a:t>			Volume By Revolution</a:t>
            </a:r>
            <a:br>
              <a:rPr lang="en-US" sz="3200" dirty="0"/>
            </a:br>
            <a:r>
              <a:rPr lang="en-US" sz="3200" dirty="0"/>
              <a:t>					Shell Method </a:t>
            </a:r>
            <a:br>
              <a:rPr lang="en-US" sz="3200" dirty="0"/>
            </a:br>
            <a:r>
              <a:rPr lang="en-US" sz="3200" dirty="0"/>
              <a:t>						Pt 1: Rotation around the x- or y-axis</a:t>
            </a:r>
            <a:br>
              <a:rPr lang="en-US" sz="3200" dirty="0"/>
            </a:br>
            <a:r>
              <a:rPr lang="en-US" sz="3200" dirty="0"/>
              <a:t>		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8910DC-DB8C-4B6C-BCB8-26E6EC8CAA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Alexandra Cuadra</a:t>
            </a:r>
          </a:p>
        </p:txBody>
      </p:sp>
    </p:spTree>
    <p:extLst>
      <p:ext uri="{BB962C8B-B14F-4D97-AF65-F5344CB8AC3E}">
        <p14:creationId xmlns:p14="http://schemas.microsoft.com/office/powerpoint/2010/main" val="2979751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1: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	and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blipFill>
                <a:blip r:embed="rId2"/>
                <a:stretch>
                  <a:fillRect l="-1037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F415A335-0DF0-F31B-46D4-352B8AE75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36" y="2954747"/>
            <a:ext cx="3502444" cy="32634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194A39-3DEA-F091-AE93-D2B9D3CA1101}"/>
              </a:ext>
            </a:extLst>
          </p:cNvPr>
          <p:cNvSpPr txBox="1"/>
          <p:nvPr/>
        </p:nvSpPr>
        <p:spPr>
          <a:xfrm>
            <a:off x="3745036" y="6396243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https://www.geogebra.org/m/jqfyndpu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D7A0E65-22CE-005B-8E62-5B61A650BE39}"/>
                  </a:ext>
                </a:extLst>
              </p:cNvPr>
              <p:cNvSpPr txBox="1"/>
              <p:nvPr/>
            </p:nvSpPr>
            <p:spPr>
              <a:xfrm>
                <a:off x="4211782" y="2133601"/>
                <a:ext cx="7758545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B050"/>
                    </a:solidFill>
                  </a:rPr>
                  <a:t>Technically, yes. It is a Washer Problem.</a:t>
                </a:r>
              </a:p>
              <a:p>
                <a:r>
                  <a:rPr lang="en-US" sz="2000" b="1" dirty="0">
                    <a:solidFill>
                      <a:srgbClr val="00B050"/>
                    </a:solidFill>
                  </a:rPr>
                  <a:t>But there are two issues:</a:t>
                </a:r>
              </a:p>
              <a:p>
                <a:endParaRPr lang="en-US" sz="20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/>
                  <a:t>Given we are revolving around y-axis, we want to solve our equations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. 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	i.e. Solve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/>
                  <a:t>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	But that is easier said than done.</a:t>
                </a:r>
              </a:p>
              <a:p>
                <a:endParaRPr lang="en-US" sz="2000" dirty="0"/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sz="2000" dirty="0"/>
                  <a:t>For washer problems, we need two equations for each radius.</a:t>
                </a:r>
              </a:p>
              <a:p>
                <a:r>
                  <a:rPr lang="en-US" sz="2000" dirty="0"/>
                  <a:t>	</a:t>
                </a:r>
              </a:p>
              <a:p>
                <a:r>
                  <a:rPr lang="en-US" sz="2000" dirty="0"/>
                  <a:t>	Here we have both radius depend on the same function.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D7A0E65-22CE-005B-8E62-5B61A650B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782" y="2133601"/>
                <a:ext cx="7758545" cy="4708981"/>
              </a:xfrm>
              <a:prstGeom prst="rect">
                <a:avLst/>
              </a:prstGeom>
              <a:blipFill>
                <a:blip r:embed="rId5"/>
                <a:stretch>
                  <a:fillRect l="-864" t="-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406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446"/>
    </mc:Choice>
    <mc:Fallback xmlns="">
      <p:transition advTm="1344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C64B4-144E-CE99-BA11-08CBF0DCE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09" y="1957137"/>
            <a:ext cx="10561418" cy="3931640"/>
          </a:xfrm>
        </p:spPr>
        <p:txBody>
          <a:bodyPr/>
          <a:lstStyle/>
          <a:p>
            <a:pPr algn="l"/>
            <a:r>
              <a:rPr lang="en-US" dirty="0"/>
              <a:t>So how can I do this kind of problem without giving myself a headache?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258904-5CC7-BA80-0131-F486B35729D8}"/>
              </a:ext>
            </a:extLst>
          </p:cNvPr>
          <p:cNvSpPr txBox="1"/>
          <p:nvPr/>
        </p:nvSpPr>
        <p:spPr>
          <a:xfrm>
            <a:off x="802105" y="5089864"/>
            <a:ext cx="10704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+mj-lt"/>
                <a:ea typeface="+mj-ea"/>
                <a:cs typeface="+mj-cs"/>
              </a:rPr>
              <a:t>ANSWER: SHELL METHOD</a:t>
            </a:r>
          </a:p>
        </p:txBody>
      </p:sp>
    </p:spTree>
    <p:extLst>
      <p:ext uri="{BB962C8B-B14F-4D97-AF65-F5344CB8AC3E}">
        <p14:creationId xmlns:p14="http://schemas.microsoft.com/office/powerpoint/2010/main" val="249966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8890D-8FEE-0DFF-3698-FE84D2016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72" y="430834"/>
            <a:ext cx="11091055" cy="1132230"/>
          </a:xfrm>
        </p:spPr>
        <p:txBody>
          <a:bodyPr/>
          <a:lstStyle/>
          <a:p>
            <a:r>
              <a:rPr lang="en-US" dirty="0"/>
              <a:t>What’s a (Cylindrical) Shell?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5B2338-251B-5237-403A-2D500B9D89C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07818" y="2222287"/>
                <a:ext cx="5491385" cy="4414040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/>
                  <a:t>Before we would find the volume by taking cuts perpendicular to the axis,</a:t>
                </a:r>
              </a:p>
              <a:p>
                <a:pPr lvl="1"/>
                <a:r>
                  <a:rPr lang="en-US" sz="2000" b="1" dirty="0">
                    <a:solidFill>
                      <a:schemeClr val="accent1"/>
                    </a:solidFill>
                  </a:rPr>
                  <a:t>In Shells, we take cuts parallel to our axis (as shown in the image in the right)</a:t>
                </a:r>
              </a:p>
              <a:p>
                <a:pPr lvl="1"/>
                <a:endParaRPr lang="en-US" sz="2000" dirty="0"/>
              </a:p>
              <a:p>
                <a:r>
                  <a:rPr lang="en-US" sz="2000" dirty="0"/>
                  <a:t>The reason is USEFUL is that </a:t>
                </a:r>
              </a:p>
              <a:p>
                <a:pPr lvl="1"/>
                <a:r>
                  <a:rPr lang="en-US" sz="2000" dirty="0"/>
                  <a:t>For this problem, we no longer have to solve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in terms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endParaRPr lang="en-US" sz="2000" dirty="0"/>
              </a:p>
              <a:p>
                <a:r>
                  <a:rPr lang="en-US" sz="2000" b="1" dirty="0">
                    <a:solidFill>
                      <a:schemeClr val="accent1"/>
                    </a:solidFill>
                  </a:rPr>
                  <a:t>What’s the formula of that shell?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5B2338-251B-5237-403A-2D500B9D89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07818" y="2222287"/>
                <a:ext cx="5491385" cy="441404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 descr="Chart&#10;&#10;Description automatically generated">
            <a:extLst>
              <a:ext uri="{FF2B5EF4-FFF2-40B4-BE49-F238E27FC236}">
                <a16:creationId xmlns:a16="http://schemas.microsoft.com/office/drawing/2014/main" id="{43625FEB-738C-E9BA-2658-95BCD2A05E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03343" y="2222287"/>
            <a:ext cx="6280839" cy="420487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C4037A-5834-EB1E-99EA-8164B38550BA}"/>
              </a:ext>
            </a:extLst>
          </p:cNvPr>
          <p:cNvSpPr txBox="1"/>
          <p:nvPr/>
        </p:nvSpPr>
        <p:spPr>
          <a:xfrm>
            <a:off x="6492798" y="6451661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https://www.geogebra.org/m/jqfyndpu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491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E32DE578-8CCB-59C7-D195-C5F684339996}"/>
              </a:ext>
            </a:extLst>
          </p:cNvPr>
          <p:cNvSpPr/>
          <p:nvPr/>
        </p:nvSpPr>
        <p:spPr>
          <a:xfrm rot="16200000" flipH="1" flipV="1">
            <a:off x="11166778" y="5638801"/>
            <a:ext cx="457200" cy="4572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D8890D-8FEE-0DFF-3698-FE84D2016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72" y="430834"/>
            <a:ext cx="11091055" cy="1132230"/>
          </a:xfrm>
        </p:spPr>
        <p:txBody>
          <a:bodyPr/>
          <a:lstStyle/>
          <a:p>
            <a:r>
              <a:rPr lang="en-US" dirty="0"/>
              <a:t>Geometry Time: Let’s Flatten the Shell …</a:t>
            </a:r>
          </a:p>
        </p:txBody>
      </p:sp>
      <p:pic>
        <p:nvPicPr>
          <p:cNvPr id="8" name="Content Placeholder 7" descr="Chart&#10;&#10;Description automatically generated">
            <a:extLst>
              <a:ext uri="{FF2B5EF4-FFF2-40B4-BE49-F238E27FC236}">
                <a16:creationId xmlns:a16="http://schemas.microsoft.com/office/drawing/2014/main" id="{43625FEB-738C-E9BA-2658-95BCD2A05E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51192"/>
          <a:stretch/>
        </p:blipFill>
        <p:spPr>
          <a:xfrm>
            <a:off x="818182" y="2220944"/>
            <a:ext cx="3065564" cy="420487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C4037A-5834-EB1E-99EA-8164B38550BA}"/>
              </a:ext>
            </a:extLst>
          </p:cNvPr>
          <p:cNvSpPr txBox="1"/>
          <p:nvPr/>
        </p:nvSpPr>
        <p:spPr>
          <a:xfrm>
            <a:off x="0" y="6425823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https://www.geogebra.org/m/jqfyndpu</a:t>
            </a:r>
            <a:r>
              <a:rPr lang="en-US" dirty="0"/>
              <a:t> </a:t>
            </a: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1E6830FA-D8F4-E0AC-C3D3-C248A842D9DB}"/>
              </a:ext>
            </a:extLst>
          </p:cNvPr>
          <p:cNvSpPr/>
          <p:nvPr/>
        </p:nvSpPr>
        <p:spPr>
          <a:xfrm rot="16200000">
            <a:off x="6594778" y="2757055"/>
            <a:ext cx="457200" cy="4572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CE5C12-4890-5614-7ADD-C5A0A47FB3FD}"/>
              </a:ext>
            </a:extLst>
          </p:cNvPr>
          <p:cNvSpPr/>
          <p:nvPr/>
        </p:nvSpPr>
        <p:spPr>
          <a:xfrm>
            <a:off x="7051978" y="2757055"/>
            <a:ext cx="4572000" cy="28817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AB814D-73CB-3793-19FE-04D6FE00D10B}"/>
              </a:ext>
            </a:extLst>
          </p:cNvPr>
          <p:cNvSpPr/>
          <p:nvPr/>
        </p:nvSpPr>
        <p:spPr>
          <a:xfrm>
            <a:off x="6594778" y="3214255"/>
            <a:ext cx="4572000" cy="2881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FF6F83-9B90-9770-322D-F904C4206397}"/>
              </a:ext>
            </a:extLst>
          </p:cNvPr>
          <p:cNvCxnSpPr/>
          <p:nvPr/>
        </p:nvCxnSpPr>
        <p:spPr>
          <a:xfrm flipV="1">
            <a:off x="11145218" y="2768445"/>
            <a:ext cx="457200" cy="457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59F70B6-B335-8040-4F58-047E5CE0A345}"/>
              </a:ext>
            </a:extLst>
          </p:cNvPr>
          <p:cNvCxnSpPr/>
          <p:nvPr/>
        </p:nvCxnSpPr>
        <p:spPr>
          <a:xfrm>
            <a:off x="7051978" y="2576945"/>
            <a:ext cx="45720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E442336-A9E3-6F76-A152-21E69B248FE9}"/>
              </a:ext>
            </a:extLst>
          </p:cNvPr>
          <p:cNvCxnSpPr>
            <a:cxnSpLocks/>
          </p:cNvCxnSpPr>
          <p:nvPr/>
        </p:nvCxnSpPr>
        <p:spPr>
          <a:xfrm rot="16200000" flipH="1">
            <a:off x="4879744" y="4655821"/>
            <a:ext cx="288036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1495133-90CE-9A84-A281-E6A2F6443EB1}"/>
              </a:ext>
            </a:extLst>
          </p:cNvPr>
          <p:cNvCxnSpPr>
            <a:cxnSpLocks/>
          </p:cNvCxnSpPr>
          <p:nvPr/>
        </p:nvCxnSpPr>
        <p:spPr>
          <a:xfrm flipV="1">
            <a:off x="11441631" y="5638801"/>
            <a:ext cx="496909" cy="49370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002168A-FB26-E05D-82C4-0A7885E55596}"/>
                  </a:ext>
                </a:extLst>
              </p:cNvPr>
              <p:cNvSpPr txBox="1"/>
              <p:nvPr/>
            </p:nvSpPr>
            <p:spPr>
              <a:xfrm>
                <a:off x="8063238" y="2304163"/>
                <a:ext cx="28350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/>
                  <a:t>Circumference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002168A-FB26-E05D-82C4-0A7885E55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238" y="2304163"/>
                <a:ext cx="2835071" cy="276999"/>
              </a:xfrm>
              <a:prstGeom prst="rect">
                <a:avLst/>
              </a:prstGeom>
              <a:blipFill>
                <a:blip r:embed="rId4"/>
                <a:stretch>
                  <a:fillRect l="-5161" t="-28889" r="-3011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653DD191-13F1-1544-681D-1CF9B5D8E56C}"/>
              </a:ext>
            </a:extLst>
          </p:cNvPr>
          <p:cNvSpPr txBox="1"/>
          <p:nvPr/>
        </p:nvSpPr>
        <p:spPr>
          <a:xfrm rot="16200000">
            <a:off x="5751050" y="4378129"/>
            <a:ext cx="71333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height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BB0DC122-EB87-DD76-26B7-119458991DD5}"/>
              </a:ext>
            </a:extLst>
          </p:cNvPr>
          <p:cNvSpPr/>
          <p:nvPr/>
        </p:nvSpPr>
        <p:spPr>
          <a:xfrm>
            <a:off x="4336473" y="4197928"/>
            <a:ext cx="1526250" cy="713338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40A75D-3F8B-207F-35F7-67EE87C0CAD2}"/>
                  </a:ext>
                </a:extLst>
              </p:cNvPr>
              <p:cNvSpPr txBox="1"/>
              <p:nvPr/>
            </p:nvSpPr>
            <p:spPr>
              <a:xfrm>
                <a:off x="10422385" y="6375684"/>
                <a:ext cx="381234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0" dirty="0"/>
                  <a:t>Thickness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40A75D-3F8B-207F-35F7-67EE87C0C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2385" y="6375684"/>
                <a:ext cx="3812349" cy="276999"/>
              </a:xfrm>
              <a:prstGeom prst="rect">
                <a:avLst/>
              </a:prstGeom>
              <a:blipFill>
                <a:blip r:embed="rId5"/>
                <a:stretch>
                  <a:fillRect l="-3840" t="-28889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765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0" grpId="0" animBg="1"/>
      <p:bldP spid="7" grpId="0" animBg="1"/>
      <p:bldP spid="21" grpId="0"/>
      <p:bldP spid="22" grpId="0"/>
      <p:bldP spid="25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E32DE578-8CCB-59C7-D195-C5F684339996}"/>
              </a:ext>
            </a:extLst>
          </p:cNvPr>
          <p:cNvSpPr/>
          <p:nvPr/>
        </p:nvSpPr>
        <p:spPr>
          <a:xfrm rot="16200000" flipH="1" flipV="1">
            <a:off x="11166778" y="5638801"/>
            <a:ext cx="457200" cy="4572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D8890D-8FEE-0DFF-3698-FE84D2016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72" y="430834"/>
            <a:ext cx="11091055" cy="1132230"/>
          </a:xfrm>
        </p:spPr>
        <p:txBody>
          <a:bodyPr/>
          <a:lstStyle/>
          <a:p>
            <a:r>
              <a:rPr lang="en-US"/>
              <a:t>Geometry Time: Let’s Flatten the Shell …</a:t>
            </a:r>
            <a:endParaRPr lang="en-US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1E6830FA-D8F4-E0AC-C3D3-C248A842D9DB}"/>
              </a:ext>
            </a:extLst>
          </p:cNvPr>
          <p:cNvSpPr/>
          <p:nvPr/>
        </p:nvSpPr>
        <p:spPr>
          <a:xfrm rot="16200000">
            <a:off x="6594778" y="2757055"/>
            <a:ext cx="457200" cy="4572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CE5C12-4890-5614-7ADD-C5A0A47FB3FD}"/>
              </a:ext>
            </a:extLst>
          </p:cNvPr>
          <p:cNvSpPr/>
          <p:nvPr/>
        </p:nvSpPr>
        <p:spPr>
          <a:xfrm>
            <a:off x="7051978" y="2757055"/>
            <a:ext cx="4572000" cy="28817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AB814D-73CB-3793-19FE-04D6FE00D10B}"/>
              </a:ext>
            </a:extLst>
          </p:cNvPr>
          <p:cNvSpPr/>
          <p:nvPr/>
        </p:nvSpPr>
        <p:spPr>
          <a:xfrm>
            <a:off x="6594778" y="3214255"/>
            <a:ext cx="4572000" cy="2881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FF6F83-9B90-9770-322D-F904C4206397}"/>
              </a:ext>
            </a:extLst>
          </p:cNvPr>
          <p:cNvCxnSpPr/>
          <p:nvPr/>
        </p:nvCxnSpPr>
        <p:spPr>
          <a:xfrm flipV="1">
            <a:off x="11145218" y="2768445"/>
            <a:ext cx="457200" cy="457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59F70B6-B335-8040-4F58-047E5CE0A345}"/>
              </a:ext>
            </a:extLst>
          </p:cNvPr>
          <p:cNvCxnSpPr/>
          <p:nvPr/>
        </p:nvCxnSpPr>
        <p:spPr>
          <a:xfrm>
            <a:off x="7051978" y="2576945"/>
            <a:ext cx="45720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E442336-A9E3-6F76-A152-21E69B248FE9}"/>
              </a:ext>
            </a:extLst>
          </p:cNvPr>
          <p:cNvCxnSpPr>
            <a:cxnSpLocks/>
          </p:cNvCxnSpPr>
          <p:nvPr/>
        </p:nvCxnSpPr>
        <p:spPr>
          <a:xfrm rot="16200000" flipH="1">
            <a:off x="4879744" y="4655821"/>
            <a:ext cx="288036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1495133-90CE-9A84-A281-E6A2F6443EB1}"/>
              </a:ext>
            </a:extLst>
          </p:cNvPr>
          <p:cNvCxnSpPr>
            <a:cxnSpLocks/>
          </p:cNvCxnSpPr>
          <p:nvPr/>
        </p:nvCxnSpPr>
        <p:spPr>
          <a:xfrm flipV="1">
            <a:off x="11441631" y="5638801"/>
            <a:ext cx="496909" cy="49370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002168A-FB26-E05D-82C4-0A7885E55596}"/>
                  </a:ext>
                </a:extLst>
              </p:cNvPr>
              <p:cNvSpPr txBox="1"/>
              <p:nvPr/>
            </p:nvSpPr>
            <p:spPr>
              <a:xfrm>
                <a:off x="8063238" y="2304163"/>
                <a:ext cx="30874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/>
                  <a:t>Circumference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𝑟𝑎𝑑𝑖𝑢𝑠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002168A-FB26-E05D-82C4-0A7885E55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238" y="2304163"/>
                <a:ext cx="3087448" cy="276999"/>
              </a:xfrm>
              <a:prstGeom prst="rect">
                <a:avLst/>
              </a:prstGeom>
              <a:blipFill>
                <a:blip r:embed="rId2"/>
                <a:stretch>
                  <a:fillRect l="-4743" t="-28889" r="-1976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653DD191-13F1-1544-681D-1CF9B5D8E56C}"/>
              </a:ext>
            </a:extLst>
          </p:cNvPr>
          <p:cNvSpPr txBox="1"/>
          <p:nvPr/>
        </p:nvSpPr>
        <p:spPr>
          <a:xfrm rot="16200000">
            <a:off x="5709485" y="4378129"/>
            <a:ext cx="71333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height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EC031F-C608-1D27-7091-A1176257FB56}"/>
              </a:ext>
            </a:extLst>
          </p:cNvPr>
          <p:cNvSpPr/>
          <p:nvPr/>
        </p:nvSpPr>
        <p:spPr>
          <a:xfrm>
            <a:off x="242646" y="2143307"/>
            <a:ext cx="5486400" cy="4572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93EB751-B02B-1F8B-29A2-787FCE1C0DE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07818" y="2222287"/>
                <a:ext cx="5491385" cy="4414040"/>
              </a:xfrm>
            </p:spPr>
            <p:txBody>
              <a:bodyPr>
                <a:noAutofit/>
              </a:bodyPr>
              <a:lstStyle/>
              <a:p>
                <a:r>
                  <a:rPr lang="en-US" sz="1600" dirty="0"/>
                  <a:t>So the volume of the </a:t>
                </a:r>
                <a:r>
                  <a:rPr lang="en-US" sz="1600" b="1" dirty="0">
                    <a:solidFill>
                      <a:srgbClr val="00B050"/>
                    </a:solidFill>
                  </a:rPr>
                  <a:t>green image</a:t>
                </a:r>
                <a:r>
                  <a:rPr lang="en-US" sz="1600" dirty="0"/>
                  <a:t>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1600" dirty="0"/>
                        <m:t>circumference</m:t>
                      </m:r>
                      <m:r>
                        <m:rPr>
                          <m:nor/>
                        </m:rPr>
                        <a:rPr lang="en-US" sz="1600" dirty="0"/>
                        <m:t> 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1600" dirty="0"/>
                        <m:t> </m:t>
                      </m:r>
                      <m:r>
                        <m:rPr>
                          <m:nor/>
                        </m:rPr>
                        <a:rPr lang="en-US" sz="1600" dirty="0"/>
                        <m:t>height</m:t>
                      </m:r>
                      <m:r>
                        <m:rPr>
                          <m:nor/>
                        </m:rPr>
                        <a:rPr lang="en-US" sz="1600" dirty="0"/>
                        <m:t> 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1600" dirty="0"/>
                        <m:t> </m:t>
                      </m:r>
                      <m:r>
                        <m:rPr>
                          <m:nor/>
                        </m:rPr>
                        <a:rPr lang="en-US" sz="1600" dirty="0"/>
                        <m:t>thickness</m:t>
                      </m:r>
                    </m:oMath>
                  </m:oMathPara>
                </a14:m>
                <a:endParaRPr lang="en-US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⋅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b="0" dirty="0"/>
              </a:p>
              <a:p>
                <a:pPr marL="0" indent="0">
                  <a:buNone/>
                </a:pPr>
                <a:r>
                  <a:rPr lang="en-US" sz="1600" dirty="0"/>
                  <a:t>	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600" dirty="0"/>
                  <a:t> is the radius.</a:t>
                </a:r>
              </a:p>
              <a:p>
                <a:pPr marL="0" indent="0">
                  <a:buNone/>
                </a:pPr>
                <a:r>
                  <a:rPr lang="en-US" sz="1600" dirty="0"/>
                  <a:t> </a:t>
                </a:r>
              </a:p>
              <a:p>
                <a:r>
                  <a:rPr lang="en-US" sz="1600" dirty="0"/>
                  <a:t>The height is determined if you have one or two functions.</a:t>
                </a:r>
              </a:p>
              <a:p>
                <a:pPr lvl="1"/>
                <a:r>
                  <a:rPr lang="en-US" sz="1400" dirty="0"/>
                  <a:t>i.e. Top - Bottom 	or 	Right – Left</a:t>
                </a:r>
              </a:p>
              <a:p>
                <a:pPr lvl="1"/>
                <a:endParaRPr lang="en-US" sz="1400" dirty="0"/>
              </a:p>
              <a:p>
                <a:r>
                  <a:rPr lang="en-US" sz="1600" dirty="0"/>
                  <a:t>So, in the dx case,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 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𝑇𝑜𝑝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𝐵𝑜𝑡𝑡𝑜𝑚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over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600" dirty="0"/>
                  <a:t>.</a:t>
                </a:r>
              </a:p>
              <a:p>
                <a:pPr marL="0" indent="0" algn="ctr">
                  <a:buNone/>
                </a:pPr>
                <a:endParaRPr lang="en-US" sz="1600" dirty="0"/>
              </a:p>
              <a:p>
                <a:pPr marL="0" indent="0" algn="ctr">
                  <a:buNone/>
                </a:pPr>
                <a:r>
                  <a:rPr lang="en-US" sz="1600" dirty="0"/>
                  <a:t>i.e</a:t>
                </a:r>
                <a:r>
                  <a:rPr lang="en-US" sz="1600" dirty="0">
                    <a:solidFill>
                      <a:srgbClr val="00B050"/>
                    </a:solidFill>
                  </a:rPr>
                  <a:t>. 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nary>
                      <m:naryPr>
                        <m:ctrlP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)⋅(</m:t>
                        </m:r>
                        <m: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𝑇𝑜𝑝</m:t>
                        </m:r>
                        <m: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𝐵𝑜𝑡𝑡𝑜𝑚</m:t>
                        </m:r>
                        <m: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1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93EB751-B02B-1F8B-29A2-787FCE1C0D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07818" y="2222287"/>
                <a:ext cx="5491385" cy="441404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1C097F-BF35-08C7-0173-DA237783FE60}"/>
                  </a:ext>
                </a:extLst>
              </p:cNvPr>
              <p:cNvSpPr txBox="1"/>
              <p:nvPr/>
            </p:nvSpPr>
            <p:spPr>
              <a:xfrm>
                <a:off x="10591061" y="6359328"/>
                <a:ext cx="381234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0" dirty="0"/>
                  <a:t>Thickness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1C097F-BF35-08C7-0173-DA237783F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1061" y="6359328"/>
                <a:ext cx="3812349" cy="276999"/>
              </a:xfrm>
              <a:prstGeom prst="rect">
                <a:avLst/>
              </a:prstGeom>
              <a:blipFill>
                <a:blip r:embed="rId4"/>
                <a:stretch>
                  <a:fillRect l="-3674" t="-28261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132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ED8890D-8FEE-0DFF-3698-FE84D2016FB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50472" y="430834"/>
                <a:ext cx="11091055" cy="1132230"/>
              </a:xfrm>
            </p:spPr>
            <p:txBody>
              <a:bodyPr/>
              <a:lstStyle/>
              <a:p>
                <a:r>
                  <a:rPr lang="en-US" dirty="0"/>
                  <a:t>But what is the radius,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ED8890D-8FEE-0DFF-3698-FE84D2016F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50472" y="430834"/>
                <a:ext cx="11091055" cy="113223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73EC031F-C608-1D27-7091-A1176257FB56}"/>
              </a:ext>
            </a:extLst>
          </p:cNvPr>
          <p:cNvSpPr/>
          <p:nvPr/>
        </p:nvSpPr>
        <p:spPr>
          <a:xfrm>
            <a:off x="242646" y="2143307"/>
            <a:ext cx="5486400" cy="4572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93EB751-B02B-1F8B-29A2-787FCE1C0DE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07818" y="2222287"/>
                <a:ext cx="5491385" cy="4414040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To find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we need to find the distance of the shell from the axis of rotation</a:t>
                </a:r>
              </a:p>
              <a:p>
                <a:endParaRPr lang="en-US" dirty="0"/>
              </a:p>
              <a:p>
                <a:r>
                  <a:rPr lang="en-US" dirty="0"/>
                  <a:t>So, in the dx case with rotation around the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-axis,</a:t>
                </a:r>
              </a:p>
              <a:p>
                <a:pPr lvl="1"/>
                <a:r>
                  <a:rPr lang="en-US" sz="1800" dirty="0"/>
                  <a:t>The shell is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/>
                  <a:t> units away from the y-axis. So,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800" dirty="0"/>
              </a:p>
              <a:p>
                <a:pPr marL="457200" lvl="1" indent="0">
                  <a:buNone/>
                </a:pPr>
                <a:endParaRPr lang="en-US" sz="1800" dirty="0"/>
              </a:p>
              <a:p>
                <a:r>
                  <a:rPr lang="en-US" dirty="0"/>
                  <a:t>This yields the formula: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nary>
                      <m:nary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⋅(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𝑇𝑜𝑝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𝐵𝑜𝑡𝑡𝑜𝑚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93EB751-B02B-1F8B-29A2-787FCE1C0D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07818" y="2222287"/>
                <a:ext cx="5491385" cy="441404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Content Placeholder 7" descr="Chart&#10;&#10;Description automatically generated">
            <a:extLst>
              <a:ext uri="{FF2B5EF4-FFF2-40B4-BE49-F238E27FC236}">
                <a16:creationId xmlns:a16="http://schemas.microsoft.com/office/drawing/2014/main" id="{3403356D-FEF8-A612-B4B8-AF13FF2576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r="51192"/>
          <a:stretch/>
        </p:blipFill>
        <p:spPr>
          <a:xfrm>
            <a:off x="8255329" y="2220944"/>
            <a:ext cx="3065564" cy="4204879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B873F0-2FB1-73C3-34E5-5D3688C77C41}"/>
              </a:ext>
            </a:extLst>
          </p:cNvPr>
          <p:cNvSpPr txBox="1"/>
          <p:nvPr/>
        </p:nvSpPr>
        <p:spPr>
          <a:xfrm>
            <a:off x="7437147" y="6425823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https://www.geogebra.org/m/jqfyndpu</a:t>
            </a:r>
            <a:r>
              <a:rPr lang="en-US" dirty="0"/>
              <a:t>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30AFEA-6F1A-439C-0DE6-8D986BE769AB}"/>
              </a:ext>
            </a:extLst>
          </p:cNvPr>
          <p:cNvGrpSpPr/>
          <p:nvPr/>
        </p:nvGrpSpPr>
        <p:grpSpPr>
          <a:xfrm>
            <a:off x="9759438" y="4123543"/>
            <a:ext cx="519120" cy="516600"/>
            <a:chOff x="9759438" y="4123543"/>
            <a:chExt cx="519120" cy="51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8DB7D2D-8200-7A80-6E50-46CC731788A3}"/>
                    </a:ext>
                  </a:extLst>
                </p14:cNvPr>
                <p14:cNvContentPartPr/>
                <p14:nvPr/>
              </p14:nvContentPartPr>
              <p14:xfrm>
                <a:off x="9759438" y="4429543"/>
                <a:ext cx="519120" cy="210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8DB7D2D-8200-7A80-6E50-46CC731788A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750798" y="4420543"/>
                  <a:ext cx="5367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D61A7FD-98FB-1450-9BC8-A0060B7A38C5}"/>
                    </a:ext>
                  </a:extLst>
                </p14:cNvPr>
                <p14:cNvContentPartPr/>
                <p14:nvPr/>
              </p14:nvContentPartPr>
              <p14:xfrm>
                <a:off x="9918198" y="4142623"/>
                <a:ext cx="118080" cy="161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D61A7FD-98FB-1450-9BC8-A0060B7A38C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909558" y="4133983"/>
                  <a:ext cx="1357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47F1E6A-75FA-8510-738A-6A3A51582C05}"/>
                    </a:ext>
                  </a:extLst>
                </p14:cNvPr>
                <p14:cNvContentPartPr/>
                <p14:nvPr/>
              </p14:nvContentPartPr>
              <p14:xfrm>
                <a:off x="9918198" y="4123543"/>
                <a:ext cx="167040" cy="205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47F1E6A-75FA-8510-738A-6A3A51582C0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909558" y="4114903"/>
                  <a:ext cx="184680" cy="223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3531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00533-E309-4FF0-B134-418E36509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thing about Shell Method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16E1E6-1800-4594-A282-D06FE704CD3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910126" y="3193473"/>
                <a:ext cx="5185873" cy="3099049"/>
              </a:xfrm>
            </p:spPr>
            <p:txBody>
              <a:bodyPr>
                <a:no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</a:rPr>
                  <a:t>Rotating around y-axis 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00B05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400" b="1" dirty="0">
                    <a:solidFill>
                      <a:srgbClr val="00B050"/>
                    </a:solidFill>
                  </a:rPr>
                  <a:t> “ dx “ problem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𝑇𝑜𝑝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𝐵𝑜𝑡𝑡𝑜𝑚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16E1E6-1800-4594-A282-D06FE704CD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910126" y="3193473"/>
                <a:ext cx="5185873" cy="309904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9BCEF-658B-4DC0-8A04-358006DFE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0126" y="2223023"/>
            <a:ext cx="10571998" cy="9704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/>
              <a:t>Since we are just cutting out parallel to the axis, we choose dx or </a:t>
            </a:r>
            <a:r>
              <a:rPr lang="en-US" sz="2600" dirty="0" err="1"/>
              <a:t>dy</a:t>
            </a:r>
            <a:r>
              <a:rPr lang="en-US" sz="2600" dirty="0"/>
              <a:t> in the following way: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1E4424C-D091-3E2A-DC58-FCF5E51BE5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96125" y="3193472"/>
                <a:ext cx="5185873" cy="3099049"/>
              </a:xfrm>
              <a:prstGeom prst="rect">
                <a:avLst/>
              </a:prstGeom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 vert="horz" lIns="91440" tIns="45720" rIns="91440" bIns="4572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>
                    <a:solidFill>
                      <a:srgbClr val="00B050"/>
                    </a:solidFill>
                  </a:rPr>
                  <a:t>Rotating around x-axis 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00B05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400" b="1" dirty="0">
                    <a:solidFill>
                      <a:srgbClr val="00B050"/>
                    </a:solidFill>
                  </a:rPr>
                  <a:t> “ </a:t>
                </a:r>
                <a:r>
                  <a:rPr lang="en-US" sz="2400" b="1" dirty="0" err="1">
                    <a:solidFill>
                      <a:srgbClr val="00B050"/>
                    </a:solidFill>
                  </a:rPr>
                  <a:t>dy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 “ problem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Font typeface="Wingdings 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𝑅𝑖𝑔h𝑡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𝐿𝑒𝑓𝑡</m:t>
                              </m:r>
                            </m:e>
                          </m:d>
                        </m:e>
                      </m:nary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1E4424C-D091-3E2A-DC58-FCF5E51BE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125" y="3193472"/>
                <a:ext cx="5185873" cy="30990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0718EA6-FB81-850C-63E2-C191FD2BBF7B}"/>
              </a:ext>
            </a:extLst>
          </p:cNvPr>
          <p:cNvSpPr txBox="1"/>
          <p:nvPr/>
        </p:nvSpPr>
        <p:spPr>
          <a:xfrm>
            <a:off x="661234" y="6410812"/>
            <a:ext cx="1106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If you need more of an explanation of where the Shell Method comes look at the hidden slides. </a:t>
            </a:r>
          </a:p>
        </p:txBody>
      </p:sp>
    </p:spTree>
    <p:extLst>
      <p:ext uri="{BB962C8B-B14F-4D97-AF65-F5344CB8AC3E}">
        <p14:creationId xmlns:p14="http://schemas.microsoft.com/office/powerpoint/2010/main" val="223237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74C03E86-7F68-47B7-84BA-21BAD16C6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3F2207-A955-C551-D559-E68C86844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92" y="447188"/>
            <a:ext cx="5969629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GEOMETRY: Finding The Volume of A Hollow Cylinder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CFD28D-E9BA-B178-FDC6-D89649312AE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00292" y="2222287"/>
                <a:ext cx="5969629" cy="4455604"/>
              </a:xfrm>
            </p:spPr>
            <p:txBody>
              <a:bodyPr vert="horz" lIns="91440" tIns="45720" rIns="91440" bIns="45720" rtlCol="0" anchor="ctr">
                <a:normAutofit fontScale="92500"/>
              </a:bodyPr>
              <a:lstStyle/>
              <a:p>
                <a:r>
                  <a:rPr lang="en-US" sz="2000" dirty="0"/>
                  <a:t>To find the volume of this hollow cylinder, we used the same idea when washers were first introduced.</a:t>
                </a: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𝑜𝑢𝑡𝑒𝑟</m:t>
                          </m:r>
                        </m:sub>
                      </m:sSub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𝑖𝑛𝑛𝑒𝑟</m:t>
                          </m:r>
                        </m:sub>
                      </m:sSub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>
                  <a:lnSpc>
                    <a:spcPct val="107000"/>
                  </a:lnSpc>
                </a:pPr>
                <a:r>
                  <a:rPr lang="en-US" sz="2100" dirty="0"/>
                  <a:t>Remember the volume of a cylinder is </a:t>
                </a:r>
                <a14:m>
                  <m:oMath xmlns:m="http://schemas.openxmlformats.org/officeDocument/2006/math">
                    <m:r>
                      <a:rPr lang="en-US" sz="210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1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10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100" dirty="0"/>
                  <a:t>. So</a:t>
                </a: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𝑜𝑢𝑡𝑒𝑟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sSup>
                      <m:sSup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and	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𝑖𝑛𝑛𝑒𝑟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sSup>
                      <m:sSup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100" dirty="0"/>
                  <a:t>Hence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𝑡𝑜𝑡𝑎𝑙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sSubSup>
                      <m:sSub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sSubSup>
                      <m:sSub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endParaRPr lang="en-US" sz="20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sz="20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2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CFD28D-E9BA-B178-FDC6-D89649312A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00292" y="2222287"/>
                <a:ext cx="5969629" cy="44556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2550FEC4-B5DD-4289-A5C7-9EA1C9F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898" y="0"/>
            <a:ext cx="571305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EAF37F7B-10DB-42C1-B6DF-52912D0E5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504C0965-B371-A3A8-92D8-F86B64874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142" y="932413"/>
            <a:ext cx="5318566" cy="512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5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74C03E86-7F68-47B7-84BA-21BAD16C6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3F2207-A955-C551-D559-E68C86844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92" y="447188"/>
            <a:ext cx="5969629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GEOMETRY: Finding The Volume of A Hollow Cylinder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CFD28D-E9BA-B178-FDC6-D89649312AE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26371" y="2390616"/>
                <a:ext cx="5969629" cy="4455604"/>
              </a:xfrm>
            </p:spPr>
            <p:txBody>
              <a:bodyPr vert="horz" lIns="91440" tIns="45720" rIns="91440" bIns="45720" numCol="2" rtlCol="0" anchor="ctr"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So let’s be clever</a:t>
                </a:r>
              </a:p>
              <a:p>
                <a:r>
                  <a:rPr lang="en-US" dirty="0"/>
                  <a:t>Let’s take the sum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express it as an average.</a:t>
                </a:r>
              </a:p>
              <a:p>
                <a:pPr marL="0" indent="0" algn="ctr">
                  <a:buNone/>
                </a:pPr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i.e. 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)/2</m:t>
                    </m:r>
                  </m:oMath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dirty="0"/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dirty="0"/>
                  <a:t>To do that multiple the equation below by  2/2.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		    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dirty="0"/>
                  <a:t>Since we have the average radius in our equation, we can now call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CFD28D-E9BA-B178-FDC6-D89649312A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26371" y="2390616"/>
                <a:ext cx="5969629" cy="44556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2550FEC4-B5DD-4289-A5C7-9EA1C9F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898" y="0"/>
            <a:ext cx="571305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EAF37F7B-10DB-42C1-B6DF-52912D0E5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504C0965-B371-A3A8-92D8-F86B64874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142" y="932413"/>
            <a:ext cx="5318566" cy="512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5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74C03E86-7F68-47B7-84BA-21BAD16C6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3F2207-A955-C551-D559-E68C86844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92" y="447188"/>
            <a:ext cx="5969629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GEOMETRY: Finding The Volume of A Hollow Cylinder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CFD28D-E9BA-B178-FDC6-D89649312AE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00292" y="2222287"/>
                <a:ext cx="5969629" cy="4455604"/>
              </a:xfr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r>
                  <a:rPr lang="en-US" sz="2400" dirty="0"/>
                  <a:t>Note that the difference of the radii gives us the thickness of the cylinder.</a:t>
                </a:r>
              </a:p>
              <a:p>
                <a:pPr lvl="1"/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 be that difference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/>
                  <a:t>Hence we can say that the volume of the hollow cylinder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CFD28D-E9BA-B178-FDC6-D89649312A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00292" y="2222287"/>
                <a:ext cx="5969629" cy="44556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2550FEC4-B5DD-4289-A5C7-9EA1C9F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898" y="0"/>
            <a:ext cx="571305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EAF37F7B-10DB-42C1-B6DF-52912D0E5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88958C5-7663-A2A0-016A-D5D010834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142" y="932413"/>
            <a:ext cx="5318566" cy="512972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BC1F6EC3-138B-90A1-CB06-0A9DE8970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142" y="538744"/>
            <a:ext cx="5458043" cy="578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5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6">
            <a:extLst>
              <a:ext uri="{FF2B5EF4-FFF2-40B4-BE49-F238E27FC236}">
                <a16:creationId xmlns:a16="http://schemas.microsoft.com/office/drawing/2014/main" id="{44D0BD74-2F0E-4D34-9C06-662E0DE5F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60D0427-02A1-4FCC-A96A-C32F7D542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64A01B2C-270B-4617-9CE3-8AB51AC0D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98E1E4-D742-F1AF-32CD-DF506B04E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963" y="221674"/>
            <a:ext cx="3948122" cy="5226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So far…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0D534-2DD4-7895-25EC-1C419EBDE8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4963" y="965995"/>
            <a:ext cx="3948122" cy="567033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/>
              <a:t>We have learned how to find the volume of a solid of revolution by integrating</a:t>
            </a:r>
          </a:p>
          <a:p>
            <a:pPr lvl="1"/>
            <a:r>
              <a:rPr lang="en-US" sz="2400" dirty="0"/>
              <a:t> In the same way, we calculate the area under a curve</a:t>
            </a:r>
          </a:p>
          <a:p>
            <a:pPr lvl="2"/>
            <a:r>
              <a:rPr lang="en-US" sz="2400" dirty="0"/>
              <a:t> Running a line segment of varying length across the region, and adding them up</a:t>
            </a:r>
          </a:p>
          <a:p>
            <a:endParaRPr lang="en-US" sz="2400" dirty="0"/>
          </a:p>
        </p:txBody>
      </p:sp>
      <p:sp>
        <p:nvSpPr>
          <p:cNvPr id="38" name="Rounded Rectangle 17">
            <a:extLst>
              <a:ext uri="{FF2B5EF4-FFF2-40B4-BE49-F238E27FC236}">
                <a16:creationId xmlns:a16="http://schemas.microsoft.com/office/drawing/2014/main" id="{3960A255-5D7F-455B-9869-0536C927E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creen Recording 10">
            <a:hlinkClick r:id="" action="ppaction://media"/>
            <a:extLst>
              <a:ext uri="{FF2B5EF4-FFF2-40B4-BE49-F238E27FC236}">
                <a16:creationId xmlns:a16="http://schemas.microsoft.com/office/drawing/2014/main" id="{FD79FBED-4E28-5CC3-13B4-5F4CBDA8778C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75898" y="917144"/>
            <a:ext cx="6313452" cy="49822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3E6B44-82FC-06A0-2338-BBB6A5C8E277}"/>
              </a:ext>
            </a:extLst>
          </p:cNvPr>
          <p:cNvSpPr txBox="1"/>
          <p:nvPr/>
        </p:nvSpPr>
        <p:spPr>
          <a:xfrm>
            <a:off x="4929227" y="6365561"/>
            <a:ext cx="6987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https://www.geogebra.org/m/tgceabb2#material/tnnhu7gz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90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87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7" repeatCount="indefinite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74C03E86-7F68-47B7-84BA-21BAD16C6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3F2207-A955-C551-D559-E68C86844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92" y="447188"/>
            <a:ext cx="5969629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GEOMETRY: Finding The Volume of A Hollow Cylinder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CFD28D-E9BA-B178-FDC6-D89649312AE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00292" y="2222287"/>
                <a:ext cx="5969629" cy="4455604"/>
              </a:xfr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r>
                  <a:rPr lang="en-US" sz="2400" dirty="0"/>
                  <a:t>One way to remember this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00050" lvl="2" indent="0">
                  <a:buNone/>
                </a:pPr>
                <a:r>
                  <a:rPr lang="en-US" sz="2400" dirty="0"/>
                  <a:t>is to see that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 is the same as the circumference,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(as shown in the image) of the cylinder.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So this is just the </a:t>
                </a:r>
              </a:p>
              <a:p>
                <a:pPr marL="0" indent="0" algn="ctr">
                  <a:buNone/>
                </a:pPr>
                <a:r>
                  <a:rPr lang="en-US" sz="2400" dirty="0"/>
                  <a:t>circumference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/>
                  <a:t> height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/>
                  <a:t> thickness.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CFD28D-E9BA-B178-FDC6-D89649312A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00292" y="2222287"/>
                <a:ext cx="5969629" cy="44556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2550FEC4-B5DD-4289-A5C7-9EA1C9F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898" y="0"/>
            <a:ext cx="571305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EAF37F7B-10DB-42C1-B6DF-52912D0E5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88958C5-7663-A2A0-016A-D5D010834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142" y="932413"/>
            <a:ext cx="5318566" cy="512972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BC1F6EC3-138B-90A1-CB06-0A9DE8970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142" y="538744"/>
            <a:ext cx="5458043" cy="5780511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75C6CF2-6CD3-C873-AAF1-FAC54F0FA3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094" y="519399"/>
            <a:ext cx="5426494" cy="579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3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8890D-8FEE-0DFF-3698-FE84D2016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72" y="430834"/>
            <a:ext cx="11091055" cy="1132230"/>
          </a:xfrm>
        </p:spPr>
        <p:txBody>
          <a:bodyPr/>
          <a:lstStyle/>
          <a:p>
            <a:r>
              <a:rPr lang="en-US" dirty="0"/>
              <a:t>So how does this help us answer Example 1?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5B2338-251B-5237-403A-2D500B9D89C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07818" y="2222287"/>
                <a:ext cx="5796767" cy="4414040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The reason is USEFUL is that </a:t>
                </a:r>
              </a:p>
              <a:p>
                <a:pPr lvl="1"/>
                <a:r>
                  <a:rPr lang="en-US" sz="1800" dirty="0"/>
                  <a:t>For this problem, we no longer have to solve for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/>
                  <a:t> in terms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pPr lvl="1"/>
                <a:endParaRPr lang="en-US" sz="1800" dirty="0"/>
              </a:p>
              <a:p>
                <a:r>
                  <a:rPr lang="en-US" dirty="0"/>
                  <a:t>If we picture one possible shell, it will have a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𝑅𝑎𝑑𝑖𝑢𝑠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h𝑒𝑖𝑔h𝑡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𝑐𝑖𝑟𝑐𝑢𝑚𝑓𝑒𝑟𝑒𝑛𝑐𝑒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800" dirty="0"/>
              </a:p>
              <a:p>
                <a:pPr lvl="1"/>
                <a:endParaRPr lang="en-US" sz="1800" dirty="0"/>
              </a:p>
              <a:p>
                <a:r>
                  <a:rPr lang="en-US" dirty="0"/>
                  <a:t>As this shell spans the volume, we then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5B2338-251B-5237-403A-2D500B9D89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07818" y="2222287"/>
                <a:ext cx="5796767" cy="441404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 descr="Chart&#10;&#10;Description automatically generated">
            <a:extLst>
              <a:ext uri="{FF2B5EF4-FFF2-40B4-BE49-F238E27FC236}">
                <a16:creationId xmlns:a16="http://schemas.microsoft.com/office/drawing/2014/main" id="{43625FEB-738C-E9BA-2658-95BCD2A05E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03343" y="2222287"/>
            <a:ext cx="6280839" cy="420487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C4037A-5834-EB1E-99EA-8164B38550BA}"/>
              </a:ext>
            </a:extLst>
          </p:cNvPr>
          <p:cNvSpPr txBox="1"/>
          <p:nvPr/>
        </p:nvSpPr>
        <p:spPr>
          <a:xfrm>
            <a:off x="6492798" y="6451661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https://www.geogebra.org/m/jqfyndpu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268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1: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	and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blipFill>
                <a:blip r:embed="rId2"/>
                <a:stretch>
                  <a:fillRect l="-1037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F415A335-0DF0-F31B-46D4-352B8AE75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36" y="2954747"/>
            <a:ext cx="3502444" cy="32634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194A39-3DEA-F091-AE93-D2B9D3CA1101}"/>
              </a:ext>
            </a:extLst>
          </p:cNvPr>
          <p:cNvSpPr txBox="1"/>
          <p:nvPr/>
        </p:nvSpPr>
        <p:spPr>
          <a:xfrm>
            <a:off x="3745036" y="6396243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https://www.geogebra.org/m/jqfyndpu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956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46"/>
    </mc:Choice>
    <mc:Fallback xmlns="">
      <p:transition spd="slow" advTm="13446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1: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	and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blipFill>
                <a:blip r:embed="rId2"/>
                <a:stretch>
                  <a:fillRect l="-1037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F415A335-0DF0-F31B-46D4-352B8AE75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36" y="2954747"/>
            <a:ext cx="3502444" cy="32634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194A39-3DEA-F091-AE93-D2B9D3CA1101}"/>
              </a:ext>
            </a:extLst>
          </p:cNvPr>
          <p:cNvSpPr txBox="1"/>
          <p:nvPr/>
        </p:nvSpPr>
        <p:spPr>
          <a:xfrm>
            <a:off x="3745036" y="6396243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https://www.geogebra.org/m/jqfyndpu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839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46"/>
    </mc:Choice>
    <mc:Fallback xmlns="">
      <p:transition spd="slow" advTm="13446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1: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	and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blipFill>
                <a:blip r:embed="rId2"/>
                <a:stretch>
                  <a:fillRect l="-1037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F415A335-0DF0-F31B-46D4-352B8AE75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36" y="2954747"/>
            <a:ext cx="3502444" cy="32634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194A39-3DEA-F091-AE93-D2B9D3CA1101}"/>
              </a:ext>
            </a:extLst>
          </p:cNvPr>
          <p:cNvSpPr txBox="1"/>
          <p:nvPr/>
        </p:nvSpPr>
        <p:spPr>
          <a:xfrm>
            <a:off x="3745036" y="6396243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https://www.geogebra.org/m/jqfyndpu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4298B-BB75-CAE9-92C3-C65FE87DDC82}"/>
              </a:ext>
            </a:extLst>
          </p:cNvPr>
          <p:cNvSpPr txBox="1"/>
          <p:nvPr/>
        </p:nvSpPr>
        <p:spPr>
          <a:xfrm>
            <a:off x="6294418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72324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46"/>
    </mc:Choice>
    <mc:Fallback xmlns="">
      <p:transition spd="slow" advTm="13446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864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2: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,</a:t>
                </a:r>
                <a:r>
                  <a:rPr lang="en-US" sz="2800" dirty="0">
                    <a:cs typeface="Times New Roman" panose="020206030504050203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,</a:t>
                </a:r>
                <a:r>
                  <a:rPr lang="en-US" sz="2800" dirty="0">
                    <a:cs typeface="Times New Roman" panose="020206030504050203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		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and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864502"/>
              </a:xfrm>
              <a:prstGeom prst="rect">
                <a:avLst/>
              </a:prstGeom>
              <a:blipFill>
                <a:blip r:embed="rId2"/>
                <a:stretch>
                  <a:fillRect l="-1037" t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B277338-FE8A-A283-8D23-4BC67F93A6B5}"/>
              </a:ext>
            </a:extLst>
          </p:cNvPr>
          <p:cNvSpPr txBox="1"/>
          <p:nvPr/>
        </p:nvSpPr>
        <p:spPr>
          <a:xfrm>
            <a:off x="4644736" y="6211577"/>
            <a:ext cx="678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https://www.geogebra.org/m/f3wrypfh#material/aur8qe9f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6461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3295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2: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,</a:t>
                </a:r>
                <a:r>
                  <a:rPr lang="en-US" sz="2800" dirty="0">
                    <a:cs typeface="Times New Roman" panose="020206030504050203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,</a:t>
                </a:r>
                <a:r>
                  <a:rPr lang="en-US" sz="2800" dirty="0">
                    <a:cs typeface="Times New Roman" panose="020206030504050203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		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and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00B050"/>
                    </a:solidFill>
                    <a:latin typeface="+mj-lt"/>
                    <a:cs typeface="Times New Roman" panose="02020603050405020304" pitchFamily="18" charset="0"/>
                  </a:rPr>
                  <a:t>Draw the region.</a:t>
                </a:r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3295389"/>
              </a:xfrm>
              <a:prstGeom prst="rect">
                <a:avLst/>
              </a:prstGeom>
              <a:blipFill>
                <a:blip r:embed="rId2"/>
                <a:stretch>
                  <a:fillRect l="-1037" t="-1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B277338-FE8A-A283-8D23-4BC67F93A6B5}"/>
              </a:ext>
            </a:extLst>
          </p:cNvPr>
          <p:cNvSpPr txBox="1"/>
          <p:nvPr/>
        </p:nvSpPr>
        <p:spPr>
          <a:xfrm>
            <a:off x="4644736" y="6211577"/>
            <a:ext cx="678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https://www.geogebra.org/m/f3wrypfh#material/aur8qe9f</a:t>
            </a:r>
            <a:r>
              <a:rPr lang="en-US" dirty="0"/>
              <a:t> </a:t>
            </a:r>
          </a:p>
        </p:txBody>
      </p:sp>
      <p:pic>
        <p:nvPicPr>
          <p:cNvPr id="5" name="Picture 4" descr="A graph of a function&#10;&#10;Description automatically generated">
            <a:extLst>
              <a:ext uri="{FF2B5EF4-FFF2-40B4-BE49-F238E27FC236}">
                <a16:creationId xmlns:a16="http://schemas.microsoft.com/office/drawing/2014/main" id="{3692405E-AE59-42D9-F6A6-4385E2D6F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73" y="3048000"/>
            <a:ext cx="3020291" cy="376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43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864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2: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,</a:t>
                </a:r>
                <a:r>
                  <a:rPr lang="en-US" sz="2800" dirty="0">
                    <a:cs typeface="Times New Roman" panose="020206030504050203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,</a:t>
                </a:r>
                <a:r>
                  <a:rPr lang="en-US" sz="2800" dirty="0">
                    <a:cs typeface="Times New Roman" panose="020206030504050203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		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and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864502"/>
              </a:xfrm>
              <a:prstGeom prst="rect">
                <a:avLst/>
              </a:prstGeom>
              <a:blipFill>
                <a:blip r:embed="rId2"/>
                <a:stretch>
                  <a:fillRect l="-1037" t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B277338-FE8A-A283-8D23-4BC67F93A6B5}"/>
              </a:ext>
            </a:extLst>
          </p:cNvPr>
          <p:cNvSpPr txBox="1"/>
          <p:nvPr/>
        </p:nvSpPr>
        <p:spPr>
          <a:xfrm>
            <a:off x="4644736" y="6211577"/>
            <a:ext cx="678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https://www.geogebra.org/m/f3wrypfh#material/aur8qe9f</a:t>
            </a:r>
            <a:r>
              <a:rPr lang="en-US" dirty="0"/>
              <a:t> </a:t>
            </a:r>
          </a:p>
        </p:txBody>
      </p:sp>
      <p:pic>
        <p:nvPicPr>
          <p:cNvPr id="5" name="Picture 4" descr="A graph of a function&#10;&#10;Description automatically generated">
            <a:extLst>
              <a:ext uri="{FF2B5EF4-FFF2-40B4-BE49-F238E27FC236}">
                <a16:creationId xmlns:a16="http://schemas.microsoft.com/office/drawing/2014/main" id="{3692405E-AE59-42D9-F6A6-4385E2D6F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73" y="3089564"/>
            <a:ext cx="3020291" cy="376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75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864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2: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,</a:t>
                </a:r>
                <a:r>
                  <a:rPr lang="en-US" sz="2800" dirty="0">
                    <a:cs typeface="Times New Roman" panose="020206030504050203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,</a:t>
                </a:r>
                <a:r>
                  <a:rPr lang="en-US" sz="2800" dirty="0">
                    <a:cs typeface="Times New Roman" panose="020206030504050203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		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and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864502"/>
              </a:xfrm>
              <a:prstGeom prst="rect">
                <a:avLst/>
              </a:prstGeom>
              <a:blipFill>
                <a:blip r:embed="rId2"/>
                <a:stretch>
                  <a:fillRect l="-1037" t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B277338-FE8A-A283-8D23-4BC67F93A6B5}"/>
              </a:ext>
            </a:extLst>
          </p:cNvPr>
          <p:cNvSpPr txBox="1"/>
          <p:nvPr/>
        </p:nvSpPr>
        <p:spPr>
          <a:xfrm>
            <a:off x="4644736" y="6211577"/>
            <a:ext cx="678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https://www.geogebra.org/m/f3wrypfh#material/aur8qe9f</a:t>
            </a:r>
            <a:r>
              <a:rPr lang="en-US" dirty="0"/>
              <a:t> </a:t>
            </a:r>
          </a:p>
        </p:txBody>
      </p:sp>
      <p:pic>
        <p:nvPicPr>
          <p:cNvPr id="5" name="Picture 4" descr="A graph of a function&#10;&#10;Description automatically generated">
            <a:extLst>
              <a:ext uri="{FF2B5EF4-FFF2-40B4-BE49-F238E27FC236}">
                <a16:creationId xmlns:a16="http://schemas.microsoft.com/office/drawing/2014/main" id="{3692405E-AE59-42D9-F6A6-4385E2D6F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73" y="3089564"/>
            <a:ext cx="3020291" cy="376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420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864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2: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,</a:t>
                </a:r>
                <a:r>
                  <a:rPr lang="en-US" sz="2800" dirty="0">
                    <a:cs typeface="Times New Roman" panose="020206030504050203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,</a:t>
                </a:r>
                <a:r>
                  <a:rPr lang="en-US" sz="2800" dirty="0">
                    <a:cs typeface="Times New Roman" panose="020206030504050203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		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and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864502"/>
              </a:xfrm>
              <a:prstGeom prst="rect">
                <a:avLst/>
              </a:prstGeom>
              <a:blipFill>
                <a:blip r:embed="rId2"/>
                <a:stretch>
                  <a:fillRect l="-1037" t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B277338-FE8A-A283-8D23-4BC67F93A6B5}"/>
              </a:ext>
            </a:extLst>
          </p:cNvPr>
          <p:cNvSpPr txBox="1"/>
          <p:nvPr/>
        </p:nvSpPr>
        <p:spPr>
          <a:xfrm>
            <a:off x="4644736" y="6211577"/>
            <a:ext cx="678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https://www.geogebra.org/m/f3wrypfh#material/aur8qe9f</a:t>
            </a:r>
            <a:r>
              <a:rPr lang="en-US" dirty="0"/>
              <a:t> </a:t>
            </a:r>
          </a:p>
        </p:txBody>
      </p:sp>
      <p:pic>
        <p:nvPicPr>
          <p:cNvPr id="5" name="Picture 4" descr="A graph of a function&#10;&#10;Description automatically generated">
            <a:extLst>
              <a:ext uri="{FF2B5EF4-FFF2-40B4-BE49-F238E27FC236}">
                <a16:creationId xmlns:a16="http://schemas.microsoft.com/office/drawing/2014/main" id="{3692405E-AE59-42D9-F6A6-4385E2D6F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73" y="3089564"/>
            <a:ext cx="3020291" cy="37659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D2ACA6-264A-B987-AAB9-042C636778DF}"/>
              </a:ext>
            </a:extLst>
          </p:cNvPr>
          <p:cNvSpPr txBox="1"/>
          <p:nvPr/>
        </p:nvSpPr>
        <p:spPr>
          <a:xfrm>
            <a:off x="6294418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3421977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44D0BD74-2F0E-4D34-9C06-662E0DE5F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0D0427-02A1-4FCC-A96A-C32F7D542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64A01B2C-270B-4617-9CE3-8AB51AC0D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1CCDB8-2A02-4C06-9A11-1DFE4501F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207818"/>
            <a:ext cx="3945994" cy="60498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In other words,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866C6-FB4A-695E-2B60-31B728578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7091" y="812800"/>
            <a:ext cx="3945994" cy="58373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We learned to find the volume of a solid of revolution by </a:t>
            </a:r>
          </a:p>
          <a:p>
            <a:pPr lvl="1"/>
            <a:r>
              <a:rPr lang="en-US" sz="2400" dirty="0"/>
              <a:t>Running some area across a shape and add them up.</a:t>
            </a:r>
          </a:p>
          <a:p>
            <a:pPr lvl="1"/>
            <a:r>
              <a:rPr lang="en-US" sz="2400" dirty="0"/>
              <a:t>Like in the case of the cylinder shown on the right.</a:t>
            </a:r>
          </a:p>
        </p:txBody>
      </p:sp>
      <p:sp>
        <p:nvSpPr>
          <p:cNvPr id="16" name="Rounded Rectangle 17">
            <a:extLst>
              <a:ext uri="{FF2B5EF4-FFF2-40B4-BE49-F238E27FC236}">
                <a16:creationId xmlns:a16="http://schemas.microsoft.com/office/drawing/2014/main" id="{3960A255-5D7F-455B-9869-0536C927E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creen Recording 14">
            <a:hlinkClick r:id="" action="ppaction://media"/>
            <a:extLst>
              <a:ext uri="{FF2B5EF4-FFF2-40B4-BE49-F238E27FC236}">
                <a16:creationId xmlns:a16="http://schemas.microsoft.com/office/drawing/2014/main" id="{40F15E31-614D-6EF0-3446-FD5D1494A5FE}"/>
              </a:ext>
            </a:extLst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75627" y="996099"/>
            <a:ext cx="5095009" cy="49032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FC02B7-F4F8-9DA1-3C10-4C1DF9F89D90}"/>
              </a:ext>
            </a:extLst>
          </p:cNvPr>
          <p:cNvSpPr txBox="1"/>
          <p:nvPr/>
        </p:nvSpPr>
        <p:spPr>
          <a:xfrm>
            <a:off x="4864305" y="6203773"/>
            <a:ext cx="7117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https://www.geogebra.org/m/tgceabb2#material/qcwutumt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32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9005454" cy="2722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3: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256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,</a:t>
                </a:r>
                <a:r>
                  <a:rPr lang="en-US" sz="2800" dirty="0">
                    <a:cs typeface="Times New Roman" panose="02020603050405020304" pitchFamily="18" charset="0"/>
                  </a:rPr>
                  <a:t> 	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and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9005454" cy="2722605"/>
              </a:xfrm>
              <a:prstGeom prst="rect">
                <a:avLst/>
              </a:prstGeom>
              <a:blipFill>
                <a:blip r:embed="rId2"/>
                <a:stretch>
                  <a:fillRect l="-1353" t="-2237" r="-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B277338-FE8A-A283-8D23-4BC67F93A6B5}"/>
              </a:ext>
            </a:extLst>
          </p:cNvPr>
          <p:cNvSpPr txBox="1"/>
          <p:nvPr/>
        </p:nvSpPr>
        <p:spPr>
          <a:xfrm>
            <a:off x="602672" y="6211577"/>
            <a:ext cx="6906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https://www.geogebra.org/m/f3wrypfh#material/wyuzfqwb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0837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9005454" cy="3151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3: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256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,</a:t>
                </a:r>
                <a:r>
                  <a:rPr lang="en-US" sz="2800" dirty="0">
                    <a:cs typeface="Times New Roman" panose="02020603050405020304" pitchFamily="18" charset="0"/>
                  </a:rPr>
                  <a:t> 	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and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00B050"/>
                    </a:solidFill>
                    <a:latin typeface="+mj-lt"/>
                    <a:cs typeface="Times New Roman" panose="02020603050405020304" pitchFamily="18" charset="0"/>
                  </a:rPr>
                  <a:t>Draw the region.</a:t>
                </a:r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9005454" cy="3151909"/>
              </a:xfrm>
              <a:prstGeom prst="rect">
                <a:avLst/>
              </a:prstGeom>
              <a:blipFill>
                <a:blip r:embed="rId2"/>
                <a:stretch>
                  <a:fillRect l="-1353" t="-1931" r="-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B277338-FE8A-A283-8D23-4BC67F93A6B5}"/>
              </a:ext>
            </a:extLst>
          </p:cNvPr>
          <p:cNvSpPr txBox="1"/>
          <p:nvPr/>
        </p:nvSpPr>
        <p:spPr>
          <a:xfrm>
            <a:off x="602672" y="6211577"/>
            <a:ext cx="6906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https://www.geogebra.org/m/f3wrypfh#material/wyuzfqwb</a:t>
            </a:r>
            <a:r>
              <a:rPr lang="en-US" dirty="0"/>
              <a:t> </a:t>
            </a:r>
          </a:p>
        </p:txBody>
      </p:sp>
      <p:pic>
        <p:nvPicPr>
          <p:cNvPr id="5" name="Picture 4" descr="A graph of a line with numbers and lines&#10;&#10;Description automatically generated with medium confidence">
            <a:extLst>
              <a:ext uri="{FF2B5EF4-FFF2-40B4-BE49-F238E27FC236}">
                <a16:creationId xmlns:a16="http://schemas.microsoft.com/office/drawing/2014/main" id="{16949848-AFDF-13CB-7219-25B3AC6E5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5673" y="681"/>
            <a:ext cx="2826327" cy="685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229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9005454" cy="2722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3: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256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,</a:t>
                </a:r>
                <a:r>
                  <a:rPr lang="en-US" sz="2800" dirty="0">
                    <a:cs typeface="Times New Roman" panose="02020603050405020304" pitchFamily="18" charset="0"/>
                  </a:rPr>
                  <a:t> 	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and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9005454" cy="2722605"/>
              </a:xfrm>
              <a:prstGeom prst="rect">
                <a:avLst/>
              </a:prstGeom>
              <a:blipFill>
                <a:blip r:embed="rId2"/>
                <a:stretch>
                  <a:fillRect l="-1353" t="-2237" r="-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B277338-FE8A-A283-8D23-4BC67F93A6B5}"/>
              </a:ext>
            </a:extLst>
          </p:cNvPr>
          <p:cNvSpPr txBox="1"/>
          <p:nvPr/>
        </p:nvSpPr>
        <p:spPr>
          <a:xfrm>
            <a:off x="602672" y="6211577"/>
            <a:ext cx="6906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https://www.geogebra.org/m/f3wrypfh#material/wyuzfqwb</a:t>
            </a:r>
            <a:r>
              <a:rPr lang="en-US" dirty="0"/>
              <a:t> </a:t>
            </a:r>
          </a:p>
        </p:txBody>
      </p:sp>
      <p:pic>
        <p:nvPicPr>
          <p:cNvPr id="5" name="Picture 4" descr="A graph of a line with numbers and lines&#10;&#10;Description automatically generated with medium confidence">
            <a:extLst>
              <a:ext uri="{FF2B5EF4-FFF2-40B4-BE49-F238E27FC236}">
                <a16:creationId xmlns:a16="http://schemas.microsoft.com/office/drawing/2014/main" id="{16949848-AFDF-13CB-7219-25B3AC6E5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5673" y="681"/>
            <a:ext cx="2826327" cy="685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671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9005454" cy="2722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3: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256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,</a:t>
                </a:r>
                <a:r>
                  <a:rPr lang="en-US" sz="2800" dirty="0">
                    <a:cs typeface="Times New Roman" panose="02020603050405020304" pitchFamily="18" charset="0"/>
                  </a:rPr>
                  <a:t> 	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and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9005454" cy="2722605"/>
              </a:xfrm>
              <a:prstGeom prst="rect">
                <a:avLst/>
              </a:prstGeom>
              <a:blipFill>
                <a:blip r:embed="rId2"/>
                <a:stretch>
                  <a:fillRect l="-1353" t="-2237" r="-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B277338-FE8A-A283-8D23-4BC67F93A6B5}"/>
              </a:ext>
            </a:extLst>
          </p:cNvPr>
          <p:cNvSpPr txBox="1"/>
          <p:nvPr/>
        </p:nvSpPr>
        <p:spPr>
          <a:xfrm>
            <a:off x="602672" y="6211577"/>
            <a:ext cx="6906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https://www.geogebra.org/m/f3wrypfh#material/wyuzfqwb</a:t>
            </a:r>
            <a:r>
              <a:rPr lang="en-US" dirty="0"/>
              <a:t> </a:t>
            </a:r>
          </a:p>
        </p:txBody>
      </p:sp>
      <p:pic>
        <p:nvPicPr>
          <p:cNvPr id="5" name="Picture 4" descr="A graph of a line with numbers and lines&#10;&#10;Description automatically generated with medium confidence">
            <a:extLst>
              <a:ext uri="{FF2B5EF4-FFF2-40B4-BE49-F238E27FC236}">
                <a16:creationId xmlns:a16="http://schemas.microsoft.com/office/drawing/2014/main" id="{16949848-AFDF-13CB-7219-25B3AC6E5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5673" y="681"/>
            <a:ext cx="2826327" cy="685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233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9005454" cy="2722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3: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256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,</a:t>
                </a:r>
                <a:r>
                  <a:rPr lang="en-US" sz="2800" dirty="0">
                    <a:cs typeface="Times New Roman" panose="02020603050405020304" pitchFamily="18" charset="0"/>
                  </a:rPr>
                  <a:t> 	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and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9005454" cy="2722605"/>
              </a:xfrm>
              <a:prstGeom prst="rect">
                <a:avLst/>
              </a:prstGeom>
              <a:blipFill>
                <a:blip r:embed="rId2"/>
                <a:stretch>
                  <a:fillRect l="-1353" t="-2237" r="-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B277338-FE8A-A283-8D23-4BC67F93A6B5}"/>
              </a:ext>
            </a:extLst>
          </p:cNvPr>
          <p:cNvSpPr txBox="1"/>
          <p:nvPr/>
        </p:nvSpPr>
        <p:spPr>
          <a:xfrm>
            <a:off x="602672" y="6211577"/>
            <a:ext cx="6906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https://www.geogebra.org/m/f3wrypfh#material/wyuzfqwb</a:t>
            </a:r>
            <a:r>
              <a:rPr lang="en-US" dirty="0"/>
              <a:t> </a:t>
            </a:r>
          </a:p>
        </p:txBody>
      </p:sp>
      <p:pic>
        <p:nvPicPr>
          <p:cNvPr id="5" name="Picture 4" descr="A graph of a line with numbers and lines&#10;&#10;Description automatically generated with medium confidence">
            <a:extLst>
              <a:ext uri="{FF2B5EF4-FFF2-40B4-BE49-F238E27FC236}">
                <a16:creationId xmlns:a16="http://schemas.microsoft.com/office/drawing/2014/main" id="{16949848-AFDF-13CB-7219-25B3AC6E5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5673" y="681"/>
            <a:ext cx="2826327" cy="685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647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9005454" cy="2722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3: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256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,</a:t>
                </a:r>
                <a:r>
                  <a:rPr lang="en-US" sz="2800" dirty="0">
                    <a:cs typeface="Times New Roman" panose="02020603050405020304" pitchFamily="18" charset="0"/>
                  </a:rPr>
                  <a:t> 	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and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9005454" cy="2722605"/>
              </a:xfrm>
              <a:prstGeom prst="rect">
                <a:avLst/>
              </a:prstGeom>
              <a:blipFill>
                <a:blip r:embed="rId2"/>
                <a:stretch>
                  <a:fillRect l="-1353" t="-2237" r="-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B277338-FE8A-A283-8D23-4BC67F93A6B5}"/>
              </a:ext>
            </a:extLst>
          </p:cNvPr>
          <p:cNvSpPr txBox="1"/>
          <p:nvPr/>
        </p:nvSpPr>
        <p:spPr>
          <a:xfrm>
            <a:off x="602672" y="6211577"/>
            <a:ext cx="6906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https://www.geogebra.org/m/f3wrypfh#material/wyuzfqwb</a:t>
            </a:r>
            <a:r>
              <a:rPr lang="en-US" dirty="0"/>
              <a:t> </a:t>
            </a:r>
          </a:p>
        </p:txBody>
      </p:sp>
      <p:pic>
        <p:nvPicPr>
          <p:cNvPr id="5" name="Picture 4" descr="A graph of a line with numbers and lines&#10;&#10;Description automatically generated with medium confidence">
            <a:extLst>
              <a:ext uri="{FF2B5EF4-FFF2-40B4-BE49-F238E27FC236}">
                <a16:creationId xmlns:a16="http://schemas.microsoft.com/office/drawing/2014/main" id="{16949848-AFDF-13CB-7219-25B3AC6E5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5673" y="681"/>
            <a:ext cx="2826327" cy="68573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27D0B6-5B86-6675-6BFB-25B212CAB2D4}"/>
              </a:ext>
            </a:extLst>
          </p:cNvPr>
          <p:cNvSpPr txBox="1"/>
          <p:nvPr/>
        </p:nvSpPr>
        <p:spPr>
          <a:xfrm>
            <a:off x="2099323" y="2999696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20451724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4: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and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x-axis.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blipFill>
                <a:blip r:embed="rId2"/>
                <a:stretch>
                  <a:fillRect l="-1037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B277338-FE8A-A283-8D23-4BC67F93A6B5}"/>
              </a:ext>
            </a:extLst>
          </p:cNvPr>
          <p:cNvSpPr txBox="1"/>
          <p:nvPr/>
        </p:nvSpPr>
        <p:spPr>
          <a:xfrm>
            <a:off x="2750127" y="6211577"/>
            <a:ext cx="6691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https://www.geogebra.org/m/f3wrypfh#material/qrar4br5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84339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4: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and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x-axis.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00B050"/>
                    </a:solidFill>
                    <a:latin typeface="+mj-lt"/>
                    <a:cs typeface="Times New Roman" panose="02020603050405020304" pitchFamily="18" charset="0"/>
                  </a:rPr>
                  <a:t>Draw the region.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blipFill>
                <a:blip r:embed="rId2"/>
                <a:stretch>
                  <a:fillRect l="-1037" t="-2273" b="-5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B277338-FE8A-A283-8D23-4BC67F93A6B5}"/>
              </a:ext>
            </a:extLst>
          </p:cNvPr>
          <p:cNvSpPr txBox="1"/>
          <p:nvPr/>
        </p:nvSpPr>
        <p:spPr>
          <a:xfrm>
            <a:off x="2750127" y="6211577"/>
            <a:ext cx="6691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https://www.geogebra.org/m/f3wrypfh#material/qrar4br5</a:t>
            </a:r>
            <a:r>
              <a:rPr lang="en-US" dirty="0"/>
              <a:t> 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650A00B9-BBB0-CE16-4612-CE3799237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72" y="2954747"/>
            <a:ext cx="4996021" cy="325683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1EC24BF-F194-4EA3-0C2F-37DDD1ED768F}"/>
              </a:ext>
            </a:extLst>
          </p:cNvPr>
          <p:cNvGrpSpPr/>
          <p:nvPr/>
        </p:nvGrpSpPr>
        <p:grpSpPr>
          <a:xfrm>
            <a:off x="4516211" y="4957615"/>
            <a:ext cx="417240" cy="776880"/>
            <a:chOff x="4516211" y="4957615"/>
            <a:chExt cx="417240" cy="77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C8BEB90-AD4E-FA06-C3AB-69EAD1F72218}"/>
                    </a:ext>
                  </a:extLst>
                </p14:cNvPr>
                <p14:cNvContentPartPr/>
                <p14:nvPr/>
              </p14:nvContentPartPr>
              <p14:xfrm>
                <a:off x="4558331" y="4957615"/>
                <a:ext cx="375120" cy="776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C8BEB90-AD4E-FA06-C3AB-69EAD1F7221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49331" y="4948615"/>
                  <a:ext cx="392760" cy="79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14B3B0A-AF29-8A62-8DB2-15935C714E68}"/>
                    </a:ext>
                  </a:extLst>
                </p14:cNvPr>
                <p14:cNvContentPartPr/>
                <p14:nvPr/>
              </p14:nvContentPartPr>
              <p14:xfrm>
                <a:off x="4516211" y="5493295"/>
                <a:ext cx="192240" cy="91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14B3B0A-AF29-8A62-8DB2-15935C714E6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07211" y="5484330"/>
                  <a:ext cx="209880" cy="108651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108814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4: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and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x-axis.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blipFill>
                <a:blip r:embed="rId2"/>
                <a:stretch>
                  <a:fillRect l="-1037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B277338-FE8A-A283-8D23-4BC67F93A6B5}"/>
              </a:ext>
            </a:extLst>
          </p:cNvPr>
          <p:cNvSpPr txBox="1"/>
          <p:nvPr/>
        </p:nvSpPr>
        <p:spPr>
          <a:xfrm>
            <a:off x="2750127" y="6211577"/>
            <a:ext cx="6691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https://www.geogebra.org/m/f3wrypfh#material/qrar4br5</a:t>
            </a:r>
            <a:r>
              <a:rPr lang="en-US" dirty="0"/>
              <a:t> 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650A00B9-BBB0-CE16-4612-CE3799237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72" y="2954747"/>
            <a:ext cx="4996021" cy="325683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1EC24BF-F194-4EA3-0C2F-37DDD1ED768F}"/>
              </a:ext>
            </a:extLst>
          </p:cNvPr>
          <p:cNvGrpSpPr/>
          <p:nvPr/>
        </p:nvGrpSpPr>
        <p:grpSpPr>
          <a:xfrm>
            <a:off x="4516211" y="4957615"/>
            <a:ext cx="417240" cy="776880"/>
            <a:chOff x="4516211" y="4957615"/>
            <a:chExt cx="417240" cy="77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C8BEB90-AD4E-FA06-C3AB-69EAD1F72218}"/>
                    </a:ext>
                  </a:extLst>
                </p14:cNvPr>
                <p14:cNvContentPartPr/>
                <p14:nvPr/>
              </p14:nvContentPartPr>
              <p14:xfrm>
                <a:off x="4558331" y="4957615"/>
                <a:ext cx="375120" cy="776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C8BEB90-AD4E-FA06-C3AB-69EAD1F7221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49331" y="4948615"/>
                  <a:ext cx="392760" cy="79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14B3B0A-AF29-8A62-8DB2-15935C714E68}"/>
                    </a:ext>
                  </a:extLst>
                </p14:cNvPr>
                <p14:cNvContentPartPr/>
                <p14:nvPr/>
              </p14:nvContentPartPr>
              <p14:xfrm>
                <a:off x="4516211" y="5493295"/>
                <a:ext cx="192240" cy="91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14B3B0A-AF29-8A62-8DB2-15935C714E6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07211" y="5484330"/>
                  <a:ext cx="209880" cy="108651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922220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4: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and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x-axis.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blipFill>
                <a:blip r:embed="rId2"/>
                <a:stretch>
                  <a:fillRect l="-1037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B277338-FE8A-A283-8D23-4BC67F93A6B5}"/>
              </a:ext>
            </a:extLst>
          </p:cNvPr>
          <p:cNvSpPr txBox="1"/>
          <p:nvPr/>
        </p:nvSpPr>
        <p:spPr>
          <a:xfrm>
            <a:off x="2750127" y="6211577"/>
            <a:ext cx="6691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https://www.geogebra.org/m/f3wrypfh#material/qrar4br5</a:t>
            </a:r>
            <a:r>
              <a:rPr lang="en-US" dirty="0"/>
              <a:t> 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650A00B9-BBB0-CE16-4612-CE3799237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72" y="2954747"/>
            <a:ext cx="4996021" cy="325683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1EC24BF-F194-4EA3-0C2F-37DDD1ED768F}"/>
              </a:ext>
            </a:extLst>
          </p:cNvPr>
          <p:cNvGrpSpPr/>
          <p:nvPr/>
        </p:nvGrpSpPr>
        <p:grpSpPr>
          <a:xfrm>
            <a:off x="4516211" y="4957615"/>
            <a:ext cx="417240" cy="776880"/>
            <a:chOff x="4516211" y="4957615"/>
            <a:chExt cx="417240" cy="77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C8BEB90-AD4E-FA06-C3AB-69EAD1F72218}"/>
                    </a:ext>
                  </a:extLst>
                </p14:cNvPr>
                <p14:cNvContentPartPr/>
                <p14:nvPr/>
              </p14:nvContentPartPr>
              <p14:xfrm>
                <a:off x="4558331" y="4957615"/>
                <a:ext cx="375120" cy="776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C8BEB90-AD4E-FA06-C3AB-69EAD1F7221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49331" y="4948615"/>
                  <a:ext cx="392760" cy="79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14B3B0A-AF29-8A62-8DB2-15935C714E68}"/>
                    </a:ext>
                  </a:extLst>
                </p14:cNvPr>
                <p14:cNvContentPartPr/>
                <p14:nvPr/>
              </p14:nvContentPartPr>
              <p14:xfrm>
                <a:off x="4516211" y="5493295"/>
                <a:ext cx="192240" cy="91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14B3B0A-AF29-8A62-8DB2-15935C714E6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07211" y="5484330"/>
                  <a:ext cx="209880" cy="108651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25614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04252-6363-DDA4-973C-7C7588657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355998"/>
            <a:ext cx="10571998" cy="1415479"/>
          </a:xfrm>
        </p:spPr>
        <p:txBody>
          <a:bodyPr/>
          <a:lstStyle/>
          <a:p>
            <a:r>
              <a:rPr lang="en-US" dirty="0"/>
              <a:t>But what were those “shapes”?</a:t>
            </a:r>
            <a:br>
              <a:rPr lang="en-US" dirty="0"/>
            </a:br>
            <a:r>
              <a:rPr lang="en-US" dirty="0"/>
              <a:t>		ANSWER: CROSS-SECTIONS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3129283-50C9-821F-7990-D4717F0CA03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22733" y="2564222"/>
                <a:ext cx="5185873" cy="418296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400" dirty="0"/>
                  <a:t>Sometimes it was a disk</a:t>
                </a:r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r>
                  <a:rPr lang="en-US" sz="2400" b="0" dirty="0"/>
                  <a:t>Whose area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b="0" dirty="0"/>
              </a:p>
              <a:p>
                <a:pPr marL="0" indent="0" algn="ctr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3129283-50C9-821F-7990-D4717F0CA0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22733" y="2564222"/>
                <a:ext cx="5185873" cy="418296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1B64FA2B-1D2A-5F8C-81E5-0C60FB2F7284}"/>
              </a:ext>
            </a:extLst>
          </p:cNvPr>
          <p:cNvSpPr/>
          <p:nvPr/>
        </p:nvSpPr>
        <p:spPr>
          <a:xfrm>
            <a:off x="1644070" y="3117851"/>
            <a:ext cx="2743200" cy="274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03833D3-880B-0E8A-F84D-3D74A9C907AD}"/>
              </a:ext>
            </a:extLst>
          </p:cNvPr>
          <p:cNvCxnSpPr>
            <a:cxnSpLocks/>
          </p:cNvCxnSpPr>
          <p:nvPr/>
        </p:nvCxnSpPr>
        <p:spPr>
          <a:xfrm flipV="1">
            <a:off x="3015670" y="3568660"/>
            <a:ext cx="1008025" cy="9460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F88F197-302B-EE53-F089-364E3898C224}"/>
              </a:ext>
            </a:extLst>
          </p:cNvPr>
          <p:cNvSpPr txBox="1"/>
          <p:nvPr/>
        </p:nvSpPr>
        <p:spPr>
          <a:xfrm>
            <a:off x="3242591" y="3586110"/>
            <a:ext cx="277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4">
                <a:extLst>
                  <a:ext uri="{FF2B5EF4-FFF2-40B4-BE49-F238E27FC236}">
                    <a16:creationId xmlns:a16="http://schemas.microsoft.com/office/drawing/2014/main" id="{08656672-7798-7433-A30D-11F16DAE18E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96125" y="2564222"/>
                <a:ext cx="5185873" cy="4182966"/>
              </a:xfrm>
              <a:prstGeom prst="rect">
                <a:avLst/>
              </a:prstGeom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Wingdings 2" charset="2"/>
                  <a:buNone/>
                </a:pPr>
                <a:r>
                  <a:rPr lang="en-US" sz="2400" dirty="0"/>
                  <a:t>Sometimes it was a washer</a:t>
                </a:r>
              </a:p>
              <a:p>
                <a:pPr marL="0" indent="0" algn="ctr">
                  <a:buFont typeface="Wingdings 2" charset="2"/>
                  <a:buNone/>
                </a:pPr>
                <a:endParaRPr lang="en-US" sz="2400" dirty="0"/>
              </a:p>
              <a:p>
                <a:pPr marL="0" indent="0" algn="ctr">
                  <a:buFont typeface="Wingdings 2" charset="2"/>
                  <a:buNone/>
                </a:pPr>
                <a:endParaRPr lang="en-US" sz="2400" dirty="0"/>
              </a:p>
              <a:p>
                <a:pPr marL="0" indent="0" algn="ctr">
                  <a:buFont typeface="Wingdings 2" charset="2"/>
                  <a:buNone/>
                </a:pPr>
                <a:endParaRPr lang="en-US" sz="2400" dirty="0"/>
              </a:p>
              <a:p>
                <a:pPr marL="0" indent="0" algn="ctr">
                  <a:buFont typeface="Wingdings 2" charset="2"/>
                  <a:buNone/>
                </a:pPr>
                <a:endParaRPr lang="en-US" sz="2400" dirty="0"/>
              </a:p>
              <a:p>
                <a:pPr marL="0" indent="0" algn="ctr">
                  <a:buFont typeface="Wingdings 2" charset="2"/>
                  <a:buNone/>
                </a:pPr>
                <a:endParaRPr lang="en-US" sz="2400" dirty="0"/>
              </a:p>
              <a:p>
                <a:pPr marL="0" indent="0" algn="ctr">
                  <a:buFont typeface="Wingdings 2" charset="2"/>
                  <a:buNone/>
                </a:pPr>
                <a:endParaRPr lang="en-US" sz="2400" dirty="0"/>
              </a:p>
              <a:p>
                <a:pPr marL="0" indent="0" algn="ctr">
                  <a:buFont typeface="Wingdings 2" charset="2"/>
                  <a:buNone/>
                </a:pPr>
                <a:r>
                  <a:rPr lang="en-US" sz="2400" dirty="0"/>
                  <a:t>Whose area is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 algn="ctr">
                  <a:buFont typeface="Wingdings 2" charset="2"/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1" name="Content Placeholder 4">
                <a:extLst>
                  <a:ext uri="{FF2B5EF4-FFF2-40B4-BE49-F238E27FC236}">
                    <a16:creationId xmlns:a16="http://schemas.microsoft.com/office/drawing/2014/main" id="{08656672-7798-7433-A30D-11F16DAE1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125" y="2564222"/>
                <a:ext cx="5185873" cy="41829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34ACACD8-CB5E-0293-ADCC-BD4938D16BA5}"/>
              </a:ext>
            </a:extLst>
          </p:cNvPr>
          <p:cNvSpPr/>
          <p:nvPr/>
        </p:nvSpPr>
        <p:spPr>
          <a:xfrm>
            <a:off x="7417462" y="3117851"/>
            <a:ext cx="2743200" cy="274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C6357D-5439-52E2-D132-437E801A269B}"/>
              </a:ext>
            </a:extLst>
          </p:cNvPr>
          <p:cNvSpPr txBox="1"/>
          <p:nvPr/>
        </p:nvSpPr>
        <p:spPr>
          <a:xfrm>
            <a:off x="9015983" y="3586110"/>
            <a:ext cx="277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028A98C-731E-D955-5FA0-87F8634E2109}"/>
              </a:ext>
            </a:extLst>
          </p:cNvPr>
          <p:cNvSpPr/>
          <p:nvPr/>
        </p:nvSpPr>
        <p:spPr>
          <a:xfrm>
            <a:off x="8103262" y="3843970"/>
            <a:ext cx="1371600" cy="137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0983562-90D7-E0A4-956E-7652F6FB4878}"/>
              </a:ext>
            </a:extLst>
          </p:cNvPr>
          <p:cNvCxnSpPr>
            <a:cxnSpLocks/>
            <a:endCxn id="15" idx="6"/>
          </p:cNvCxnSpPr>
          <p:nvPr/>
        </p:nvCxnSpPr>
        <p:spPr>
          <a:xfrm>
            <a:off x="8750905" y="4529770"/>
            <a:ext cx="723957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DE160F2-D0E2-E747-DA8F-C774143FD40D}"/>
              </a:ext>
            </a:extLst>
          </p:cNvPr>
          <p:cNvSpPr txBox="1"/>
          <p:nvPr/>
        </p:nvSpPr>
        <p:spPr>
          <a:xfrm>
            <a:off x="8979530" y="4503338"/>
            <a:ext cx="238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846991E-DA4E-138B-1BC8-688BCB82705B}"/>
              </a:ext>
            </a:extLst>
          </p:cNvPr>
          <p:cNvCxnSpPr>
            <a:cxnSpLocks/>
          </p:cNvCxnSpPr>
          <p:nvPr/>
        </p:nvCxnSpPr>
        <p:spPr>
          <a:xfrm flipV="1">
            <a:off x="8789062" y="3568660"/>
            <a:ext cx="1008025" cy="9460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59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  <p:bldP spid="9" grpId="0"/>
      <p:bldP spid="11" grpId="0"/>
      <p:bldP spid="12" grpId="0" animBg="1"/>
      <p:bldP spid="14" grpId="0"/>
      <p:bldP spid="15" grpId="0" animBg="1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4: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and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x-axis.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blipFill>
                <a:blip r:embed="rId2"/>
                <a:stretch>
                  <a:fillRect l="-1037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B277338-FE8A-A283-8D23-4BC67F93A6B5}"/>
              </a:ext>
            </a:extLst>
          </p:cNvPr>
          <p:cNvSpPr txBox="1"/>
          <p:nvPr/>
        </p:nvSpPr>
        <p:spPr>
          <a:xfrm>
            <a:off x="2750127" y="6211577"/>
            <a:ext cx="6691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https://www.geogebra.org/m/f3wrypfh#material/qrar4br5</a:t>
            </a:r>
            <a:r>
              <a:rPr lang="en-US" dirty="0"/>
              <a:t> 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650A00B9-BBB0-CE16-4612-CE3799237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72" y="2954747"/>
            <a:ext cx="4996021" cy="325683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1EC24BF-F194-4EA3-0C2F-37DDD1ED768F}"/>
              </a:ext>
            </a:extLst>
          </p:cNvPr>
          <p:cNvGrpSpPr/>
          <p:nvPr/>
        </p:nvGrpSpPr>
        <p:grpSpPr>
          <a:xfrm>
            <a:off x="4516211" y="4957615"/>
            <a:ext cx="417240" cy="776880"/>
            <a:chOff x="4516211" y="4957615"/>
            <a:chExt cx="417240" cy="77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C8BEB90-AD4E-FA06-C3AB-69EAD1F72218}"/>
                    </a:ext>
                  </a:extLst>
                </p14:cNvPr>
                <p14:cNvContentPartPr/>
                <p14:nvPr/>
              </p14:nvContentPartPr>
              <p14:xfrm>
                <a:off x="4558331" y="4957615"/>
                <a:ext cx="375120" cy="776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C8BEB90-AD4E-FA06-C3AB-69EAD1F7221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49331" y="4948615"/>
                  <a:ext cx="392760" cy="79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14B3B0A-AF29-8A62-8DB2-15935C714E68}"/>
                    </a:ext>
                  </a:extLst>
                </p14:cNvPr>
                <p14:cNvContentPartPr/>
                <p14:nvPr/>
              </p14:nvContentPartPr>
              <p14:xfrm>
                <a:off x="4516211" y="5493295"/>
                <a:ext cx="192240" cy="91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14B3B0A-AF29-8A62-8DB2-15935C714E6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07211" y="5484330"/>
                  <a:ext cx="209880" cy="108651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757635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4: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and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x-axis.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blipFill>
                <a:blip r:embed="rId2"/>
                <a:stretch>
                  <a:fillRect l="-1037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B277338-FE8A-A283-8D23-4BC67F93A6B5}"/>
              </a:ext>
            </a:extLst>
          </p:cNvPr>
          <p:cNvSpPr txBox="1"/>
          <p:nvPr/>
        </p:nvSpPr>
        <p:spPr>
          <a:xfrm>
            <a:off x="2750127" y="6211577"/>
            <a:ext cx="6691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https://www.geogebra.org/m/f3wrypfh#material/qrar4br5</a:t>
            </a:r>
            <a:r>
              <a:rPr lang="en-US" dirty="0"/>
              <a:t> 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650A00B9-BBB0-CE16-4612-CE3799237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72" y="2954747"/>
            <a:ext cx="4996021" cy="325683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1EC24BF-F194-4EA3-0C2F-37DDD1ED768F}"/>
              </a:ext>
            </a:extLst>
          </p:cNvPr>
          <p:cNvGrpSpPr/>
          <p:nvPr/>
        </p:nvGrpSpPr>
        <p:grpSpPr>
          <a:xfrm>
            <a:off x="4516211" y="4957615"/>
            <a:ext cx="417240" cy="776880"/>
            <a:chOff x="4516211" y="4957615"/>
            <a:chExt cx="417240" cy="77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C8BEB90-AD4E-FA06-C3AB-69EAD1F72218}"/>
                    </a:ext>
                  </a:extLst>
                </p14:cNvPr>
                <p14:cNvContentPartPr/>
                <p14:nvPr/>
              </p14:nvContentPartPr>
              <p14:xfrm>
                <a:off x="4558331" y="4957615"/>
                <a:ext cx="375120" cy="776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C8BEB90-AD4E-FA06-C3AB-69EAD1F7221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49331" y="4948615"/>
                  <a:ext cx="392760" cy="79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14B3B0A-AF29-8A62-8DB2-15935C714E68}"/>
                    </a:ext>
                  </a:extLst>
                </p14:cNvPr>
                <p14:cNvContentPartPr/>
                <p14:nvPr/>
              </p14:nvContentPartPr>
              <p14:xfrm>
                <a:off x="4516211" y="5493295"/>
                <a:ext cx="192240" cy="91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14B3B0A-AF29-8A62-8DB2-15935C714E6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07211" y="5484330"/>
                  <a:ext cx="209880" cy="108651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75C356E-B425-A24C-4E36-B9CC0E5D9810}"/>
              </a:ext>
            </a:extLst>
          </p:cNvPr>
          <p:cNvSpPr txBox="1"/>
          <p:nvPr/>
        </p:nvSpPr>
        <p:spPr>
          <a:xfrm>
            <a:off x="6294418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6122836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833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5: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m:rPr>
                        <m:nor/>
                      </m:rPr>
                      <a:rPr lang="en-US" sz="2800" dirty="0">
                        <a:cs typeface="Times New Roman" panose="02020603050405020304" pitchFamily="18" charset="0"/>
                      </a:rPr>
                      <m:t>		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,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=45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, </a:t>
                </a:r>
                <a:r>
                  <a:rPr lang="en-US" sz="2800" dirty="0">
                    <a:cs typeface="Times New Roman" panose="02020603050405020304" pitchFamily="18" charset="0"/>
                  </a:rPr>
                  <a:t>		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and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x-axis.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833468"/>
              </a:xfrm>
              <a:prstGeom prst="rect">
                <a:avLst/>
              </a:prstGeom>
              <a:blipFill>
                <a:blip r:embed="rId2"/>
                <a:stretch>
                  <a:fillRect l="-1037" t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B277338-FE8A-A283-8D23-4BC67F93A6B5}"/>
              </a:ext>
            </a:extLst>
          </p:cNvPr>
          <p:cNvSpPr txBox="1"/>
          <p:nvPr/>
        </p:nvSpPr>
        <p:spPr>
          <a:xfrm>
            <a:off x="221673" y="6211577"/>
            <a:ext cx="6691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https://www.geogebra.org/m/f3wrypfh#material/gvkt6rya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62663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3264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5: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m:rPr>
                        <m:nor/>
                      </m:rPr>
                      <a:rPr lang="en-US" sz="2800" dirty="0">
                        <a:cs typeface="Times New Roman" panose="02020603050405020304" pitchFamily="18" charset="0"/>
                      </a:rPr>
                      <m:t>		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,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=45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, </a:t>
                </a:r>
                <a:r>
                  <a:rPr lang="en-US" sz="2800" dirty="0">
                    <a:cs typeface="Times New Roman" panose="02020603050405020304" pitchFamily="18" charset="0"/>
                  </a:rPr>
                  <a:t>		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and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x-axis.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00B050"/>
                    </a:solidFill>
                    <a:latin typeface="+mj-lt"/>
                    <a:cs typeface="Times New Roman" panose="02020603050405020304" pitchFamily="18" charset="0"/>
                  </a:rPr>
                  <a:t>Draw the region.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3264355"/>
              </a:xfrm>
              <a:prstGeom prst="rect">
                <a:avLst/>
              </a:prstGeom>
              <a:blipFill>
                <a:blip r:embed="rId2"/>
                <a:stretch>
                  <a:fillRect l="-1037" t="-1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B277338-FE8A-A283-8D23-4BC67F93A6B5}"/>
              </a:ext>
            </a:extLst>
          </p:cNvPr>
          <p:cNvSpPr txBox="1"/>
          <p:nvPr/>
        </p:nvSpPr>
        <p:spPr>
          <a:xfrm>
            <a:off x="221673" y="6211577"/>
            <a:ext cx="6691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https://www.geogebra.org/m/f3wrypfh#material/gvkt6rya</a:t>
            </a:r>
            <a:r>
              <a:rPr lang="en-US" dirty="0"/>
              <a:t> </a:t>
            </a:r>
          </a:p>
        </p:txBody>
      </p:sp>
      <p:pic>
        <p:nvPicPr>
          <p:cNvPr id="5" name="Picture 4" descr="A graph with a line and a red line&#10;&#10;Description automatically generated">
            <a:extLst>
              <a:ext uri="{FF2B5EF4-FFF2-40B4-BE49-F238E27FC236}">
                <a16:creationId xmlns:a16="http://schemas.microsoft.com/office/drawing/2014/main" id="{1DEF7B6D-2D0A-4FB0-16B2-7BA6AA287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73" y="3541446"/>
            <a:ext cx="6259101" cy="249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1169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402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5: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m:rPr>
                        <m:nor/>
                      </m:rPr>
                      <a:rPr lang="en-US" sz="2800" dirty="0">
                        <a:cs typeface="Times New Roman" panose="02020603050405020304" pitchFamily="18" charset="0"/>
                      </a:rPr>
                      <m:t>		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,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=45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, </a:t>
                </a:r>
                <a:r>
                  <a:rPr lang="en-US" sz="2800" dirty="0">
                    <a:cs typeface="Times New Roman" panose="02020603050405020304" pitchFamily="18" charset="0"/>
                  </a:rPr>
                  <a:t>		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and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x-axis</a:t>
                </a:r>
                <a:r>
                  <a:rPr lang="en-US" sz="2800">
                    <a:latin typeface="+mj-lt"/>
                    <a:cs typeface="Times New Roman" panose="02020603050405020304" pitchFamily="18" charset="0"/>
                  </a:rPr>
                  <a:t>. </a:t>
                </a:r>
                <a:endParaRPr lang="en-US" sz="2800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402581"/>
              </a:xfrm>
              <a:prstGeom prst="rect">
                <a:avLst/>
              </a:prstGeom>
              <a:blipFill>
                <a:blip r:embed="rId2"/>
                <a:stretch>
                  <a:fillRect l="-1037" t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B277338-FE8A-A283-8D23-4BC67F93A6B5}"/>
              </a:ext>
            </a:extLst>
          </p:cNvPr>
          <p:cNvSpPr txBox="1"/>
          <p:nvPr/>
        </p:nvSpPr>
        <p:spPr>
          <a:xfrm>
            <a:off x="221673" y="6211577"/>
            <a:ext cx="6691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https://www.geogebra.org/m/f3wrypfh#material/gvkt6rya</a:t>
            </a:r>
            <a:r>
              <a:rPr lang="en-US" dirty="0"/>
              <a:t> </a:t>
            </a:r>
          </a:p>
        </p:txBody>
      </p:sp>
      <p:pic>
        <p:nvPicPr>
          <p:cNvPr id="5" name="Picture 4" descr="A graph with a line and a red line&#10;&#10;Description automatically generated">
            <a:extLst>
              <a:ext uri="{FF2B5EF4-FFF2-40B4-BE49-F238E27FC236}">
                <a16:creationId xmlns:a16="http://schemas.microsoft.com/office/drawing/2014/main" id="{1DEF7B6D-2D0A-4FB0-16B2-7BA6AA287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73" y="3541446"/>
            <a:ext cx="6259101" cy="249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701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402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5: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m:rPr>
                        <m:nor/>
                      </m:rPr>
                      <a:rPr lang="en-US" sz="2800" dirty="0">
                        <a:cs typeface="Times New Roman" panose="02020603050405020304" pitchFamily="18" charset="0"/>
                      </a:rPr>
                      <m:t>		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,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=45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, </a:t>
                </a:r>
                <a:r>
                  <a:rPr lang="en-US" sz="2800" dirty="0">
                    <a:cs typeface="Times New Roman" panose="02020603050405020304" pitchFamily="18" charset="0"/>
                  </a:rPr>
                  <a:t>		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and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x-axis</a:t>
                </a:r>
                <a:r>
                  <a:rPr lang="en-US" sz="2800">
                    <a:latin typeface="+mj-lt"/>
                    <a:cs typeface="Times New Roman" panose="02020603050405020304" pitchFamily="18" charset="0"/>
                  </a:rPr>
                  <a:t>. </a:t>
                </a:r>
                <a:endParaRPr lang="en-US" sz="2800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402581"/>
              </a:xfrm>
              <a:prstGeom prst="rect">
                <a:avLst/>
              </a:prstGeom>
              <a:blipFill>
                <a:blip r:embed="rId2"/>
                <a:stretch>
                  <a:fillRect l="-1037" t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B277338-FE8A-A283-8D23-4BC67F93A6B5}"/>
              </a:ext>
            </a:extLst>
          </p:cNvPr>
          <p:cNvSpPr txBox="1"/>
          <p:nvPr/>
        </p:nvSpPr>
        <p:spPr>
          <a:xfrm>
            <a:off x="221673" y="6211577"/>
            <a:ext cx="6691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https://www.geogebra.org/m/f3wrypfh#material/gvkt6rya</a:t>
            </a:r>
            <a:r>
              <a:rPr lang="en-US" dirty="0"/>
              <a:t> </a:t>
            </a:r>
          </a:p>
        </p:txBody>
      </p:sp>
      <p:pic>
        <p:nvPicPr>
          <p:cNvPr id="5" name="Picture 4" descr="A graph with a line and a red line&#10;&#10;Description automatically generated">
            <a:extLst>
              <a:ext uri="{FF2B5EF4-FFF2-40B4-BE49-F238E27FC236}">
                <a16:creationId xmlns:a16="http://schemas.microsoft.com/office/drawing/2014/main" id="{1DEF7B6D-2D0A-4FB0-16B2-7BA6AA287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73" y="3541446"/>
            <a:ext cx="6259101" cy="249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417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833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5: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m:rPr>
                        <m:nor/>
                      </m:rPr>
                      <a:rPr lang="en-US" sz="2800" dirty="0">
                        <a:cs typeface="Times New Roman" panose="02020603050405020304" pitchFamily="18" charset="0"/>
                      </a:rPr>
                      <m:t>		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,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=45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, </a:t>
                </a:r>
                <a:r>
                  <a:rPr lang="en-US" sz="2800" dirty="0">
                    <a:cs typeface="Times New Roman" panose="02020603050405020304" pitchFamily="18" charset="0"/>
                  </a:rPr>
                  <a:t>		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and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x-axis.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833468"/>
              </a:xfrm>
              <a:prstGeom prst="rect">
                <a:avLst/>
              </a:prstGeom>
              <a:blipFill>
                <a:blip r:embed="rId2"/>
                <a:stretch>
                  <a:fillRect l="-1037" t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B277338-FE8A-A283-8D23-4BC67F93A6B5}"/>
              </a:ext>
            </a:extLst>
          </p:cNvPr>
          <p:cNvSpPr txBox="1"/>
          <p:nvPr/>
        </p:nvSpPr>
        <p:spPr>
          <a:xfrm>
            <a:off x="221673" y="6211577"/>
            <a:ext cx="6691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https://www.geogebra.org/m/f3wrypfh#material/gvkt6rya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CD6DF3-001E-8FC4-5FFD-78C1E922C628}"/>
              </a:ext>
            </a:extLst>
          </p:cNvPr>
          <p:cNvSpPr txBox="1"/>
          <p:nvPr/>
        </p:nvSpPr>
        <p:spPr>
          <a:xfrm>
            <a:off x="6294418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  <p:pic>
        <p:nvPicPr>
          <p:cNvPr id="5" name="Picture 4" descr="A graph with a line and a red line&#10;&#10;Description automatically generated">
            <a:extLst>
              <a:ext uri="{FF2B5EF4-FFF2-40B4-BE49-F238E27FC236}">
                <a16:creationId xmlns:a16="http://schemas.microsoft.com/office/drawing/2014/main" id="{4D0C7C89-C16C-8F28-562E-E41F700384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673" y="3541446"/>
            <a:ext cx="6259101" cy="249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511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8562109" cy="3151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6: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about the y-axis using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A) Disk/Washer Method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8562109" cy="3151909"/>
              </a:xfrm>
              <a:prstGeom prst="rect">
                <a:avLst/>
              </a:prstGeom>
              <a:blipFill>
                <a:blip r:embed="rId2"/>
                <a:stretch>
                  <a:fillRect l="-1423" t="-1931" r="-1851" b="-2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F1D2C72-E2D5-2B17-2517-B7D7F03214D9}"/>
              </a:ext>
            </a:extLst>
          </p:cNvPr>
          <p:cNvSpPr txBox="1"/>
          <p:nvPr/>
        </p:nvSpPr>
        <p:spPr>
          <a:xfrm>
            <a:off x="2653145" y="6211577"/>
            <a:ext cx="6885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https://www.geogebra.org/m/f3wrypfh#material/cb7tfq8n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28840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8562109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6: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about the y-axis using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UcParenR"/>
                </a:pP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Disk/Washer Method</a:t>
                </a:r>
              </a:p>
              <a:p>
                <a:pPr marL="514350" indent="-514350">
                  <a:buAutoNum type="alphaUcParenR"/>
                </a:pPr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00B050"/>
                    </a:solidFill>
                    <a:latin typeface="+mj-lt"/>
                    <a:cs typeface="Times New Roman" panose="02020603050405020304" pitchFamily="18" charset="0"/>
                  </a:rPr>
                  <a:t>Draw the region.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8562109" cy="3970318"/>
              </a:xfrm>
              <a:prstGeom prst="rect">
                <a:avLst/>
              </a:prstGeom>
              <a:blipFill>
                <a:blip r:embed="rId2"/>
                <a:stretch>
                  <a:fillRect l="-1423" t="-1534" r="-1851" b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F1D2C72-E2D5-2B17-2517-B7D7F03214D9}"/>
              </a:ext>
            </a:extLst>
          </p:cNvPr>
          <p:cNvSpPr txBox="1"/>
          <p:nvPr/>
        </p:nvSpPr>
        <p:spPr>
          <a:xfrm>
            <a:off x="2653145" y="6211577"/>
            <a:ext cx="6885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https://www.geogebra.org/m/f3wrypfh#material/cb7tfq8n</a:t>
            </a:r>
            <a:r>
              <a:rPr lang="en-US" dirty="0"/>
              <a:t> 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C1B67BC0-C46D-9975-DC6C-5685CD393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954" y="277091"/>
            <a:ext cx="3029373" cy="566816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25CCBA6-486F-1CDC-2D88-9CE3B33079EF}"/>
              </a:ext>
            </a:extLst>
          </p:cNvPr>
          <p:cNvGrpSpPr/>
          <p:nvPr/>
        </p:nvGrpSpPr>
        <p:grpSpPr>
          <a:xfrm>
            <a:off x="9298102" y="325583"/>
            <a:ext cx="1441080" cy="587160"/>
            <a:chOff x="9325811" y="109495"/>
            <a:chExt cx="144108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14:cNvPr>
                <p14:cNvContentPartPr/>
                <p14:nvPr/>
              </p14:nvContentPartPr>
              <p14:xfrm>
                <a:off x="9325811" y="109495"/>
                <a:ext cx="1441080" cy="556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316811" y="100495"/>
                  <a:ext cx="145872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14:cNvPr>
                <p14:cNvContentPartPr/>
                <p14:nvPr/>
              </p14:nvContentPartPr>
              <p14:xfrm>
                <a:off x="9663851" y="429535"/>
                <a:ext cx="146880" cy="267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654851" y="420535"/>
                  <a:ext cx="164520" cy="284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191719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8562109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6: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about the y-axis using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UcParenR"/>
                </a:pP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Disk/Washer Method</a:t>
                </a:r>
              </a:p>
              <a:p>
                <a:pPr marL="514350" indent="-514350">
                  <a:buAutoNum type="alphaUcParenR"/>
                </a:pPr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8562109" cy="3539430"/>
              </a:xfrm>
              <a:prstGeom prst="rect">
                <a:avLst/>
              </a:prstGeom>
              <a:blipFill>
                <a:blip r:embed="rId2"/>
                <a:stretch>
                  <a:fillRect l="-1423" t="-1721" r="-1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F1D2C72-E2D5-2B17-2517-B7D7F03214D9}"/>
              </a:ext>
            </a:extLst>
          </p:cNvPr>
          <p:cNvSpPr txBox="1"/>
          <p:nvPr/>
        </p:nvSpPr>
        <p:spPr>
          <a:xfrm>
            <a:off x="2653145" y="6211577"/>
            <a:ext cx="6885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https://www.geogebra.org/m/f3wrypfh#material/cb7tfq8n</a:t>
            </a:r>
            <a:r>
              <a:rPr lang="en-US" dirty="0"/>
              <a:t> 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C1B67BC0-C46D-9975-DC6C-5685CD393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954" y="277091"/>
            <a:ext cx="3029373" cy="566816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25CCBA6-486F-1CDC-2D88-9CE3B33079EF}"/>
              </a:ext>
            </a:extLst>
          </p:cNvPr>
          <p:cNvGrpSpPr/>
          <p:nvPr/>
        </p:nvGrpSpPr>
        <p:grpSpPr>
          <a:xfrm>
            <a:off x="9298102" y="325583"/>
            <a:ext cx="1441080" cy="587160"/>
            <a:chOff x="9325811" y="109495"/>
            <a:chExt cx="144108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14:cNvPr>
                <p14:cNvContentPartPr/>
                <p14:nvPr/>
              </p14:nvContentPartPr>
              <p14:xfrm>
                <a:off x="9325811" y="109495"/>
                <a:ext cx="1441080" cy="556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316811" y="100495"/>
                  <a:ext cx="145872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14:cNvPr>
                <p14:cNvContentPartPr/>
                <p14:nvPr/>
              </p14:nvContentPartPr>
              <p14:xfrm>
                <a:off x="9663851" y="429535"/>
                <a:ext cx="146880" cy="267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654851" y="420535"/>
                  <a:ext cx="164520" cy="284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16616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82C1E-146C-B265-FCE8-5F9045046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Today’s Lecture, we will be covering the case, when neither method (Disk nor Washer) is easy.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7ED23-182D-3B13-5A33-8E8C89E6F0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409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8562109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6: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about the y-axis using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UcParenR"/>
                </a:pP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Disk/Washer Method</a:t>
                </a:r>
              </a:p>
              <a:p>
                <a:pPr marL="514350" indent="-514350">
                  <a:buAutoNum type="alphaUcParenR"/>
                </a:pPr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8562109" cy="3539430"/>
              </a:xfrm>
              <a:prstGeom prst="rect">
                <a:avLst/>
              </a:prstGeom>
              <a:blipFill>
                <a:blip r:embed="rId2"/>
                <a:stretch>
                  <a:fillRect l="-1423" t="-1721" r="-1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F1D2C72-E2D5-2B17-2517-B7D7F03214D9}"/>
              </a:ext>
            </a:extLst>
          </p:cNvPr>
          <p:cNvSpPr txBox="1"/>
          <p:nvPr/>
        </p:nvSpPr>
        <p:spPr>
          <a:xfrm>
            <a:off x="2653145" y="6211577"/>
            <a:ext cx="6885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https://www.geogebra.org/m/f3wrypfh#material/cb7tfq8n</a:t>
            </a:r>
            <a:r>
              <a:rPr lang="en-US" dirty="0"/>
              <a:t> 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C1B67BC0-C46D-9975-DC6C-5685CD393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954" y="277091"/>
            <a:ext cx="3029373" cy="566816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25CCBA6-486F-1CDC-2D88-9CE3B33079EF}"/>
              </a:ext>
            </a:extLst>
          </p:cNvPr>
          <p:cNvGrpSpPr/>
          <p:nvPr/>
        </p:nvGrpSpPr>
        <p:grpSpPr>
          <a:xfrm>
            <a:off x="9298102" y="325583"/>
            <a:ext cx="1441080" cy="587160"/>
            <a:chOff x="9325811" y="109495"/>
            <a:chExt cx="144108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14:cNvPr>
                <p14:cNvContentPartPr/>
                <p14:nvPr/>
              </p14:nvContentPartPr>
              <p14:xfrm>
                <a:off x="9325811" y="109495"/>
                <a:ext cx="1441080" cy="556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316811" y="100495"/>
                  <a:ext cx="145872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14:cNvPr>
                <p14:cNvContentPartPr/>
                <p14:nvPr/>
              </p14:nvContentPartPr>
              <p14:xfrm>
                <a:off x="9663851" y="429535"/>
                <a:ext cx="146880" cy="267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654851" y="420535"/>
                  <a:ext cx="164520" cy="284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884195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8562109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6: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about the y-axis using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UcParenR"/>
                </a:pP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Disk/Washer Method</a:t>
                </a:r>
              </a:p>
              <a:p>
                <a:pPr marL="514350" indent="-514350">
                  <a:buAutoNum type="alphaUcParenR"/>
                </a:pPr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8562109" cy="3539430"/>
              </a:xfrm>
              <a:prstGeom prst="rect">
                <a:avLst/>
              </a:prstGeom>
              <a:blipFill>
                <a:blip r:embed="rId2"/>
                <a:stretch>
                  <a:fillRect l="-1423" t="-1721" r="-1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F1D2C72-E2D5-2B17-2517-B7D7F03214D9}"/>
              </a:ext>
            </a:extLst>
          </p:cNvPr>
          <p:cNvSpPr txBox="1"/>
          <p:nvPr/>
        </p:nvSpPr>
        <p:spPr>
          <a:xfrm>
            <a:off x="2653145" y="6211577"/>
            <a:ext cx="6885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https://www.geogebra.org/m/f3wrypfh#material/cb7tfq8n</a:t>
            </a:r>
            <a:r>
              <a:rPr lang="en-US" dirty="0"/>
              <a:t> 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C1B67BC0-C46D-9975-DC6C-5685CD393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954" y="277091"/>
            <a:ext cx="3029373" cy="566816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25CCBA6-486F-1CDC-2D88-9CE3B33079EF}"/>
              </a:ext>
            </a:extLst>
          </p:cNvPr>
          <p:cNvGrpSpPr/>
          <p:nvPr/>
        </p:nvGrpSpPr>
        <p:grpSpPr>
          <a:xfrm>
            <a:off x="9298102" y="325583"/>
            <a:ext cx="1441080" cy="587160"/>
            <a:chOff x="9325811" y="109495"/>
            <a:chExt cx="144108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14:cNvPr>
                <p14:cNvContentPartPr/>
                <p14:nvPr/>
              </p14:nvContentPartPr>
              <p14:xfrm>
                <a:off x="9325811" y="109495"/>
                <a:ext cx="1441080" cy="556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316811" y="100495"/>
                  <a:ext cx="145872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14:cNvPr>
                <p14:cNvContentPartPr/>
                <p14:nvPr/>
              </p14:nvContentPartPr>
              <p14:xfrm>
                <a:off x="9663851" y="429535"/>
                <a:ext cx="146880" cy="267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654851" y="420535"/>
                  <a:ext cx="164520" cy="284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7E4FB50-4E8B-5FD0-4067-C95830CC1D89}"/>
              </a:ext>
            </a:extLst>
          </p:cNvPr>
          <p:cNvSpPr txBox="1"/>
          <p:nvPr/>
        </p:nvSpPr>
        <p:spPr>
          <a:xfrm>
            <a:off x="1417618" y="3816521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17979318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8562109" cy="3151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6: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about the y-axis using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B) Shell Method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8562109" cy="3151909"/>
              </a:xfrm>
              <a:prstGeom prst="rect">
                <a:avLst/>
              </a:prstGeom>
              <a:blipFill>
                <a:blip r:embed="rId2"/>
                <a:stretch>
                  <a:fillRect l="-1423" t="-1931" r="-1851" b="-2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F1D2C72-E2D5-2B17-2517-B7D7F03214D9}"/>
              </a:ext>
            </a:extLst>
          </p:cNvPr>
          <p:cNvSpPr txBox="1"/>
          <p:nvPr/>
        </p:nvSpPr>
        <p:spPr>
          <a:xfrm>
            <a:off x="2653145" y="6211577"/>
            <a:ext cx="6885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https://www.geogebra.org/m/f3wrypfh#material/cb7tfq8n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24191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8562109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6: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about the y-axis using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B) Shell Method</a:t>
                </a:r>
              </a:p>
              <a:p>
                <a:pPr marL="514350" indent="-514350">
                  <a:buAutoNum type="alphaUcParenR"/>
                </a:pPr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00B050"/>
                    </a:solidFill>
                    <a:latin typeface="+mj-lt"/>
                    <a:cs typeface="Times New Roman" panose="02020603050405020304" pitchFamily="18" charset="0"/>
                  </a:rPr>
                  <a:t>Draw the region.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8562109" cy="3970318"/>
              </a:xfrm>
              <a:prstGeom prst="rect">
                <a:avLst/>
              </a:prstGeom>
              <a:blipFill>
                <a:blip r:embed="rId2"/>
                <a:stretch>
                  <a:fillRect l="-1423" t="-1534" r="-1851" b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F1D2C72-E2D5-2B17-2517-B7D7F03214D9}"/>
              </a:ext>
            </a:extLst>
          </p:cNvPr>
          <p:cNvSpPr txBox="1"/>
          <p:nvPr/>
        </p:nvSpPr>
        <p:spPr>
          <a:xfrm>
            <a:off x="2653145" y="6211577"/>
            <a:ext cx="6885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https://www.geogebra.org/m/f3wrypfh#material/cb7tfq8n</a:t>
            </a:r>
            <a:r>
              <a:rPr lang="en-US" dirty="0"/>
              <a:t> 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C1B67BC0-C46D-9975-DC6C-5685CD393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954" y="277091"/>
            <a:ext cx="3029373" cy="566816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25CCBA6-486F-1CDC-2D88-9CE3B33079EF}"/>
              </a:ext>
            </a:extLst>
          </p:cNvPr>
          <p:cNvGrpSpPr/>
          <p:nvPr/>
        </p:nvGrpSpPr>
        <p:grpSpPr>
          <a:xfrm>
            <a:off x="9298102" y="325583"/>
            <a:ext cx="1441080" cy="587160"/>
            <a:chOff x="9325811" y="109495"/>
            <a:chExt cx="144108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14:cNvPr>
                <p14:cNvContentPartPr/>
                <p14:nvPr/>
              </p14:nvContentPartPr>
              <p14:xfrm>
                <a:off x="9325811" y="109495"/>
                <a:ext cx="1441080" cy="556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316811" y="100495"/>
                  <a:ext cx="145872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14:cNvPr>
                <p14:cNvContentPartPr/>
                <p14:nvPr/>
              </p14:nvContentPartPr>
              <p14:xfrm>
                <a:off x="9663851" y="429535"/>
                <a:ext cx="146880" cy="267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654851" y="420535"/>
                  <a:ext cx="164520" cy="284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320824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8562109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6: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about the y-axis using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B) Shell Method</a:t>
                </a:r>
              </a:p>
              <a:p>
                <a:pPr marL="514350" indent="-514350">
                  <a:buAutoNum type="alphaUcParenR"/>
                </a:pPr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8562109" cy="3539430"/>
              </a:xfrm>
              <a:prstGeom prst="rect">
                <a:avLst/>
              </a:prstGeom>
              <a:blipFill>
                <a:blip r:embed="rId2"/>
                <a:stretch>
                  <a:fillRect l="-1423" t="-1721" r="-1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F1D2C72-E2D5-2B17-2517-B7D7F03214D9}"/>
              </a:ext>
            </a:extLst>
          </p:cNvPr>
          <p:cNvSpPr txBox="1"/>
          <p:nvPr/>
        </p:nvSpPr>
        <p:spPr>
          <a:xfrm>
            <a:off x="2653145" y="6211577"/>
            <a:ext cx="6885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https://www.geogebra.org/m/f3wrypfh#material/cb7tfq8n</a:t>
            </a:r>
            <a:r>
              <a:rPr lang="en-US" dirty="0"/>
              <a:t> 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C1B67BC0-C46D-9975-DC6C-5685CD393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954" y="277091"/>
            <a:ext cx="3029373" cy="566816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25CCBA6-486F-1CDC-2D88-9CE3B33079EF}"/>
              </a:ext>
            </a:extLst>
          </p:cNvPr>
          <p:cNvGrpSpPr/>
          <p:nvPr/>
        </p:nvGrpSpPr>
        <p:grpSpPr>
          <a:xfrm>
            <a:off x="9298102" y="325583"/>
            <a:ext cx="1441080" cy="587160"/>
            <a:chOff x="9325811" y="109495"/>
            <a:chExt cx="144108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14:cNvPr>
                <p14:cNvContentPartPr/>
                <p14:nvPr/>
              </p14:nvContentPartPr>
              <p14:xfrm>
                <a:off x="9325811" y="109495"/>
                <a:ext cx="1441080" cy="556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316811" y="100495"/>
                  <a:ext cx="145872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14:cNvPr>
                <p14:cNvContentPartPr/>
                <p14:nvPr/>
              </p14:nvContentPartPr>
              <p14:xfrm>
                <a:off x="9663851" y="429535"/>
                <a:ext cx="146880" cy="267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654851" y="420535"/>
                  <a:ext cx="164520" cy="284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938765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8562109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6: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about the y-axis using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B) Shell Method</a:t>
                </a:r>
              </a:p>
              <a:p>
                <a:pPr marL="514350" indent="-514350">
                  <a:buAutoNum type="alphaUcParenR"/>
                </a:pPr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8562109" cy="3539430"/>
              </a:xfrm>
              <a:prstGeom prst="rect">
                <a:avLst/>
              </a:prstGeom>
              <a:blipFill>
                <a:blip r:embed="rId2"/>
                <a:stretch>
                  <a:fillRect l="-1423" t="-1721" r="-1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F1D2C72-E2D5-2B17-2517-B7D7F03214D9}"/>
              </a:ext>
            </a:extLst>
          </p:cNvPr>
          <p:cNvSpPr txBox="1"/>
          <p:nvPr/>
        </p:nvSpPr>
        <p:spPr>
          <a:xfrm>
            <a:off x="2653145" y="6211577"/>
            <a:ext cx="6885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https://www.geogebra.org/m/f3wrypfh#material/cb7tfq8n</a:t>
            </a:r>
            <a:r>
              <a:rPr lang="en-US" dirty="0"/>
              <a:t> 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C1B67BC0-C46D-9975-DC6C-5685CD393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954" y="277091"/>
            <a:ext cx="3029373" cy="566816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25CCBA6-486F-1CDC-2D88-9CE3B33079EF}"/>
              </a:ext>
            </a:extLst>
          </p:cNvPr>
          <p:cNvGrpSpPr/>
          <p:nvPr/>
        </p:nvGrpSpPr>
        <p:grpSpPr>
          <a:xfrm>
            <a:off x="9298102" y="325583"/>
            <a:ext cx="1441080" cy="587160"/>
            <a:chOff x="9325811" y="109495"/>
            <a:chExt cx="144108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14:cNvPr>
                <p14:cNvContentPartPr/>
                <p14:nvPr/>
              </p14:nvContentPartPr>
              <p14:xfrm>
                <a:off x="9325811" y="109495"/>
                <a:ext cx="1441080" cy="556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316811" y="100495"/>
                  <a:ext cx="145872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14:cNvPr>
                <p14:cNvContentPartPr/>
                <p14:nvPr/>
              </p14:nvContentPartPr>
              <p14:xfrm>
                <a:off x="9663851" y="429535"/>
                <a:ext cx="146880" cy="267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654851" y="420535"/>
                  <a:ext cx="164520" cy="284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088536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8562109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6: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about the y-axis using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B) Shell Method</a:t>
                </a:r>
              </a:p>
              <a:p>
                <a:pPr marL="514350" indent="-514350">
                  <a:buAutoNum type="alphaUcParenR"/>
                </a:pPr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8562109" cy="3539430"/>
              </a:xfrm>
              <a:prstGeom prst="rect">
                <a:avLst/>
              </a:prstGeom>
              <a:blipFill>
                <a:blip r:embed="rId2"/>
                <a:stretch>
                  <a:fillRect l="-1423" t="-1721" r="-1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F1D2C72-E2D5-2B17-2517-B7D7F03214D9}"/>
              </a:ext>
            </a:extLst>
          </p:cNvPr>
          <p:cNvSpPr txBox="1"/>
          <p:nvPr/>
        </p:nvSpPr>
        <p:spPr>
          <a:xfrm>
            <a:off x="2653145" y="6211577"/>
            <a:ext cx="6885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https://www.geogebra.org/m/f3wrypfh#material/cb7tfq8n</a:t>
            </a:r>
            <a:r>
              <a:rPr lang="en-US" dirty="0"/>
              <a:t> 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C1B67BC0-C46D-9975-DC6C-5685CD393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954" y="277091"/>
            <a:ext cx="3029373" cy="566816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25CCBA6-486F-1CDC-2D88-9CE3B33079EF}"/>
              </a:ext>
            </a:extLst>
          </p:cNvPr>
          <p:cNvGrpSpPr/>
          <p:nvPr/>
        </p:nvGrpSpPr>
        <p:grpSpPr>
          <a:xfrm>
            <a:off x="9298102" y="325583"/>
            <a:ext cx="1441080" cy="587160"/>
            <a:chOff x="9325811" y="109495"/>
            <a:chExt cx="144108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14:cNvPr>
                <p14:cNvContentPartPr/>
                <p14:nvPr/>
              </p14:nvContentPartPr>
              <p14:xfrm>
                <a:off x="9325811" y="109495"/>
                <a:ext cx="1441080" cy="556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316811" y="100495"/>
                  <a:ext cx="145872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14:cNvPr>
                <p14:cNvContentPartPr/>
                <p14:nvPr/>
              </p14:nvContentPartPr>
              <p14:xfrm>
                <a:off x="9663851" y="429535"/>
                <a:ext cx="146880" cy="267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654851" y="420535"/>
                  <a:ext cx="164520" cy="284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60AAF2A-F9EF-D8AA-2BBB-1307D9E84717}"/>
              </a:ext>
            </a:extLst>
          </p:cNvPr>
          <p:cNvSpPr txBox="1"/>
          <p:nvPr/>
        </p:nvSpPr>
        <p:spPr>
          <a:xfrm>
            <a:off x="1708563" y="3816521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2192813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8562109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6: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about the y-axis using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UcParenR"/>
                </a:pPr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8562109" cy="3108543"/>
              </a:xfrm>
              <a:prstGeom prst="rect">
                <a:avLst/>
              </a:prstGeom>
              <a:blipFill>
                <a:blip r:embed="rId2"/>
                <a:stretch>
                  <a:fillRect l="-1423" t="-1961" r="-1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F1D2C72-E2D5-2B17-2517-B7D7F03214D9}"/>
              </a:ext>
            </a:extLst>
          </p:cNvPr>
          <p:cNvSpPr txBox="1"/>
          <p:nvPr/>
        </p:nvSpPr>
        <p:spPr>
          <a:xfrm>
            <a:off x="2653145" y="6211577"/>
            <a:ext cx="6885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https://www.geogebra.org/m/f3wrypfh#material/cb7tfq8n</a:t>
            </a:r>
            <a:r>
              <a:rPr lang="en-US" dirty="0"/>
              <a:t> 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C1B67BC0-C46D-9975-DC6C-5685CD393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954" y="277091"/>
            <a:ext cx="3029373" cy="566816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25CCBA6-486F-1CDC-2D88-9CE3B33079EF}"/>
              </a:ext>
            </a:extLst>
          </p:cNvPr>
          <p:cNvGrpSpPr/>
          <p:nvPr/>
        </p:nvGrpSpPr>
        <p:grpSpPr>
          <a:xfrm>
            <a:off x="9298102" y="325583"/>
            <a:ext cx="1441080" cy="587160"/>
            <a:chOff x="9325811" y="109495"/>
            <a:chExt cx="144108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14:cNvPr>
                <p14:cNvContentPartPr/>
                <p14:nvPr/>
              </p14:nvContentPartPr>
              <p14:xfrm>
                <a:off x="9325811" y="109495"/>
                <a:ext cx="1441080" cy="556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316811" y="100495"/>
                  <a:ext cx="145872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14:cNvPr>
                <p14:cNvContentPartPr/>
                <p14:nvPr/>
              </p14:nvContentPartPr>
              <p14:xfrm>
                <a:off x="9663851" y="429535"/>
                <a:ext cx="146880" cy="267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654851" y="420535"/>
                  <a:ext cx="164520" cy="28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F38A09A-ADDB-A624-DBE6-8EEB941D47D0}"/>
                  </a:ext>
                </a:extLst>
              </p:cNvPr>
              <p:cNvSpPr txBox="1"/>
              <p:nvPr/>
            </p:nvSpPr>
            <p:spPr>
              <a:xfrm>
                <a:off x="332509" y="2701636"/>
                <a:ext cx="8451273" cy="3599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  <a:latin typeface="+mj-lt"/>
                    <a:cs typeface="Times New Roman" panose="02020603050405020304" pitchFamily="18" charset="0"/>
                  </a:rPr>
                  <a:t>Interesting Question: Which integral is easier to compute?</a:t>
                </a:r>
              </a:p>
              <a:p>
                <a:endParaRPr lang="en-US" sz="2400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 indent="-342900">
                  <a:buAutoNum type="alphaUcParenR"/>
                </a:pPr>
                <a:r>
                  <a:rPr lang="en-US" sz="2400" dirty="0">
                    <a:solidFill>
                      <a:srgbClr val="00B050"/>
                    </a:solidFill>
                    <a:latin typeface="+mj-lt"/>
                    <a:cs typeface="Times New Roman" panose="02020603050405020304" pitchFamily="18" charset="0"/>
                  </a:rPr>
                  <a:t>Disk/Washer Method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num>
                                    <m:den>
                                      <m:r>
                                        <a:rPr lang="en-US" sz="240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rgbClr val="00B050"/>
                    </a:solidFill>
                    <a:latin typeface="+mj-lt"/>
                    <a:cs typeface="Times New Roman" panose="02020603050405020304" pitchFamily="18" charset="0"/>
                  </a:rPr>
                  <a:t>B) Shell Method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r>
                            <a:rPr lang="en-US" sz="24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4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24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F38A09A-ADDB-A624-DBE6-8EEB941D4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9" y="2701636"/>
                <a:ext cx="8451273" cy="3599832"/>
              </a:xfrm>
              <a:prstGeom prst="rect">
                <a:avLst/>
              </a:prstGeom>
              <a:blipFill>
                <a:blip r:embed="rId9"/>
                <a:stretch>
                  <a:fillRect l="-1154" t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12297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084D8-6D78-4E00-9DF6-27F37D9C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we apply Disk Method or Washer Method or Shell Method?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550906-D3B9-4336-BB13-9B100409FB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0001" y="2333123"/>
                <a:ext cx="5373086" cy="4077689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sz="3200" dirty="0"/>
                  <a:t> When the region </a:t>
                </a:r>
                <a:r>
                  <a:rPr lang="en-US" sz="3200" b="1" dirty="0">
                    <a:solidFill>
                      <a:srgbClr val="00B050"/>
                    </a:solidFill>
                  </a:rPr>
                  <a:t>“hugs” </a:t>
                </a:r>
                <a:r>
                  <a:rPr lang="en-US" sz="3200" dirty="0"/>
                  <a:t>the axis of rotation </a:t>
                </a:r>
              </a:p>
              <a:p>
                <a:pPr marL="0" indent="0">
                  <a:buNone/>
                </a:pPr>
                <a:r>
                  <a:rPr lang="en-US" sz="3200" b="0" dirty="0"/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b="1" dirty="0">
                    <a:solidFill>
                      <a:srgbClr val="00B050"/>
                    </a:solidFill>
                  </a:rPr>
                  <a:t>Disk Method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 When there is a </a:t>
                </a:r>
                <a:r>
                  <a:rPr lang="en-US" sz="3200" b="1" dirty="0">
                    <a:solidFill>
                      <a:srgbClr val="00B050"/>
                    </a:solidFill>
                  </a:rPr>
                  <a:t>“gap” </a:t>
                </a:r>
                <a:r>
                  <a:rPr lang="en-US" sz="3200" dirty="0"/>
                  <a:t>between the region and axis of rotation </a:t>
                </a:r>
              </a:p>
              <a:p>
                <a:pPr marL="0" indent="0">
                  <a:buNone/>
                </a:pPr>
                <a:r>
                  <a:rPr lang="en-US" sz="3200" b="0" dirty="0"/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b="1" dirty="0">
                    <a:solidFill>
                      <a:srgbClr val="00B050"/>
                    </a:solidFill>
                  </a:rPr>
                  <a:t>Washer Method</a:t>
                </a:r>
              </a:p>
              <a:p>
                <a:pPr marL="0" indent="0">
                  <a:buNone/>
                </a:pPr>
                <a:endParaRPr lang="en-US" sz="3200" dirty="0">
                  <a:solidFill>
                    <a:srgbClr val="92D050"/>
                  </a:solidFill>
                </a:endParaRPr>
              </a:p>
              <a:p>
                <a:r>
                  <a:rPr lang="en-US" sz="3200" dirty="0"/>
                  <a:t>But if you find </a:t>
                </a:r>
                <a:r>
                  <a:rPr lang="en-US" sz="3200" b="1" dirty="0">
                    <a:solidFill>
                      <a:srgbClr val="00B050"/>
                    </a:solidFill>
                  </a:rPr>
                  <a:t>solving for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3200" b="1" dirty="0">
                    <a:solidFill>
                      <a:srgbClr val="00B05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in either method, </a:t>
                </a:r>
                <a:r>
                  <a:rPr lang="en-US" sz="3200" b="1" dirty="0">
                    <a:solidFill>
                      <a:srgbClr val="00B050"/>
                    </a:solidFill>
                  </a:rPr>
                  <a:t>is hard </a:t>
                </a:r>
              </a:p>
              <a:p>
                <a:pPr marL="0" indent="0">
                  <a:buNone/>
                </a:pPr>
                <a:r>
                  <a:rPr lang="en-US" sz="3200" b="0" dirty="0">
                    <a:solidFill>
                      <a:srgbClr val="92D05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32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rgbClr val="00B050"/>
                    </a:solidFill>
                  </a:rPr>
                  <a:t>Shell Method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550906-D3B9-4336-BB13-9B100409FB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0001" y="2333123"/>
                <a:ext cx="5373086" cy="407768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E92740-78F9-FDC1-5921-3DD46E24B1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172584"/>
              </p:ext>
            </p:extLst>
          </p:nvPr>
        </p:nvGraphicFramePr>
        <p:xfrm>
          <a:off x="6809998" y="3091807"/>
          <a:ext cx="45720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72289405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3419230328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4211835475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4588451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Axis of Rotation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5178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x-axis 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y-axis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517825"/>
                  </a:ext>
                </a:extLst>
              </a:tr>
              <a:tr h="64008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Method</a:t>
                      </a:r>
                    </a:p>
                  </a:txBody>
                  <a:tcPr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Disk/Washer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dy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1325658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Shells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dy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5581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2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1C09C-0AC4-449B-B2A3-B686F68AC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738133"/>
            <a:ext cx="10571998" cy="970450"/>
          </a:xfrm>
        </p:spPr>
        <p:txBody>
          <a:bodyPr/>
          <a:lstStyle/>
          <a:p>
            <a:r>
              <a:rPr lang="en-US" dirty="0"/>
              <a:t>Formulas from Lessons 14 and 15 and 17	Rotation around x-axis or y-axis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75BD2-7A4C-4659-BEB8-21AC621E1E4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10000" y="2428676"/>
                <a:ext cx="5185873" cy="442932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900" b="1" dirty="0">
                    <a:solidFill>
                      <a:srgbClr val="00B050"/>
                    </a:solidFill>
                  </a:rPr>
                  <a:t>For rotation around x-axis:</a:t>
                </a:r>
              </a:p>
              <a:p>
                <a:r>
                  <a:rPr lang="en-US" sz="1900" dirty="0"/>
                  <a:t>Disk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9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900" dirty="0"/>
              </a:p>
              <a:p>
                <a:pPr marL="0" indent="0">
                  <a:buNone/>
                </a:pPr>
                <a:endParaRPr lang="en-US" sz="1900" dirty="0"/>
              </a:p>
              <a:p>
                <a:r>
                  <a:rPr lang="en-US" sz="1900" dirty="0"/>
                  <a:t>Washer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1900" dirty="0"/>
              </a:p>
              <a:p>
                <a:pPr marL="0" indent="0">
                  <a:buNone/>
                </a:pPr>
                <a:endParaRPr lang="en-US" sz="1900" dirty="0"/>
              </a:p>
              <a:p>
                <a:r>
                  <a:rPr lang="en-US" sz="1900" dirty="0"/>
                  <a:t>Shell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⋅(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𝑅𝑖𝑔h𝑡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𝐿𝑒𝑓𝑡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sz="1900" dirty="0"/>
              </a:p>
              <a:p>
                <a:pPr marL="0" indent="0">
                  <a:buNone/>
                </a:pPr>
                <a:endParaRPr lang="en-US" sz="19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75BD2-7A4C-4659-BEB8-21AC621E1E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10000" y="2428676"/>
                <a:ext cx="5185873" cy="442932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5999" y="2153302"/>
                <a:ext cx="5194583" cy="470469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900" b="1" dirty="0">
                    <a:solidFill>
                      <a:srgbClr val="00B050"/>
                    </a:solidFill>
                  </a:rPr>
                  <a:t>For rotation around y-axis:</a:t>
                </a:r>
              </a:p>
              <a:p>
                <a:r>
                  <a:rPr lang="en-US" sz="1900" dirty="0"/>
                  <a:t>Disk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9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9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p>
                            <m:sSupPr>
                              <m:ctrlPr>
                                <a:rPr lang="en-US" sz="19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1900" i="1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sz="1900" dirty="0"/>
              </a:p>
              <a:p>
                <a:pPr marL="0" indent="0">
                  <a:buNone/>
                </a:pPr>
                <a:endParaRPr lang="en-US" sz="1900" dirty="0"/>
              </a:p>
              <a:p>
                <a:r>
                  <a:rPr lang="en-US" sz="1900" dirty="0"/>
                  <a:t>Washer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d>
                            <m:dPr>
                              <m:ctrlP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sz="1900" dirty="0"/>
              </a:p>
              <a:p>
                <a:pPr marL="0" indent="0">
                  <a:buNone/>
                </a:pPr>
                <a:endParaRPr lang="en-US" sz="1900" dirty="0"/>
              </a:p>
              <a:p>
                <a:r>
                  <a:rPr lang="en-US" sz="1900" dirty="0"/>
                  <a:t>Shell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⋅(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𝑇𝑜𝑝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𝐵𝑜𝑡𝑡𝑜𝑚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9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5999" y="2153302"/>
                <a:ext cx="5194583" cy="4704698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418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1: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	and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blipFill>
                <a:blip r:embed="rId2"/>
                <a:stretch>
                  <a:fillRect l="-1037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2194A39-3DEA-F091-AE93-D2B9D3CA1101}"/>
              </a:ext>
            </a:extLst>
          </p:cNvPr>
          <p:cNvSpPr txBox="1"/>
          <p:nvPr/>
        </p:nvSpPr>
        <p:spPr>
          <a:xfrm>
            <a:off x="3745036" y="6396243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https://www.geogebra.org/m/jqfyndpu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02904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C5BF2-6A4F-441E-896F-D179EF84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33334"/>
            <a:ext cx="10571998" cy="970450"/>
          </a:xfrm>
        </p:spPr>
        <p:txBody>
          <a:bodyPr/>
          <a:lstStyle/>
          <a:p>
            <a:r>
              <a:rPr lang="en-US" dirty="0"/>
              <a:t>GeoGebra Link for Lesson 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01EDD-C2DE-4D4F-B467-651E01C74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hlinkClick r:id="rId2"/>
              </a:rPr>
              <a:t>https://www.geogebra.org/m/f3wrypfh</a:t>
            </a:r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Note click on the play buttons on the left-most screen and the animation will play/pause.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7969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1: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	and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00B050"/>
                    </a:solidFill>
                    <a:latin typeface="+mj-lt"/>
                    <a:cs typeface="Times New Roman" panose="02020603050405020304" pitchFamily="18" charset="0"/>
                  </a:rPr>
                  <a:t>Draw the region.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blipFill>
                <a:blip r:embed="rId2"/>
                <a:stretch>
                  <a:fillRect l="-1037" t="-2273" b="-5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F415A335-0DF0-F31B-46D4-352B8AE75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36" y="2954747"/>
            <a:ext cx="3502444" cy="32634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194A39-3DEA-F091-AE93-D2B9D3CA1101}"/>
              </a:ext>
            </a:extLst>
          </p:cNvPr>
          <p:cNvSpPr txBox="1"/>
          <p:nvPr/>
        </p:nvSpPr>
        <p:spPr>
          <a:xfrm>
            <a:off x="3745036" y="6396243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https://www.geogebra.org/m/jqfyndpu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4421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1: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	and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blipFill>
                <a:blip r:embed="rId2"/>
                <a:stretch>
                  <a:fillRect l="-1037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F415A335-0DF0-F31B-46D4-352B8AE75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36" y="2954747"/>
            <a:ext cx="3502444" cy="32634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194A39-3DEA-F091-AE93-D2B9D3CA1101}"/>
              </a:ext>
            </a:extLst>
          </p:cNvPr>
          <p:cNvSpPr txBox="1"/>
          <p:nvPr/>
        </p:nvSpPr>
        <p:spPr>
          <a:xfrm>
            <a:off x="3156165" y="6464373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https://www.geogebra.org/m/jqfyndpu</a:t>
            </a:r>
            <a:r>
              <a:rPr lang="en-US" dirty="0"/>
              <a:t>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515B5B9-2B9D-0EC0-B5FF-320D25C90E5C}"/>
              </a:ext>
            </a:extLst>
          </p:cNvPr>
          <p:cNvSpPr/>
          <p:nvPr/>
        </p:nvSpPr>
        <p:spPr>
          <a:xfrm>
            <a:off x="3513326" y="1782488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 about y-axis</a:t>
            </a:r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248A2404-9588-81F3-9DB8-F165646AD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7129" y="2954747"/>
            <a:ext cx="6311936" cy="326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59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1: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	and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blipFill>
                <a:blip r:embed="rId4"/>
                <a:stretch>
                  <a:fillRect l="-1037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F415A335-0DF0-F31B-46D4-352B8AE754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936" y="2954747"/>
            <a:ext cx="3502444" cy="32634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194A39-3DEA-F091-AE93-D2B9D3CA1101}"/>
              </a:ext>
            </a:extLst>
          </p:cNvPr>
          <p:cNvSpPr txBox="1"/>
          <p:nvPr/>
        </p:nvSpPr>
        <p:spPr>
          <a:xfrm>
            <a:off x="3189986" y="6396243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https://www.geogebra.org/m/jqfyndpu</a:t>
            </a:r>
            <a:r>
              <a:rPr lang="en-US" dirty="0"/>
              <a:t> 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CEC096E5-989C-0EA7-12F3-130808C52D4B}"/>
              </a:ext>
            </a:extLst>
          </p:cNvPr>
          <p:cNvSpPr/>
          <p:nvPr/>
        </p:nvSpPr>
        <p:spPr>
          <a:xfrm>
            <a:off x="4127681" y="3918445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Furthermore, 3-D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FA57686A-8398-3032-2252-09FA5DCC5996}"/>
              </a:ext>
            </a:extLst>
          </p:cNvPr>
          <p:cNvSpPr/>
          <p:nvPr/>
        </p:nvSpPr>
        <p:spPr>
          <a:xfrm flipH="1">
            <a:off x="4127680" y="2248509"/>
            <a:ext cx="2826541" cy="138209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WASHER ???</a:t>
            </a:r>
          </a:p>
        </p:txBody>
      </p:sp>
      <p:pic>
        <p:nvPicPr>
          <p:cNvPr id="10" name="Screen Recording 9">
            <a:hlinkClick r:id="" action="ppaction://media"/>
            <a:extLst>
              <a:ext uri="{FF2B5EF4-FFF2-40B4-BE49-F238E27FC236}">
                <a16:creationId xmlns:a16="http://schemas.microsoft.com/office/drawing/2014/main" id="{46D9C41F-9841-FC46-C05F-D5F1F8DA8A2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06521" y="2954747"/>
            <a:ext cx="4642655" cy="326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7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46"/>
    </mc:Choice>
    <mc:Fallback xmlns="">
      <p:transition spd="slow" advTm="134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5595</TotalTime>
  <Words>3660</Words>
  <Application>Microsoft Office PowerPoint</Application>
  <PresentationFormat>Widescreen</PresentationFormat>
  <Paragraphs>404</Paragraphs>
  <Slides>60</Slides>
  <Notes>3</Notes>
  <HiddenSlides>5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Calibri</vt:lpstr>
      <vt:lpstr>Cambria Math</vt:lpstr>
      <vt:lpstr>Century Gothic</vt:lpstr>
      <vt:lpstr>Times New Roman</vt:lpstr>
      <vt:lpstr>Wingdings 2</vt:lpstr>
      <vt:lpstr>Quotable</vt:lpstr>
      <vt:lpstr>MA 16020: Lesson 17    Volume By Revolution      Shell Method        Pt 1: Rotation around the x- or y-axis    </vt:lpstr>
      <vt:lpstr>So far…</vt:lpstr>
      <vt:lpstr>In other words,</vt:lpstr>
      <vt:lpstr>But what were those “shapes”?   ANSWER: CROSS-SECTIONS</vt:lpstr>
      <vt:lpstr>In Today’s Lecture, we will be covering the case, when neither method (Disk nor Washer) is easy.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how can I do this kind of problem without giving myself a headache?  </vt:lpstr>
      <vt:lpstr>What’s a (Cylindrical) Shell?</vt:lpstr>
      <vt:lpstr>Geometry Time: Let’s Flatten the Shell …</vt:lpstr>
      <vt:lpstr>Geometry Time: Let’s Flatten the Shell …</vt:lpstr>
      <vt:lpstr>But what is the radius, r(x)?</vt:lpstr>
      <vt:lpstr>One thing about Shell Method Formulas</vt:lpstr>
      <vt:lpstr>GEOMETRY: Finding The Volume of A Hollow Cylinder</vt:lpstr>
      <vt:lpstr>GEOMETRY: Finding The Volume of A Hollow Cylinder</vt:lpstr>
      <vt:lpstr>GEOMETRY: Finding The Volume of A Hollow Cylinder</vt:lpstr>
      <vt:lpstr>GEOMETRY: Finding The Volume of A Hollow Cylinder</vt:lpstr>
      <vt:lpstr>So how does this help us answer Example 1?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do we apply Disk Method or Washer Method or Shell Method?</vt:lpstr>
      <vt:lpstr>Formulas from Lessons 14 and 15 and 17 Rotation around x-axis or y-axis</vt:lpstr>
      <vt:lpstr>GeoGebra Link for Lesson 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Reminders</dc:title>
  <dc:creator>Alexandra Cuadra</dc:creator>
  <cp:lastModifiedBy>alexandra cuadra</cp:lastModifiedBy>
  <cp:revision>63</cp:revision>
  <cp:lastPrinted>2022-02-22T18:34:08Z</cp:lastPrinted>
  <dcterms:created xsi:type="dcterms:W3CDTF">2022-02-21T17:56:34Z</dcterms:created>
  <dcterms:modified xsi:type="dcterms:W3CDTF">2026-02-18T18:11:32Z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2023-02-18T04:45:59Z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3a855e9c-ab00-48ec-9fde-58097edf39fc</vt:lpwstr>
  </property>
  <property fmtid="{D5CDD505-2E9C-101B-9397-08002B2CF9AE}" pid="8" name="MSIP_Label_4044bd30-2ed7-4c9d-9d12-46200872a97b_ContentBits">
    <vt:lpwstr>0</vt:lpwstr>
  </property>
</Properties>
</file>