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47"/>
  </p:notesMasterIdLst>
  <p:sldIdLst>
    <p:sldId id="389" r:id="rId2"/>
    <p:sldId id="398" r:id="rId3"/>
    <p:sldId id="368" r:id="rId4"/>
    <p:sldId id="386" r:id="rId5"/>
    <p:sldId id="399" r:id="rId6"/>
    <p:sldId id="400" r:id="rId7"/>
    <p:sldId id="401" r:id="rId8"/>
    <p:sldId id="359" r:id="rId9"/>
    <p:sldId id="360" r:id="rId10"/>
    <p:sldId id="404" r:id="rId11"/>
    <p:sldId id="416" r:id="rId12"/>
    <p:sldId id="405" r:id="rId13"/>
    <p:sldId id="393" r:id="rId14"/>
    <p:sldId id="406" r:id="rId15"/>
    <p:sldId id="417" r:id="rId16"/>
    <p:sldId id="407" r:id="rId17"/>
    <p:sldId id="395" r:id="rId18"/>
    <p:sldId id="408" r:id="rId19"/>
    <p:sldId id="418" r:id="rId20"/>
    <p:sldId id="409" r:id="rId21"/>
    <p:sldId id="396" r:id="rId22"/>
    <p:sldId id="410" r:id="rId23"/>
    <p:sldId id="419" r:id="rId24"/>
    <p:sldId id="411" r:id="rId25"/>
    <p:sldId id="391" r:id="rId26"/>
    <p:sldId id="377" r:id="rId27"/>
    <p:sldId id="420" r:id="rId28"/>
    <p:sldId id="412" r:id="rId29"/>
    <p:sldId id="370" r:id="rId30"/>
    <p:sldId id="378" r:id="rId31"/>
    <p:sldId id="421" r:id="rId32"/>
    <p:sldId id="413" r:id="rId33"/>
    <p:sldId id="372" r:id="rId34"/>
    <p:sldId id="379" r:id="rId35"/>
    <p:sldId id="422" r:id="rId36"/>
    <p:sldId id="414" r:id="rId37"/>
    <p:sldId id="369" r:id="rId38"/>
    <p:sldId id="380" r:id="rId39"/>
    <p:sldId id="423" r:id="rId40"/>
    <p:sldId id="415" r:id="rId41"/>
    <p:sldId id="390" r:id="rId42"/>
    <p:sldId id="292" r:id="rId43"/>
    <p:sldId id="361" r:id="rId44"/>
    <p:sldId id="362" r:id="rId45"/>
    <p:sldId id="27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24575,'2'-11'0,"0"1"0,1-1 0,0 1 0,0 0 0,1 0 0,10-17 0,-7 13 0,-3 4 0,6-13 0,0 1 0,2 0 0,0 1 0,1 0 0,2 1 0,16-19 0,15-21 0,-40 50 0,0 1 0,0-1 0,1 2 0,1-1 0,-1 1 0,1 0 0,1 1 0,-1 0 0,14-9 0,82-42 0,157-80 0,-242 131 0,0 0 0,35-6 0,4-2 0,-21 6 0,0 2 0,0 2 0,0 1 0,1 2 0,-1 1 0,64 8 0,-78-2 0,-1 0 0,0 2 0,0 1 0,-1 0 0,0 2 0,33 20 0,-51-28 0,44 26 0,-30-16 0,1-2 0,29 13 0,-3-4 0,-1 2 0,46 31 0,-31-20 0,-36-21 0,0 2 0,36 27 0,-51-35 0,-1 2 0,1-1 0,-1 1 0,0 0 0,-1 0 0,0 0 0,0 1 0,-1 0 0,0 0 0,0 0 0,5 15 0,-5-7 0,0-1 0,1 0 0,0 0 0,8 15 0,-12-28 0,0 0 0,0 0 0,0 1 0,0-1 0,0 0 0,1 0 0,-1 0 0,1 0 0,0-1 0,-1 1 0,1 0 0,0-1 0,0 1 0,0-1 0,0 0 0,1 1 0,-1-1 0,0 0 0,0 0 0,1-1 0,-1 1 0,0 0 0,1-1 0,-1 1 0,1-1 0,4 0 0,-4-1 0,-1 0 0,1 0 0,0 0 0,0 0 0,0-1 0,-1 1 0,1-1 0,-1 0 0,1 0 0,-1 0 0,0 0 0,0 0 0,0 0 0,0-1 0,0 1 0,0-1 0,-1 1 0,1-1 0,-1 0 0,0 0 0,2-3 0,19-68 0,-19 62 0,2-6 0,0-7 0,1 0 0,1 1 0,1-1 0,1 2 0,2-1 0,0 1 0,17-25 0,16-15 0,-3-2 0,45-96 0,-85 158 0,0 1 0,0-1 0,0 1 0,1 0 0,-1 0 0,1 0 0,-1-1 0,1 2 0,0-1 0,0 0 0,0 0 0,0 0 0,0 1 0,0-1 0,0 1 0,5-2 0,-6 2 0,1 1 0,0-1 0,0 1 0,-1 0 0,1 0 0,0 0 0,0 0 0,-1 1 0,1-1 0,0 0 0,0 1 0,-1-1 0,1 1 0,0-1 0,-1 1 0,1 0 0,-1 0 0,1 0 0,1 1 0,2 2 0,-1 0 0,1 1 0,-1-1 0,1 1 0,-1 0 0,-1 0 0,1 1 0,-1-1 0,0 1 0,0 0 0,-1 0 0,3 8 0,0 4 0,49 147 0,-46-147 0,1 0 0,1 0 0,0-1 0,1 0 0,1-1 0,23 24 0,-30-33 0,0-1 0,0 1 0,-1 0 0,0 0 0,0 0 0,0 0 0,-1 1 0,-1-1 0,1 1 0,-1 0 0,0 0 0,-1 0 0,1 9 0,11 40 0,-13-56 0,0 0 0,0 0 0,0 0 0,0 0 0,0 0 0,0 0 0,1 0 0,-1 0 0,0 0 0,1 0 0,-1-1 0,1 1 0,-1 0 0,1 0 0,0 0 0,-1-1 0,1 1 0,0 0 0,-1 0 0,1-1 0,0 1 0,0-1 0,-1 1 0,1-1 0,0 1 0,0-1 0,0 1 0,0-1 0,0 0 0,0 0 0,0 1 0,0-1 0,0 0 0,0 0 0,0 0 0,0 0 0,0 0 0,0 0 0,0 0 0,-1 0 0,1-1 0,0 1 0,0 0 0,0-1 0,0 1 0,0 0 0,0-1 0,0 1 0,0-1 0,-1 1 0,1-1 0,0 0 0,0 1 0,-1-1 0,1 0 0,0 1 0,-1-1 0,1-1 0,9-9 0,-2 1 0,1-1 0,9-18 0,-7 12 0,31-48 0,-28 43 0,0 0 0,30-35 0,-32 44 0,0 1 0,1 0 0,1 1 0,23-16 0,-27 22 0,-1 0 0,1 1 0,0 0 0,0 1 0,0 0 0,1 1 0,-1 0 0,0 0 0,12 1 0,54-1 0,-59 4 0,1-2 0,0-1 0,0 0 0,0-1 0,0 0 0,0-2 0,-1 0 0,0-1 0,23-10 0,-22 7 0,0 0 0,0 2 0,1 0 0,0 1 0,0 1 0,0 1 0,24-2 0,143 6 0,-85 3 0,2-6 0,101 5 0,-190 0 0,0 0 0,-1 1 0,1 0 0,-1 1 0,1 1 0,-1 0 0,-1 1 0,13 8 0,-9-5 0,1-1 0,0-1 0,32 12 0,-42-18 0,15 2 0,0 2 0,0 1 0,-1 0 0,0 2 0,0 0 0,-1 2 0,-1 0 0,1 1 0,18 15 0,75 78 0,-56-38 0,-39-43 0,1-1 0,1-1 0,1-1 0,29 21 0,-42-36 17,1-2 0,0 0 1,1 0-1,-1 0 0,0-1 0,20 3 0,-19-4-229,-1 0 0,1 1 0,0 0-1,-1 1 1,0 0 0,17 9 0,-8 2-6614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24575,'0'465'0,"-2"-441"34,0 0-1,-2 0 0,-8 30 0,5-26-782,-5 48 0,11-45-6077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24575,'16'-1'0,"-5"0"0,-19 4 0,4-1 0,1-1 0,0 1 0,-1 1 0,1-1 0,0 0 0,0 1 0,0-1 0,0 1 0,0 0 0,1 0 0,-1 0 0,1 0 0,0 1 0,0-1 0,0 1 0,0-1 0,1 1 0,-1 0 0,1-1 0,0 1 0,0 0 0,1 0 0,-1 7 0,-2 7 0,1 1 0,0-1 0,3 33 0,2-33 0,1 1 0,0-1 0,1 0 0,1 0 0,1-1 0,9 18 0,11 29 0,-15-32 0,-4-14 0,-2 0 0,0 0 0,-1 1 0,3 25 0,-5-16-273,1 0 0,1 0 0,2-1 0,17 47 0,-13-52-6553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8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24575,'733'0'0,"-709"-1"0,1-2 0,-1 0 0,27-9 0,-22 6 0,49-6 0,-42 10-1365,-3 2-5461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0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24575,'46'0'0,"0"-2"0,0-2 0,62-13 0,-50 3 0,-8 2 0,0 1 0,0 3 0,75-3 0,299 13-1365,-391-2-5461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0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24575,'0'17'0,"-1"10"0,2 1 0,5 29 0,-4-47 0,0-1 0,0 0 0,1 0 0,0 0 0,1-1 0,0 1 0,0-1 0,1 0 0,0 0 0,6 7 0,-4-5 0,1-1 0,0 1 0,0-2 0,0 1 0,1-1 0,1-1 0,-1 1 0,1-2 0,0 1 0,1-1 0,-1-1 0,1 0 0,0-1 0,1 0 0,-1 0 0,1-1 0,0-1 0,-1 0 0,18 1 0,-14-2 0,31 1 0,46-3 0,-80 0 0,0 0 0,0-1 0,-1 0 0,1-1 0,-1 0 0,1-1 0,-1 0 0,0 0 0,13-9 0,-22 11 0,0 1 0,0-1 0,0 1 0,0 0 0,1-1 0,-1 1 0,0 0 0,1 0 0,-1 1 0,0-1 0,1 0 0,-1 1 0,1 0 0,-1-1 0,1 1 0,-1 0 0,1 0 0,-1 1 0,1-1 0,-1 0 0,1 1 0,2 0 0,-1 2 0,-1-1 0,0 0 0,0 1 0,0 0 0,-1 0 0,1 0 0,-1 0 0,1 0 0,-1 0 0,0 1 0,0-1 0,0 1 0,-1-1 0,2 5 0,10 27 0,-2 1 0,-2-1 0,6 41 0,-2-36 0,-3-29 0,-9-11 0,-1-1 0,1 1 0,0 0 0,-1-1 0,1 1 0,-1 0 0,1-1 0,-1 1 0,1-1 0,-1 1 0,1-1 0,-1 1 0,0-1 0,1 1 0,-1-1 0,0 0 0,1 1 0,-1-1 0,0 1 0,0-1 0,0 0 0,1 1 0,-1-1 0,0 0 0,0 1 0,0-2 0,7-37 0,-5 30 0,-1 1 0,1-1 0,0 1 0,1-1 0,5-13 0,-6 19 0,1 0 0,-1 0 0,0 0 0,1 0 0,-1 0 0,1 0 0,0 1 0,0-1 0,0 1 0,0 0 0,1 0 0,-1 0 0,0 1 0,1-1 0,-1 1 0,1-1 0,5 0 0,20-3 0,1 1 0,1 1 0,-1 2 0,0 1 0,41 5 0,17 0 0,-59-4 0,0-2 0,0-1 0,43-8 0,-59 7 0,-1 0 0,0-1 0,0-1 0,0 0 0,-1-1 0,1 0 0,-1 0 0,-1-1 0,1-1 0,13-13 0,-16 15-76,0-2 1,-1 1-1,0-1 0,-1 0 0,1 0 0,-1-1 0,-1 0 0,0 0 1,0-1-1,-1 1 0,0-1 0,-1 0 0,0 0 0,0 0 1,-1 0-1,0 0 0,0-20 0,-1-2-6750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24575,'-1'59'0,"1"21"0,0-59 0,2-26 0,0-7 0,1 0 0,0 0 0,0 1 0,1 0 0,1-1 0,0 2 0,1-1 0,0 0 0,0 1 0,15-18 0,-6 11 0,1 1 0,0 0 0,1 2 0,1-1 0,20-11 0,-32 22-227,1 0-1,0 1 1,1 0-1,-1 0 1,11-2-1,9-1-6598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24575,'0'6'0,"0"10"0,-6 1 0,-3 4 0,1 6 0,-5-2 0,-1 1 0,3 2 0,2 4 0,4 3 0,2 1 0,2 2 0,0 0 0,2 1 0,-1 1 0,8-8 0,1-1 0,0-8-8191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24575,'7'0'0,"1"6"0,7 3 0,1 6 0,3 0 0,-1 5 0,4 5 0,-3 5 0,2-3 0,4-6 0,5-6 0,-4-6-8191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24575,'-7'0'0,"-1"6"0,-7 10 0,-7 1 0,0 4 0,-2 6 0,-5 4 0,-3 4 0,-3-4 0,5-1 0,7 1 0,1-5 0,4 0 0,-1-5 0,3 1 0,-3-3 0,2 1 0,4-2-8191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1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24575,'0'6'0,"0"10"0,0 7 0,6 8 0,3 4 0,0 3 0,-3 1 0,-1 1 0,-2 0 0,-1 0 0,-1 0 0,-1-1 0,-1 0 0,1-1 0,-7 1 0,-2-1 0,-6-5 0,-1-10-8191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24575,'426'0'0,"-396"-1"0,-1-3 0,0 0 0,30-9 0,26-4 0,-2 2 0,-35 6 0,89-6 0,-94 14 0,-15-1 0,1 1 0,-1 2 0,0 1 0,35 6 0,-57-7 0,1 1 0,-1 0 0,0 0 0,1 0 0,-1 1 0,0 0 0,0 0 0,-1 0 0,1 1 0,-1 0 0,1 0 0,-1 1 0,-1-1 0,1 1 0,-1 0 0,1 0 0,-1 1 0,-1-1 0,1 1 0,-1 0 0,0 0 0,0 0 0,2 7 0,-2-1 0,-1 0 0,0 0 0,-1 0 0,0 14 0,-1-16 0,1 1 0,0-1 0,0 1 0,1-1 0,4 12 0,-6-21 0,0 0 0,1 0 0,-1 0 0,1 0 0,-1 0 0,1 0 0,-1 0 0,1 0 0,0 0 0,-1 0 0,1 0 0,0-1 0,-1 1 0,1 0 0,0 0 0,0-1 0,0 1 0,0-1 0,0 1 0,0 0 0,0-1 0,0 0 0,0 1 0,0-1 0,0 0 0,0 1 0,3-1 0,-2 0 0,1-1 0,-1 1 0,1-1 0,-1 0 0,1 0 0,-1 1 0,0-2 0,1 1 0,-1 0 0,0 0 0,4-4 0,2-1 0,1-2 0,-2 1 0,1-1 0,12-17 0,-11 10 0,-1-1 0,11-29 0,-14 31 0,1-1 0,1 1 0,15-24 0,-18 34 0,-1-1 0,1 1 0,0 0 0,0 0 0,0 1 0,0-1 0,1 1 0,-1 0 0,1 0 0,0 1 0,0-1 0,0 1 0,0 0 0,11-2 0,22-2 0,1 2 0,-1 2 0,1 1 0,49 6 0,12-1 0,-52-5 0,-1-1 0,89-18 0,-85 9 0,20-4 0,1 3 0,119-6 0,-160 16 27,0-1 0,0-2-1,-1-1 1,47-16 0,-39 11-777,73-13 1,-81 21-6077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24575,'8'0'0,"-1"1"0,1 0 0,-1 1 0,1 0 0,-1 0 0,0 1 0,0 0 0,10 5 0,54 36 0,-61-37 0,14 9 0,28 18 0,54 48 0,-98-74 27,-1 0 0,1 1 0,-2 0-1,11 17 1,17 23-1526,-18-32-5327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03:09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24575,'7'0'0,"2"-7"0,6-8 0,0-9 0,5 1 0,5-4 0,-2-2 0,2 3 0,-4-1 0,2-2 0,3-2 0,4 3 0,-3 0 0,0 6 0,2 5 0,-3 7-8191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bjaakf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bjaakf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knnfvjub#material/abjaakfk" TargetMode="External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kcw32ctc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kcw32ct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kcw32ct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knnfvjub#material/kcw32ctc" TargetMode="External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7hwecf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7hwecfx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7hwecf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23_FA/FA23_MA16020_L18_Notes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hyperlink" Target="https://www.geogebra.org/m/knnfvjub#material/e7hwecf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hqkkjw3b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hyperlink" Target="https://www.geogebra.org/m/knnfvjub#material/hqkkjw3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hyperlink" Target="https://www.geogebra.org/m/knnfvjub#material/hqkkjw3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23_FA/FA23_MA16020_L18_Notes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hyperlink" Target="https://www.geogebra.org/m/knnfvjub#material/hqkkjw3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jknmy46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eb3qfpja" TargetMode="Externa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hyperlink" Target="https://www.math.purdue.edu/~fernan87/assets/docs/23_FA/FA23_MA16020_L18_Notes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gxjnwfd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gxjnwf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agxjnwf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FA/FA23_MA16020_L18_Notes.pdf" TargetMode="External"/><Relationship Id="rId4" Type="http://schemas.openxmlformats.org/officeDocument/2006/relationships/hyperlink" Target="https://www.geogebra.org/m/knnfvjub#material/agxjnwf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hjhswuca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hjhswuc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knnfvjub#material/hjhswuc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NULL"/><Relationship Id="rId5" Type="http://schemas.openxmlformats.org/officeDocument/2006/relationships/hyperlink" Target="https://www.geogebra.org/m/jqfyndpu" TargetMode="External"/><Relationship Id="rId10" Type="http://schemas.openxmlformats.org/officeDocument/2006/relationships/customXml" Target="../ink/ink3.xml"/><Relationship Id="rId4" Type="http://schemas.openxmlformats.org/officeDocument/2006/relationships/image" Target="../media/image2.tmp"/><Relationship Id="rId9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FA/FA23_MA16020_L18_Notes.pdf" TargetMode="External"/><Relationship Id="rId4" Type="http://schemas.openxmlformats.org/officeDocument/2006/relationships/hyperlink" Target="https://www.geogebra.org/m/knnfvjub#material/hjhswuc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0.png"/><Relationship Id="rId4" Type="http://schemas.openxmlformats.org/officeDocument/2006/relationships/image" Target="../media/image3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knnfvju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9.png"/><Relationship Id="rId5" Type="http://schemas.openxmlformats.org/officeDocument/2006/relationships/hyperlink" Target="https://www.geogebra.org/m/jqfyndpu" TargetMode="External"/><Relationship Id="rId10" Type="http://schemas.openxmlformats.org/officeDocument/2006/relationships/customXml" Target="../ink/ink6.xml"/><Relationship Id="rId4" Type="http://schemas.openxmlformats.org/officeDocument/2006/relationships/image" Target="../media/image2.tm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21" Type="http://schemas.openxmlformats.org/officeDocument/2006/relationships/customXml" Target="../ink/ink15.xml"/><Relationship Id="rId34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9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11" Type="http://schemas.openxmlformats.org/officeDocument/2006/relationships/customXml" Target="../ink/ink10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23.xml"/><Relationship Id="rId5" Type="http://schemas.openxmlformats.org/officeDocument/2006/relationships/image" Target="../media/image7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3.tmp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" Type="http://schemas.openxmlformats.org/officeDocument/2006/relationships/customXml" Target="../ink/ink7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customXml" Target="../ink/ink18.xml"/><Relationship Id="rId30" Type="http://schemas.openxmlformats.org/officeDocument/2006/relationships/image" Target="../media/image25.png"/><Relationship Id="rId35" Type="http://schemas.openxmlformats.org/officeDocument/2006/relationships/customXml" Target="../ink/ink22.xml"/><Relationship Id="rId8" Type="http://schemas.openxmlformats.org/officeDocument/2006/relationships/customXml" Target="../ink/ink9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nnfvjub#material/abjaakf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 16020: Lesson 18</a:t>
            </a:r>
            <a:br>
              <a:rPr lang="en-US" sz="3200" dirty="0"/>
            </a:br>
            <a:r>
              <a:rPr lang="en-US" sz="3200" dirty="0"/>
              <a:t>			Volume By Revolution</a:t>
            </a:r>
            <a:br>
              <a:rPr lang="en-US" sz="3200" dirty="0"/>
            </a:br>
            <a:r>
              <a:rPr lang="en-US" sz="3200" dirty="0"/>
              <a:t>					Shell Method </a:t>
            </a:r>
            <a:br>
              <a:rPr lang="en-US" sz="3200" dirty="0"/>
            </a:br>
            <a:r>
              <a:rPr lang="en-US" sz="3200" dirty="0"/>
              <a:t>						Pt 2: Rotation around any non-Axis</a:t>
            </a:r>
            <a:br>
              <a:rPr lang="en-US" sz="3200" dirty="0"/>
            </a:br>
            <a:r>
              <a:rPr lang="en-US" sz="32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179363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and numbers&#10;&#10;Description automatically generated">
            <a:extLst>
              <a:ext uri="{FF2B5EF4-FFF2-40B4-BE49-F238E27FC236}">
                <a16:creationId xmlns:a16="http://schemas.microsoft.com/office/drawing/2014/main" id="{B8DDD508-1D57-3862-9CCD-08D707EF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04" y="2204810"/>
            <a:ext cx="3870123" cy="3937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FA694-FA19-D7CA-4500-12B7FCB4579C}"/>
              </a:ext>
            </a:extLst>
          </p:cNvPr>
          <p:cNvSpPr txBox="1"/>
          <p:nvPr/>
        </p:nvSpPr>
        <p:spPr>
          <a:xfrm>
            <a:off x="9003167" y="1734663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F02B3-F61F-CD88-1D24-377DA844410E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53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and numbers&#10;&#10;Description automatically generated">
            <a:extLst>
              <a:ext uri="{FF2B5EF4-FFF2-40B4-BE49-F238E27FC236}">
                <a16:creationId xmlns:a16="http://schemas.microsoft.com/office/drawing/2014/main" id="{B8DDD508-1D57-3862-9CCD-08D707EF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04" y="2204810"/>
            <a:ext cx="3870123" cy="3937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FA694-FA19-D7CA-4500-12B7FCB4579C}"/>
              </a:ext>
            </a:extLst>
          </p:cNvPr>
          <p:cNvSpPr txBox="1"/>
          <p:nvPr/>
        </p:nvSpPr>
        <p:spPr>
          <a:xfrm>
            <a:off x="9003167" y="1734663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F02B3-F61F-CD88-1D24-377DA844410E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42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8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and numbers&#10;&#10;Description automatically generated">
            <a:extLst>
              <a:ext uri="{FF2B5EF4-FFF2-40B4-BE49-F238E27FC236}">
                <a16:creationId xmlns:a16="http://schemas.microsoft.com/office/drawing/2014/main" id="{B8DDD508-1D57-3862-9CCD-08D707EF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04" y="2204810"/>
            <a:ext cx="3870123" cy="3937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FBE44-34F4-059D-1EFA-B1AE743B3C89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0640C-736F-2781-5CB4-0436FAF047F4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2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E9FBFEE-44E5-578F-C289-D731D6762E50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40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5B65FBA-B745-B45A-61A2-87026E87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45" y="2036963"/>
            <a:ext cx="3605348" cy="4174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B55F3-83E4-DB5C-CC64-E42B55603DEB}"/>
              </a:ext>
            </a:extLst>
          </p:cNvPr>
          <p:cNvSpPr txBox="1"/>
          <p:nvPr/>
        </p:nvSpPr>
        <p:spPr>
          <a:xfrm>
            <a:off x="9282320" y="166763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9EB3-307A-E848-64DD-D5DFD6A497BB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4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5B65FBA-B745-B45A-61A2-87026E87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45" y="2036963"/>
            <a:ext cx="3605348" cy="4174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B55F3-83E4-DB5C-CC64-E42B55603DEB}"/>
              </a:ext>
            </a:extLst>
          </p:cNvPr>
          <p:cNvSpPr txBox="1"/>
          <p:nvPr/>
        </p:nvSpPr>
        <p:spPr>
          <a:xfrm>
            <a:off x="9282320" y="166763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9EB3-307A-E848-64DD-D5DFD6A497BB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7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6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B5B65FBA-B745-B45A-61A2-87026E87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45" y="2036963"/>
            <a:ext cx="3605348" cy="4174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15258-50F7-09DD-732E-AE4B07EDD600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1F18E-2763-7A36-298C-534FBF3B4434}"/>
              </a:ext>
            </a:extLst>
          </p:cNvPr>
          <p:cNvSpPr txBox="1"/>
          <p:nvPr/>
        </p:nvSpPr>
        <p:spPr>
          <a:xfrm>
            <a:off x="2682096" y="6487622"/>
            <a:ext cx="682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https://www.geogebra.org/m/knnfvjub#material/kcw32ctc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52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93D2D4-E4EE-AD3D-6FEE-1EC8883BF0DD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04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72F761-5C8B-0739-F5BE-D7073C29A43A}"/>
              </a:ext>
            </a:extLst>
          </p:cNvPr>
          <p:cNvSpPr txBox="1"/>
          <p:nvPr/>
        </p:nvSpPr>
        <p:spPr>
          <a:xfrm>
            <a:off x="8957862" y="181230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7039-5A57-EF5A-EA1D-7C595D1E2373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53397241-0C47-E4E1-19B3-01C725BC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20" y="2258978"/>
            <a:ext cx="469648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72F761-5C8B-0739-F5BE-D7073C29A43A}"/>
              </a:ext>
            </a:extLst>
          </p:cNvPr>
          <p:cNvSpPr txBox="1"/>
          <p:nvPr/>
        </p:nvSpPr>
        <p:spPr>
          <a:xfrm>
            <a:off x="8957862" y="181230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7039-5A57-EF5A-EA1D-7C595D1E2373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20A29611-AEB8-E514-4951-9BB1B0B55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20" y="2258978"/>
            <a:ext cx="469648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55814"/>
            <a:ext cx="10571998" cy="970450"/>
          </a:xfrm>
        </p:spPr>
        <p:txBody>
          <a:bodyPr/>
          <a:lstStyle/>
          <a:p>
            <a:r>
              <a:rPr lang="en-US" dirty="0"/>
              <a:t>RECAP: When should I use Shell Method?</a:t>
            </a:r>
            <a:br>
              <a:rPr lang="en-US" dirty="0"/>
            </a:br>
            <a:r>
              <a:rPr lang="en-US" dirty="0"/>
              <a:t>				 How do I use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10779587" cy="7378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you find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either Disk or Washer Method,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10779587" cy="7378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5240C-23A2-FFAE-DEB5-A7C509E5D99D}"/>
                  </a:ext>
                </a:extLst>
              </p:cNvPr>
              <p:cNvSpPr txBox="1"/>
              <p:nvPr/>
            </p:nvSpPr>
            <p:spPr>
              <a:xfrm>
                <a:off x="810000" y="3535025"/>
                <a:ext cx="6098874" cy="2875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B050"/>
                  </a:solidFill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5240C-23A2-FFAE-DEB5-A7C509E5D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3535025"/>
                <a:ext cx="6098874" cy="2875787"/>
              </a:xfrm>
              <a:prstGeom prst="rect">
                <a:avLst/>
              </a:prstGeom>
              <a:blipFill>
                <a:blip r:embed="rId4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CEFC80-07BF-55D9-22B7-0EDADAAC5A5E}"/>
              </a:ext>
            </a:extLst>
          </p:cNvPr>
          <p:cNvCxnSpPr>
            <a:cxnSpLocks/>
          </p:cNvCxnSpPr>
          <p:nvPr/>
        </p:nvCxnSpPr>
        <p:spPr>
          <a:xfrm>
            <a:off x="609600" y="3265098"/>
            <a:ext cx="1097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B1F305-5EE7-CB6F-77E5-D316F7E8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1399"/>
              </p:ext>
            </p:extLst>
          </p:nvPr>
        </p:nvGraphicFramePr>
        <p:xfrm>
          <a:off x="7017587" y="3786997"/>
          <a:ext cx="4572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45294215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35031213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644818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83407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Axis of Rotation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8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x-axis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y-axis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43923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Disk/Washer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79749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Shells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27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108543"/>
              </a:xfrm>
              <a:prstGeom prst="rect">
                <a:avLst/>
              </a:prstGeom>
              <a:blipFill>
                <a:blip r:embed="rId2"/>
                <a:stretch>
                  <a:fillRect l="-1000" t="-196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E87E84A-1B5F-11D8-C384-E0279202B29A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97EF-1BB5-58A0-2878-DEAF2D0231A3}"/>
              </a:ext>
            </a:extLst>
          </p:cNvPr>
          <p:cNvSpPr txBox="1"/>
          <p:nvPr/>
        </p:nvSpPr>
        <p:spPr>
          <a:xfrm>
            <a:off x="2569953" y="6488668"/>
            <a:ext cx="7052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https://www.geogebra.org/m/knnfvjub#material/e7hwecfx</a:t>
            </a:r>
            <a:r>
              <a:rPr lang="en-US" dirty="0"/>
              <a:t> 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CF0680ED-143F-B187-4EE4-40FFCD65C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520" y="2258978"/>
            <a:ext cx="469648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D67580-AB6B-4C59-F0FF-65B98D340659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32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in the center&#10;&#10;Description automatically generated">
            <a:extLst>
              <a:ext uri="{FF2B5EF4-FFF2-40B4-BE49-F238E27FC236}">
                <a16:creationId xmlns:a16="http://schemas.microsoft.com/office/drawing/2014/main" id="{18BB4CFB-8B9B-20D8-CC40-0648C071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06" y="1941087"/>
            <a:ext cx="3927894" cy="4270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74535-7EDF-2D16-D97D-DCBF76AFD721}"/>
              </a:ext>
            </a:extLst>
          </p:cNvPr>
          <p:cNvSpPr txBox="1"/>
          <p:nvPr/>
        </p:nvSpPr>
        <p:spPr>
          <a:xfrm>
            <a:off x="9202054" y="161792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EFB5D-8FE4-AA4C-BE51-2D30F560EFB7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CD80128-189C-BE6F-9E9C-2200AB37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96" y="1941086"/>
            <a:ext cx="4156850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triangle with a point in the center&#10;&#10;Description automatically generated">
            <a:extLst>
              <a:ext uri="{FF2B5EF4-FFF2-40B4-BE49-F238E27FC236}">
                <a16:creationId xmlns:a16="http://schemas.microsoft.com/office/drawing/2014/main" id="{18BB4CFB-8B9B-20D8-CC40-0648C071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06" y="1941087"/>
            <a:ext cx="3927894" cy="4270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74535-7EDF-2D16-D97D-DCBF76AFD721}"/>
              </a:ext>
            </a:extLst>
          </p:cNvPr>
          <p:cNvSpPr txBox="1"/>
          <p:nvPr/>
        </p:nvSpPr>
        <p:spPr>
          <a:xfrm>
            <a:off x="9202054" y="1617921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EFB5D-8FE4-AA4C-BE51-2D30F560EFB7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CD80128-189C-BE6F-9E9C-2200AB37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96" y="1941086"/>
            <a:ext cx="4156850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5,6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16D956-FE0F-3F6E-5D8A-0E33F96CE783}"/>
              </a:ext>
            </a:extLst>
          </p:cNvPr>
          <p:cNvSpPr txBox="1"/>
          <p:nvPr/>
        </p:nvSpPr>
        <p:spPr>
          <a:xfrm>
            <a:off x="20449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7593C-A6B1-DF9C-B3A6-8699704BA20A}"/>
              </a:ext>
            </a:extLst>
          </p:cNvPr>
          <p:cNvSpPr txBox="1"/>
          <p:nvPr/>
        </p:nvSpPr>
        <p:spPr>
          <a:xfrm>
            <a:off x="2695036" y="6488668"/>
            <a:ext cx="680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https://www.geogebra.org/m/knnfvjub#material/hqkkjw3b</a:t>
            </a:r>
            <a:r>
              <a:rPr lang="en-US" dirty="0"/>
              <a:t> 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68F932A9-B22A-E556-A3B1-CD43F4EA2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96" y="1941086"/>
            <a:ext cx="4156850" cy="4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6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900B245-DB93-7DB0-E5E4-23908FD9F5E4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BF8ECD-271E-E7A2-B381-6D5AC73686E8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5397A-2595-EB5A-3BA2-C3EBA9FC8620}"/>
              </a:ext>
            </a:extLst>
          </p:cNvPr>
          <p:cNvSpPr txBox="1"/>
          <p:nvPr/>
        </p:nvSpPr>
        <p:spPr>
          <a:xfrm>
            <a:off x="8649962" y="323826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0FD08121-19CE-2767-0828-1ABD0968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673" y="3630769"/>
            <a:ext cx="440116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BF8ECD-271E-E7A2-B381-6D5AC73686E8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5397A-2595-EB5A-3BA2-C3EBA9FC8620}"/>
              </a:ext>
            </a:extLst>
          </p:cNvPr>
          <p:cNvSpPr txBox="1"/>
          <p:nvPr/>
        </p:nvSpPr>
        <p:spPr>
          <a:xfrm>
            <a:off x="8649962" y="323826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0FD08121-19CE-2767-0828-1ABD0968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673" y="3630769"/>
            <a:ext cx="440116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BF8ECD-271E-E7A2-B381-6D5AC73686E8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https://www.geogebra.org/m/knnfvjub#material/ajknmy46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ACA7D-9CB3-DD2A-4C9B-61673655FC4F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44239C0-B17B-1989-1F88-C37E9C367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673" y="3630769"/>
            <a:ext cx="440116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85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01E687-E687-2D7B-D912-63DC9E259B2C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7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730831-D1DB-AA69-A8A1-D6437E54C2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5400" dirty="0"/>
                  <a:t>What happens if we are revolving around non-Axes (like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400" dirty="0"/>
                  <a:t> or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5400" dirty="0"/>
                  <a:t>) ?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730831-D1DB-AA69-A8A1-D6437E54C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74BD-4747-B0D7-993F-440232C98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dirty="0"/>
              <a:t>For the most part, everything stays the same except for the </a:t>
            </a:r>
            <a:r>
              <a:rPr lang="en-US" sz="2800" b="1" dirty="0">
                <a:solidFill>
                  <a:schemeClr val="accent1"/>
                </a:solidFill>
              </a:rPr>
              <a:t>RADIUS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74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F849B9-F8C8-12EB-0321-2B25A4A64F80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3E94F-4C71-CB24-25DD-9054CBFFB3DB}"/>
              </a:ext>
            </a:extLst>
          </p:cNvPr>
          <p:cNvSpPr txBox="1"/>
          <p:nvPr/>
        </p:nvSpPr>
        <p:spPr>
          <a:xfrm>
            <a:off x="8646287" y="2455177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94BDC4D-C395-1EC5-B0E2-8A03B527D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72" y="2853048"/>
            <a:ext cx="48584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2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F849B9-F8C8-12EB-0321-2B25A4A64F80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3E94F-4C71-CB24-25DD-9054CBFFB3DB}"/>
              </a:ext>
            </a:extLst>
          </p:cNvPr>
          <p:cNvSpPr txBox="1"/>
          <p:nvPr/>
        </p:nvSpPr>
        <p:spPr>
          <a:xfrm>
            <a:off x="8646287" y="2455177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94BDC4D-C395-1EC5-B0E2-8A03B527D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72" y="2853048"/>
            <a:ext cx="48584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F849B9-F8C8-12EB-0321-2B25A4A64F80}"/>
              </a:ext>
            </a:extLst>
          </p:cNvPr>
          <p:cNvSpPr txBox="1"/>
          <p:nvPr/>
        </p:nvSpPr>
        <p:spPr>
          <a:xfrm>
            <a:off x="2689644" y="6488668"/>
            <a:ext cx="681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https://www.geogebra.org/m/knnfvjub#material/eb3qfpja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F144D-219F-61BE-F181-8B5AA5B2E286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B75AC97F-4F3D-990C-9DBE-981B74E6D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572" y="2853048"/>
            <a:ext cx="485842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4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F3A71B-54A6-0D2E-F6B4-D3B5EBBEB3B3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56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0EA1FB8C-83DF-B368-0E8F-59241108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93" y="2139871"/>
            <a:ext cx="3246407" cy="434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22C30-60AE-63F2-DD3A-E066FF75E6D2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A9C2C-2143-5A66-369A-CDFA8C079953}"/>
              </a:ext>
            </a:extLst>
          </p:cNvPr>
          <p:cNvSpPr txBox="1"/>
          <p:nvPr/>
        </p:nvSpPr>
        <p:spPr>
          <a:xfrm>
            <a:off x="9542797" y="181670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0EA1FB8C-83DF-B368-0E8F-59241108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93" y="2139871"/>
            <a:ext cx="3246407" cy="434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22C30-60AE-63F2-DD3A-E066FF75E6D2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A9C2C-2143-5A66-369A-CDFA8C079953}"/>
              </a:ext>
            </a:extLst>
          </p:cNvPr>
          <p:cNvSpPr txBox="1"/>
          <p:nvPr/>
        </p:nvSpPr>
        <p:spPr>
          <a:xfrm>
            <a:off x="9542797" y="1816705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91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0EA1FB8C-83DF-B368-0E8F-59241108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93" y="2139871"/>
            <a:ext cx="3246407" cy="434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22C30-60AE-63F2-DD3A-E066FF75E6D2}"/>
              </a:ext>
            </a:extLst>
          </p:cNvPr>
          <p:cNvSpPr txBox="1"/>
          <p:nvPr/>
        </p:nvSpPr>
        <p:spPr>
          <a:xfrm>
            <a:off x="2711210" y="6488668"/>
            <a:ext cx="67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https://www.geogebra.org/m/knnfvjub#material/agxjnwfd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55874-0BE8-E827-649D-3A1D3EC08B54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887016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4896CE-CC47-9CDA-6D1C-BE3C7A20C0E3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56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00F67222-FA52-316F-0B82-F5C5DEEE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21" y="2423764"/>
            <a:ext cx="3610479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C9131-0F62-AACE-0476-32900B37BA69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4514-624D-5A63-757B-F5ED24178A5B}"/>
              </a:ext>
            </a:extLst>
          </p:cNvPr>
          <p:cNvSpPr txBox="1"/>
          <p:nvPr/>
        </p:nvSpPr>
        <p:spPr>
          <a:xfrm>
            <a:off x="9360761" y="2054432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19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00F67222-FA52-316F-0B82-F5C5DEEE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21" y="2423764"/>
            <a:ext cx="3610479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C9131-0F62-AACE-0476-32900B37BA69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4514-624D-5A63-757B-F5ED24178A5B}"/>
              </a:ext>
            </a:extLst>
          </p:cNvPr>
          <p:cNvSpPr txBox="1"/>
          <p:nvPr/>
        </p:nvSpPr>
        <p:spPr>
          <a:xfrm>
            <a:off x="9360761" y="2054432"/>
            <a:ext cx="20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Draw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How did I find the radius,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last class?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 we need to find the distance of the shell from the axis of rotation</a:t>
                </a:r>
              </a:p>
              <a:p>
                <a:endParaRPr lang="en-US" dirty="0"/>
              </a:p>
              <a:p>
                <a:r>
                  <a:rPr lang="en-US" sz="2000" dirty="0"/>
                  <a:t>The shell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units away from the y-axis. So,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dirty="0"/>
                  <a:t>So,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403356D-FEF8-A612-B4B8-AF13FF257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1192"/>
          <a:stretch/>
        </p:blipFill>
        <p:spPr>
          <a:xfrm>
            <a:off x="8255329" y="2220944"/>
            <a:ext cx="3065564" cy="42048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73F0-2FB1-73C3-34E5-5D3688C77C41}"/>
              </a:ext>
            </a:extLst>
          </p:cNvPr>
          <p:cNvSpPr txBox="1"/>
          <p:nvPr/>
        </p:nvSpPr>
        <p:spPr>
          <a:xfrm>
            <a:off x="7437147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https://www.geogebra.org/m/jqfyndpu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0798" y="4420543"/>
                  <a:ext cx="53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558" y="4133983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9558" y="411490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53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00F67222-FA52-316F-0B82-F5C5DEEE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21" y="2423764"/>
            <a:ext cx="3610479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C9131-0F62-AACE-0476-32900B37BA69}"/>
              </a:ext>
            </a:extLst>
          </p:cNvPr>
          <p:cNvSpPr txBox="1"/>
          <p:nvPr/>
        </p:nvSpPr>
        <p:spPr>
          <a:xfrm>
            <a:off x="2693957" y="6396243"/>
            <a:ext cx="6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https://www.geogebra.org/m/knnfvjub#material/hjhswuca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8722D-9DE5-BB45-70B1-482A3675BBBA}"/>
              </a:ext>
            </a:extLst>
          </p:cNvPr>
          <p:cNvSpPr txBox="1"/>
          <p:nvPr/>
        </p:nvSpPr>
        <p:spPr>
          <a:xfrm>
            <a:off x="1173389" y="403161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590215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6131127" cy="40776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6131127" cy="4077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0A75F8-45F4-561A-52C8-2615B2BF0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558722"/>
                  </p:ext>
                </p:extLst>
              </p:nvPr>
            </p:nvGraphicFramePr>
            <p:xfrm>
              <a:off x="6941127" y="2726047"/>
              <a:ext cx="4572000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452942156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335031213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66448180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8340705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Axis of Rotation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890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x-axis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=#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y-axis 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=#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34392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Method</a:t>
                          </a:r>
                        </a:p>
                      </a:txBody>
                      <a:tcPr vert="vert27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Disk/Washer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779749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Shells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5276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0A75F8-45F4-561A-52C8-2615B2BF0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558722"/>
                  </p:ext>
                </p:extLst>
              </p:nvPr>
            </p:nvGraphicFramePr>
            <p:xfrm>
              <a:off x="6941127" y="2726047"/>
              <a:ext cx="4572000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452942156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335031213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66448180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83407052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Axis of Rotation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89061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5758" t="-72959" r="-102424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5758" t="-72959" r="-2424" b="-1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34392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Method</a:t>
                          </a:r>
                        </a:p>
                      </a:txBody>
                      <a:tcPr vert="vert27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Disk/Washer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779749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Shells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dy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dx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5276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46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8133"/>
            <a:ext cx="10571998" cy="970450"/>
          </a:xfrm>
        </p:spPr>
        <p:txBody>
          <a:bodyPr/>
          <a:lstStyle/>
          <a:p>
            <a:r>
              <a:rPr lang="en-US" dirty="0"/>
              <a:t>Formulas from Lessons 14 and 15 and 17</a:t>
            </a:r>
            <a:br>
              <a:rPr lang="en-US" dirty="0"/>
            </a:br>
            <a:r>
              <a:rPr lang="en-US" dirty="0"/>
              <a:t>	Rotation around x-axis or y-axis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15 and 18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48377" y="2153301"/>
                <a:ext cx="6355476" cy="3776731"/>
              </a:xfrm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Shell Method: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left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right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48377" y="2153301"/>
                <a:ext cx="6355476" cy="377673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4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dirty="0"/>
                  <a:t>Disk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2" charset="2"/>
                  <a:buNone/>
                </a:pPr>
                <a:endParaRPr lang="en-US" dirty="0"/>
              </a:p>
              <a:p>
                <a:r>
                  <a:rPr lang="en-US" dirty="0"/>
                  <a:t>Washer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2" charset="2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4639AA-3859-7ADB-A0CC-7AC262EE5CD3}"/>
              </a:ext>
            </a:extLst>
          </p:cNvPr>
          <p:cNvCxnSpPr/>
          <p:nvPr/>
        </p:nvCxnSpPr>
        <p:spPr>
          <a:xfrm>
            <a:off x="5348377" y="2881222"/>
            <a:ext cx="0" cy="32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24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15 and 18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48377" y="2153301"/>
                <a:ext cx="5708495" cy="3776731"/>
              </a:xfrm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Shell Method: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below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above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48377" y="2153301"/>
                <a:ext cx="5708495" cy="377673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4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dirty="0"/>
                  <a:t>Disk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2" charset="2"/>
                  <a:buNone/>
                </a:pPr>
                <a:endParaRPr lang="en-US" dirty="0"/>
              </a:p>
              <a:p>
                <a:r>
                  <a:rPr lang="en-US" dirty="0"/>
                  <a:t>Washer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2" charset="2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1271FA-FFCF-DCE8-71C4-1716E9944DE9}"/>
              </a:ext>
            </a:extLst>
          </p:cNvPr>
          <p:cNvCxnSpPr/>
          <p:nvPr/>
        </p:nvCxnSpPr>
        <p:spPr>
          <a:xfrm>
            <a:off x="5348377" y="2881222"/>
            <a:ext cx="0" cy="32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93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https://www.geogebra.org/m/knnfvjub</a:t>
            </a:r>
            <a:r>
              <a:rPr lang="en-US" sz="2600" dirty="0"/>
              <a:t> </a:t>
            </a:r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How did I find the radius,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last class?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 we need to find the distance of the shell from the axis of rotation</a:t>
                </a:r>
              </a:p>
              <a:p>
                <a:endParaRPr lang="en-US" dirty="0"/>
              </a:p>
              <a:p>
                <a:r>
                  <a:rPr lang="en-US" sz="2000" dirty="0"/>
                  <a:t>The shell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units away from the y-axis. So,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  <a:p>
                <a:endParaRPr lang="en-US" sz="2000" dirty="0"/>
              </a:p>
              <a:p>
                <a:r>
                  <a:rPr lang="en-US" dirty="0"/>
                  <a:t>So,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403356D-FEF8-A612-B4B8-AF13FF257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1192"/>
          <a:stretch/>
        </p:blipFill>
        <p:spPr>
          <a:xfrm>
            <a:off x="8255329" y="2220944"/>
            <a:ext cx="3065564" cy="42048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73F0-2FB1-73C3-34E5-5D3688C77C41}"/>
              </a:ext>
            </a:extLst>
          </p:cNvPr>
          <p:cNvSpPr txBox="1"/>
          <p:nvPr/>
        </p:nvSpPr>
        <p:spPr>
          <a:xfrm>
            <a:off x="7437147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https://www.geogebra.org/m/jqfyndpu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0438" y="4420558"/>
                  <a:ext cx="53676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170" y="4133623"/>
                  <a:ext cx="135774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9198" y="411454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43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when we are rotating around something other than y-axis?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Again, to find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chemeClr val="accent1"/>
                    </a:solidFill>
                  </a:rPr>
                  <a:t>, we need to find the distance of the shell from the axis of rotation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From the picture we see, </a:t>
                </a:r>
                <a:r>
                  <a:rPr lang="en-US" dirty="0"/>
                  <a:t># is the distance from the y-axis and the line of rotation. So,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#−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n-US" dirty="0"/>
                  <a:t>If the axis of rotation is on the right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(#−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50438" y="4420558"/>
                  <a:ext cx="53676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9170" y="4133623"/>
                  <a:ext cx="135774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198" y="411454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Picture 13" descr="A graph of a line&#10;&#10;Description automatically generated">
            <a:extLst>
              <a:ext uri="{FF2B5EF4-FFF2-40B4-BE49-F238E27FC236}">
                <a16:creationId xmlns:a16="http://schemas.microsoft.com/office/drawing/2014/main" id="{2C5D3077-53A3-9C9E-2418-AAF59DE314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9909" y="2749635"/>
            <a:ext cx="3545359" cy="3570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66E673-5327-00AC-C130-3C3E83897374}"/>
                  </a:ext>
                </a:extLst>
              </p14:cNvPr>
              <p14:cNvContentPartPr/>
              <p14:nvPr/>
            </p14:nvContentPartPr>
            <p14:xfrm>
              <a:off x="8284811" y="3070844"/>
              <a:ext cx="1796400" cy="295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66E673-5327-00AC-C130-3C3E838973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75811" y="3061844"/>
                <a:ext cx="181404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10D68A3-4EFE-CB54-0B41-62C7E4551FD1}"/>
              </a:ext>
            </a:extLst>
          </p:cNvPr>
          <p:cNvGrpSpPr/>
          <p:nvPr/>
        </p:nvGrpSpPr>
        <p:grpSpPr>
          <a:xfrm>
            <a:off x="8908331" y="2687084"/>
            <a:ext cx="386640" cy="276120"/>
            <a:chOff x="8908331" y="2687084"/>
            <a:chExt cx="3866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5F50F2-F671-0F72-1160-F3439DE4AF0E}"/>
                    </a:ext>
                  </a:extLst>
                </p14:cNvPr>
                <p14:cNvContentPartPr/>
                <p14:nvPr/>
              </p14:nvContentPartPr>
              <p14:xfrm>
                <a:off x="9046211" y="2701124"/>
                <a:ext cx="14760" cy="262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5F50F2-F671-0F72-1160-F3439DE4AF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37571" y="2692484"/>
                  <a:ext cx="32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C4E3DC-D54A-EACF-4629-4C471FF0D5D8}"/>
                    </a:ext>
                  </a:extLst>
                </p14:cNvPr>
                <p14:cNvContentPartPr/>
                <p14:nvPr/>
              </p14:nvContentPartPr>
              <p14:xfrm>
                <a:off x="9129011" y="2687084"/>
                <a:ext cx="62280" cy="27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C4E3DC-D54A-EACF-4629-4C471FF0D5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20011" y="2678084"/>
                  <a:ext cx="79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4A27A3-B91E-F8B7-3655-5A773C76C4B6}"/>
                    </a:ext>
                  </a:extLst>
                </p14:cNvPr>
                <p14:cNvContentPartPr/>
                <p14:nvPr/>
              </p14:nvContentPartPr>
              <p14:xfrm>
                <a:off x="8908331" y="2867084"/>
                <a:ext cx="372240" cy="1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4A27A3-B91E-F8B7-3655-5A773C76C4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9691" y="2858444"/>
                  <a:ext cx="38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75B7F-4113-9A63-A27F-D201542D55CC}"/>
                    </a:ext>
                  </a:extLst>
                </p14:cNvPr>
                <p14:cNvContentPartPr/>
                <p14:nvPr/>
              </p14:nvContentPartPr>
              <p14:xfrm>
                <a:off x="8922011" y="2755844"/>
                <a:ext cx="372960" cy="2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75B7F-4113-9A63-A27F-D201542D55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3011" y="2747204"/>
                  <a:ext cx="390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FF1D95-C988-3080-156F-0F0964E53182}"/>
              </a:ext>
            </a:extLst>
          </p:cNvPr>
          <p:cNvGrpSpPr/>
          <p:nvPr/>
        </p:nvGrpSpPr>
        <p:grpSpPr>
          <a:xfrm>
            <a:off x="9545531" y="5915924"/>
            <a:ext cx="542160" cy="544680"/>
            <a:chOff x="9545531" y="5915924"/>
            <a:chExt cx="54216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5D14CA-9325-ADBD-1343-C052E42FBBBA}"/>
                    </a:ext>
                  </a:extLst>
                </p14:cNvPr>
                <p14:cNvContentPartPr/>
                <p14:nvPr/>
              </p14:nvContentPartPr>
              <p14:xfrm>
                <a:off x="9545531" y="5915924"/>
                <a:ext cx="542160" cy="21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5D14CA-9325-ADBD-1343-C052E42FBB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6531" y="5906924"/>
                  <a:ext cx="559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F155F1-4804-3619-C32D-A898AF65FBC7}"/>
                    </a:ext>
                  </a:extLst>
                </p14:cNvPr>
                <p14:cNvContentPartPr/>
                <p14:nvPr/>
              </p14:nvContentPartPr>
              <p14:xfrm>
                <a:off x="9656051" y="6234164"/>
                <a:ext cx="96120" cy="10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F155F1-4804-3619-C32D-A898AF65FB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47411" y="6225164"/>
                  <a:ext cx="113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FD97B8-2AE6-82CD-5F84-46AA14C07473}"/>
                    </a:ext>
                  </a:extLst>
                </p14:cNvPr>
                <p14:cNvContentPartPr/>
                <p14:nvPr/>
              </p14:nvContentPartPr>
              <p14:xfrm>
                <a:off x="9766211" y="6248204"/>
                <a:ext cx="29160" cy="18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FD97B8-2AE6-82CD-5F84-46AA14C074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57211" y="6239564"/>
                  <a:ext cx="4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4D425CE-AF9B-C6E5-8FB6-042D4CC92A60}"/>
                    </a:ext>
                  </a:extLst>
                </p14:cNvPr>
                <p14:cNvContentPartPr/>
                <p14:nvPr/>
              </p14:nvContentPartPr>
              <p14:xfrm>
                <a:off x="9850451" y="6317324"/>
                <a:ext cx="81720" cy="6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4D425CE-AF9B-C6E5-8FB6-042D4CC92A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41451" y="6308684"/>
                  <a:ext cx="99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9306BC-7B20-6E17-BAD3-B213674B0122}"/>
                    </a:ext>
                  </a:extLst>
                </p14:cNvPr>
                <p14:cNvContentPartPr/>
                <p14:nvPr/>
              </p14:nvContentPartPr>
              <p14:xfrm>
                <a:off x="9841811" y="6317324"/>
                <a:ext cx="133560" cy="143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9306BC-7B20-6E17-BAD3-B213674B01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32811" y="6308684"/>
                  <a:ext cx="151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083B70-F016-0C50-3F9F-D233DC5BFA54}"/>
                    </a:ext>
                  </a:extLst>
                </p14:cNvPr>
                <p14:cNvContentPartPr/>
                <p14:nvPr/>
              </p14:nvContentPartPr>
              <p14:xfrm>
                <a:off x="10000571" y="6234164"/>
                <a:ext cx="17640" cy="215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083B70-F016-0C50-3F9F-D233DC5BFA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1571" y="6225524"/>
                  <a:ext cx="3528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E3A6DE-2D6D-82DC-00FF-BB183251FA95}"/>
                  </a:ext>
                </a:extLst>
              </p14:cNvPr>
              <p14:cNvContentPartPr/>
              <p14:nvPr/>
            </p14:nvContentPartPr>
            <p14:xfrm>
              <a:off x="8340251" y="5887844"/>
              <a:ext cx="1038240" cy="15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E3A6DE-2D6D-82DC-00FF-BB183251FA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31251" y="5878844"/>
                <a:ext cx="10558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92862-D970-0A61-5289-7ECBB075C76F}"/>
              </a:ext>
            </a:extLst>
          </p:cNvPr>
          <p:cNvGrpSpPr/>
          <p:nvPr/>
        </p:nvGrpSpPr>
        <p:grpSpPr>
          <a:xfrm>
            <a:off x="8783771" y="6234164"/>
            <a:ext cx="156600" cy="138960"/>
            <a:chOff x="8783771" y="6234164"/>
            <a:chExt cx="15660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046D28-4CD1-B9BF-C90C-E5F72F9700AC}"/>
                    </a:ext>
                  </a:extLst>
                </p14:cNvPr>
                <p14:cNvContentPartPr/>
                <p14:nvPr/>
              </p14:nvContentPartPr>
              <p14:xfrm>
                <a:off x="8783771" y="6234164"/>
                <a:ext cx="156600" cy="11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046D28-4CD1-B9BF-C90C-E5F72F9700A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4771" y="6225524"/>
                  <a:ext cx="174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A8E2CF-6F77-1180-32A5-3D08F0AC4FCF}"/>
                    </a:ext>
                  </a:extLst>
                </p14:cNvPr>
                <p14:cNvContentPartPr/>
                <p14:nvPr/>
              </p14:nvContentPartPr>
              <p14:xfrm>
                <a:off x="8797451" y="6249284"/>
                <a:ext cx="125280" cy="12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A8E2CF-6F77-1180-32A5-3D08F0AC4F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88451" y="6240644"/>
                  <a:ext cx="142920" cy="14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837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What if the axis of rotation is on the left of the region? Is it the same formula?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DB7D2D-8200-7A80-6E50-46CC731788A3}"/>
                  </a:ext>
                </a:extLst>
              </p14:cNvPr>
              <p14:cNvContentPartPr/>
              <p14:nvPr/>
            </p14:nvContentPartPr>
            <p14:xfrm>
              <a:off x="9759438" y="4429543"/>
              <a:ext cx="519120" cy="21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DB7D2D-8200-7A80-6E50-46CC731788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0438" y="4420558"/>
                <a:ext cx="536760" cy="22821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 descr="A graph of a line&#10;&#10;Description automatically generated">
            <a:extLst>
              <a:ext uri="{FF2B5EF4-FFF2-40B4-BE49-F238E27FC236}">
                <a16:creationId xmlns:a16="http://schemas.microsoft.com/office/drawing/2014/main" id="{A4D456AC-D9DE-CEBE-9562-F87A0CD48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55" y="2615214"/>
            <a:ext cx="2992346" cy="225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3734E-14D5-D340-E187-83F3C5186E4D}"/>
                  </a:ext>
                </a:extLst>
              </p:cNvPr>
              <p:cNvSpPr txBox="1"/>
              <p:nvPr/>
            </p:nvSpPr>
            <p:spPr>
              <a:xfrm>
                <a:off x="550472" y="2272685"/>
                <a:ext cx="417105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Take the example below: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=#−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Choose a value in the region (i.e. triangle).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Is r(x) still positive? </a:t>
                </a:r>
                <a:r>
                  <a:rPr lang="en-US" b="1" dirty="0">
                    <a:solidFill>
                      <a:schemeClr val="accent1"/>
                    </a:solidFill>
                  </a:rPr>
                  <a:t>No.</a:t>
                </a:r>
              </a:p>
              <a:p>
                <a:endParaRPr lang="en-US" dirty="0"/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−#?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Yes.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3734E-14D5-D340-E187-83F3C518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2" y="2272685"/>
                <a:ext cx="4171052" cy="4524315"/>
              </a:xfrm>
              <a:prstGeom prst="rect">
                <a:avLst/>
              </a:prstGeom>
              <a:blipFill>
                <a:blip r:embed="rId5"/>
                <a:stretch>
                  <a:fillRect l="-1168" t="-809" r="-189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E0B4CB9-E400-5C51-F66F-DEB94CEB2F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0142" y="2013126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Almost…. If the axis of rotation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on the left,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1800" dirty="0"/>
                  <a:t>Why? The radius needs to always positive</a:t>
                </a:r>
              </a:p>
              <a:p>
                <a:endParaRPr lang="en-US" dirty="0"/>
              </a:p>
              <a:p>
                <a:r>
                  <a:rPr lang="en-US" dirty="0"/>
                  <a:t>If the axis of rotation is on the left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−#)⋅(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E0B4CB9-E400-5C51-F66F-DEB94CEB2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0142" y="2013126"/>
                <a:ext cx="5491385" cy="441404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19A0EFB6-9279-1CEE-9E8C-27614CFEE9B2}"/>
              </a:ext>
            </a:extLst>
          </p:cNvPr>
          <p:cNvSpPr/>
          <p:nvPr/>
        </p:nvSpPr>
        <p:spPr>
          <a:xfrm>
            <a:off x="6155127" y="2013126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5E33-73CC-A410-D001-9DA6D1D6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Overall, the Shell Method Formulas around any non-axis are…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861F4-73A8-3925-2408-371BF1B969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1756" y="1810230"/>
                <a:ext cx="6401061" cy="418852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Rotating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right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on the left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861F4-73A8-3925-2408-371BF1B96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756" y="1810230"/>
                <a:ext cx="6401061" cy="41885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4069A0-AAA4-1362-C320-D1C36279F6C6}"/>
              </a:ext>
            </a:extLst>
          </p:cNvPr>
          <p:cNvSpPr txBox="1"/>
          <p:nvPr/>
        </p:nvSpPr>
        <p:spPr>
          <a:xfrm>
            <a:off x="1370239" y="6313829"/>
            <a:ext cx="926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accent1"/>
              </a:solidFill>
            </a:endParaRP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BC9C747-68EA-B169-E034-6F21A047BED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72817" y="2060745"/>
                <a:ext cx="6096001" cy="44359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Rotating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above of your region,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the axis of rotation is below of your region,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BC9C747-68EA-B169-E034-6F21A047B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72817" y="2060745"/>
                <a:ext cx="6096001" cy="44359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803FF-D716-D889-0D2F-1FAE12EDE7CA}"/>
              </a:ext>
            </a:extLst>
          </p:cNvPr>
          <p:cNvCxnSpPr/>
          <p:nvPr/>
        </p:nvCxnSpPr>
        <p:spPr>
          <a:xfrm>
            <a:off x="6472817" y="2156434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U</a:t>
                </a:r>
                <a:r>
                  <a:rPr lang="en-US" sz="2800" dirty="0">
                    <a:cs typeface="Times New Roman" panose="02020603050405020304" pitchFamily="18" charset="0"/>
                  </a:rPr>
                  <a:t>sing the </a:t>
                </a:r>
                <a:r>
                  <a:rPr lang="en-US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Shell Method, </a:t>
                </a:r>
                <a:r>
                  <a:rPr lang="en-US" sz="2800" dirty="0"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et up the integral that represents the volume of solid obtained by revolving the region defined by </a:t>
                </a:r>
              </a:p>
              <a:p>
                <a:pPr algn="ctr"/>
                <a:r>
                  <a:rPr lang="en-US" sz="2800" dirty="0">
                    <a:cs typeface="Times New Roman" panose="02020603050405020304" pitchFamily="18" charset="0"/>
                  </a:rPr>
                  <a:t>a triangle with vertices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(2,0)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line indicated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677656"/>
              </a:xfrm>
              <a:prstGeom prst="rect">
                <a:avLst/>
              </a:prstGeom>
              <a:blipFill>
                <a:blip r:embed="rId2"/>
                <a:stretch>
                  <a:fillRect l="-1000" t="-2278" r="-5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D6B7B1-970F-7B97-7E29-EF22B8DFEF00}"/>
              </a:ext>
            </a:extLst>
          </p:cNvPr>
          <p:cNvSpPr txBox="1"/>
          <p:nvPr/>
        </p:nvSpPr>
        <p:spPr>
          <a:xfrm>
            <a:off x="2738168" y="6488668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https://www.geogebra.org/m/knnfvjub#material/abjaakfk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80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5920</TotalTime>
  <Words>3293</Words>
  <Application>Microsoft Office PowerPoint</Application>
  <PresentationFormat>Widescreen</PresentationFormat>
  <Paragraphs>388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Times New Roman</vt:lpstr>
      <vt:lpstr>Wingdings 2</vt:lpstr>
      <vt:lpstr>Quotable</vt:lpstr>
      <vt:lpstr>MA 16020: Lesson 18    Volume By Revolution      Shell Method        Pt 2: Rotation around any non-Axis    </vt:lpstr>
      <vt:lpstr>RECAP: When should I use Shell Method?      How do I use Shell Method?</vt:lpstr>
      <vt:lpstr>What happens if we are revolving around non-Axes (like x=a or y=b) ? </vt:lpstr>
      <vt:lpstr>How did I find the radius, r(x), last class?</vt:lpstr>
      <vt:lpstr>How did I find the radius, r(x), last class?</vt:lpstr>
      <vt:lpstr>What is r(x) when we are rotating around something other than y-axis?</vt:lpstr>
      <vt:lpstr>What if the axis of rotation is on the left of the region? Is it the same formula? </vt:lpstr>
      <vt:lpstr>Overall, the Shell Method Formulas around any non-axis are…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14 and 15 and 17  Rotation around x-axis or y-axis</vt:lpstr>
      <vt:lpstr>Formulas from Lesson 15 and 18   Rotation around any non-Axis Formulas</vt:lpstr>
      <vt:lpstr>Formulas from Lesson 15 and 18   Rotation around any non-Axis Formulas</vt:lpstr>
      <vt:lpstr>GeoGebra Link for Lesson 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67</cp:revision>
  <cp:lastPrinted>2022-02-22T18:34:08Z</cp:lastPrinted>
  <dcterms:created xsi:type="dcterms:W3CDTF">2022-02-21T17:56:34Z</dcterms:created>
  <dcterms:modified xsi:type="dcterms:W3CDTF">2026-02-18T18:12:23Z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2023-02-18T04:45:59Z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3a855e9c-ab00-48ec-9fde-58097edf39fc</vt:lpwstr>
  </property>
  <property fmtid="{D5CDD505-2E9C-101B-9397-08002B2CF9AE}" pid="8" name="MSIP_Label_4044bd30-2ed7-4c9d-9d12-46200872a97b_ContentBits">
    <vt:lpwstr>0</vt:lpwstr>
  </property>
</Properties>
</file>