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83" r:id="rId4"/>
    <p:sldId id="263" r:id="rId5"/>
    <p:sldId id="261" r:id="rId6"/>
    <p:sldId id="265" r:id="rId7"/>
    <p:sldId id="267" r:id="rId8"/>
    <p:sldId id="273" r:id="rId9"/>
    <p:sldId id="285" r:id="rId10"/>
    <p:sldId id="276" r:id="rId11"/>
    <p:sldId id="288" r:id="rId12"/>
    <p:sldId id="289" r:id="rId13"/>
    <p:sldId id="290" r:id="rId14"/>
    <p:sldId id="260" r:id="rId15"/>
    <p:sldId id="279" r:id="rId16"/>
    <p:sldId id="293" r:id="rId17"/>
    <p:sldId id="296" r:id="rId18"/>
    <p:sldId id="278" r:id="rId19"/>
    <p:sldId id="294" r:id="rId20"/>
    <p:sldId id="297" r:id="rId21"/>
    <p:sldId id="280" r:id="rId22"/>
    <p:sldId id="295" r:id="rId23"/>
    <p:sldId id="298" r:id="rId24"/>
    <p:sldId id="292" r:id="rId25"/>
    <p:sldId id="277" r:id="rId26"/>
    <p:sldId id="291" r:id="rId27"/>
    <p:sldId id="300" r:id="rId28"/>
    <p:sldId id="282" r:id="rId29"/>
    <p:sldId id="299" r:id="rId30"/>
    <p:sldId id="27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0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1030 24575,'-9'-53'0,"0"11"0,7-4 0,2 0 0,2-1 0,3 1 0,13-62 0,1-12 0,-10 50 0,-1 17 0,2-74 0,-11 117 0,1-1 0,1 1 0,0 0 0,0-1 0,1 1 0,0 0 0,1 0 0,0 0 0,1 0 0,0 1 0,1-1 0,0 1 0,0 0 0,0 1 0,1-1 0,1 1 0,0 0 0,0 0 0,0 1 0,1 0 0,0 1 0,0-1 0,11-5 0,-5 3 0,1 1 0,0 0 0,0 1 0,18-5 0,-25 10 0,0 0 0,0 0 0,0 1 0,0 0 0,0 1 0,0 0 0,0 0 0,0 1 0,0 0 0,14 3 0,-8 1 0,1 0 0,-1 0 0,0 1 0,-1 1 0,0 0 0,24 18 0,-6 0 0,38 41 0,-62-58 0,-1 0 0,0 1 0,0-1 0,-1 1 0,-1 0 0,1 1 0,-1-1 0,-1 1 0,3 10 0,2 14 0,6 45 0,-8-1 0,-6 136 0,-3-85 0,4-55 0,-7 182 0,3-212 0,-3-1 0,-2 1 0,-23 75 0,-18 79 0,2-29 0,34-112 0,-3 0 0,-2-1 0,-39 82 0,49-122 0,-1-1 0,-1-1 0,0 0 0,-1 0 0,0-1 0,-1-1 0,-1 0 0,0 0 0,0-1 0,-1-1 0,-25 15 0,31-21 0,-1 1 0,1-1 0,-1-1 0,0 0 0,0 0 0,0 0 0,-14 1 0,20-4 0,0 0 0,0-1 0,0 1 0,0-1 0,0 0 0,0 0 0,0 0 0,1 0 0,-1 0 0,0 0 0,0-1 0,1 1 0,-1-1 0,1 0 0,-1 0 0,1 0 0,0 0 0,0 0 0,0-1 0,0 1 0,0 0 0,0-1 0,1 0 0,-1 1 0,1-1 0,-2-5 0,-6-14 21,2-1-1,0-1 0,1 1 1,1-1-1,-1-25 0,-14-58-1507,16 90-5339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4:3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4:3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4:3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0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24575,'8'-2'0,"0"0"0,0 0 0,0 0 0,0-1 0,-1-1 0,1 1 0,-1-1 0,0 0 0,0-1 0,0 0 0,-1 0 0,8-7 0,29-19 0,-29 22 0,0-1 0,0-1 0,-1-1 0,15-17 0,-15 16 0,0 0 0,1 1 0,16-11 0,-28 21 1,0 1 0,0 0 0,0 0 0,0 0 0,1 0 0,-1 1 0,0-1 0,1 0 0,-1 1 0,0 0 0,1 0 0,-1-1 0,0 1 1,1 0-1,-1 1 0,1-1 0,-1 0 0,0 1 0,1-1 0,-1 1 0,0 0 0,0 0 0,1 0 0,-1 0 0,0 0 0,0 0 0,0 1 0,0-1 0,0 1 0,-1-1 0,1 1 0,2 3 0,7 7-32,-1 1 1,-1 0-1,0 1 1,8 14 0,9 14-1217,-14-27-5579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29:1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29:1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29:1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0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1444 470 24575,'-6'-7'0,"1"-1"0,0 1 0,1-1 0,0 0 0,-6-14 0,-9-17 0,-2 6 0,-1 1 0,-2 1 0,0 2 0,-3 0 0,0 1 0,-1 2 0,-61-43 0,64 55 0,0 2 0,-1 0 0,0 1 0,-1 2 0,0 1 0,-1 1 0,1 1 0,-39-2 0,-29 2 0,-109 7 0,67 2 0,114-3 0,1 1 0,0 1 0,0 0 0,-39 11 0,46-8 0,1 0 0,1 1 0,-1 1 0,1 0 0,0 1 0,1 0 0,-1 1 0,-12 12 0,10-8 0,1 0 0,0 2 0,1-1 0,0 2 0,1-1 0,1 2 0,-11 21 0,18-31 0,1 1 0,0 0 0,1 0 0,0 0 0,0 0 0,1 0 0,0 0 0,0 0 0,1 0 0,0 1 0,0-1 0,1 0 0,0 0 0,1 0 0,-1 0 0,2 0 0,-1 0 0,1 0 0,7 14 0,-2-9 0,-1 0 0,2 0 0,0-1 0,0 0 0,1-1 0,1 0 0,0-1 0,0 0 0,1 0 0,0-1 0,0-1 0,1 0 0,1-1 0,-1 0 0,1-1 0,20 6 0,16 12 0,-42-19 0,0-1 0,0 0 0,0 0 0,0-1 0,1 0 0,-1-1 0,1 1 0,12 0 0,51-2-1365,-51-1-5461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1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24575,'4'1'0,"0"1"0,-1 0 0,1 0 0,-1 0 0,0 1 0,0-1 0,1 1 0,-2 0 0,1 0 0,4 6 0,4 3 0,11 7 0,8 7 0,43 51 0,-71-75 0,0 1 0,0-1 0,0 1 0,-1-1 0,0 1 0,1 0 0,-1 0 0,0-1 0,0 1 0,0 0 0,-1 0 0,1 0 0,-1 0 0,0 0 0,1 0 0,-1 0 0,-1 0 0,1 0 0,0 0 0,-1 0 0,1 0 0,-1 0 0,0 0 0,0 0 0,0 0 0,-1 0 0,-1 3 0,-5 5 0,0 1 0,-1-1 0,0 0 0,-19 16 0,-1 3 0,21-21-273,-1-1 0,0 0 0,0 0 0,-16 9 0,12-9-6553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5:3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customXml" Target="../ink/ink4.xml"/><Relationship Id="rId2" Type="http://schemas.openxmlformats.org/officeDocument/2006/relationships/hyperlink" Target="https://www.math.purdue.edu/~fernan87/assets/docs/Spring_2022/MA_16020_Spring_2022_Lesson_11_Bonus_Material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customXml" Target="../ink/ink3.xml"/><Relationship Id="rId4" Type="http://schemas.openxmlformats.org/officeDocument/2006/relationships/image" Target="../media/image4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7" Type="http://schemas.openxmlformats.org/officeDocument/2006/relationships/hyperlink" Target="https://www.geogebra.org/m/f73zjxfe#material/fgy2jzkr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5" Type="http://schemas.openxmlformats.org/officeDocument/2006/relationships/customXml" Target="../ink/ink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customXml" Target="../ink/ink9.xml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hyperlink" Target="https://www.geogebra.org/m/f73zjxfe#material/fgy2jzkr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11" Type="http://schemas.openxmlformats.org/officeDocument/2006/relationships/hyperlink" Target="https://www.math.purdue.edu/~fernan87/assets/docs/Spring_2022/MA_16020_Spring_2022_Lesson_13.pdf" TargetMode="External"/><Relationship Id="rId5" Type="http://schemas.openxmlformats.org/officeDocument/2006/relationships/customXml" Target="../ink/ink12.xml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hyperlink" Target="https://www.geogebra.org/m/f73zjxfe#material/fgy2jzk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f73zjxfe#material/qtt49cq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geogebra.org/m/f73zjxfe#material/qtt49cq" TargetMode="Externa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png"/><Relationship Id="rId5" Type="http://schemas.openxmlformats.org/officeDocument/2006/relationships/customXml" Target="../ink/ink1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geogebra.org/m/f73zjxfe#material/qtt49cq" TargetMode="Externa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png"/><Relationship Id="rId5" Type="http://schemas.openxmlformats.org/officeDocument/2006/relationships/customXml" Target="../ink/ink17.xml"/><Relationship Id="rId4" Type="http://schemas.openxmlformats.org/officeDocument/2006/relationships/image" Target="../media/image16.png"/><Relationship Id="rId9" Type="http://schemas.openxmlformats.org/officeDocument/2006/relationships/hyperlink" Target="https://www.math.purdue.edu/~fernan87/assets/docs/Spring_2022/MA_16020_Spring_2022_Lesson_13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f73zjxfe#material/c2wzbrbf" TargetMode="Externa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geogebra.org/m/f73zjxfe#material/c2wzbrbf" TargetMode="Externa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1.png"/><Relationship Id="rId5" Type="http://schemas.openxmlformats.org/officeDocument/2006/relationships/customXml" Target="../ink/ink19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geogebra.org/m/f73zjxfe#material/c2wzbrbf" TargetMode="Externa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1.png"/><Relationship Id="rId5" Type="http://schemas.openxmlformats.org/officeDocument/2006/relationships/customXml" Target="../ink/ink20.xml"/><Relationship Id="rId4" Type="http://schemas.openxmlformats.org/officeDocument/2006/relationships/image" Target="../media/image18.png"/><Relationship Id="rId9" Type="http://schemas.openxmlformats.org/officeDocument/2006/relationships/hyperlink" Target="https://www.math.purdue.edu/~fernan87/assets/docs/Spring_2022/MA_16020_Spring_2022_Lesson_13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7" Type="http://schemas.openxmlformats.org/officeDocument/2006/relationships/customXml" Target="../ink/ink23.xml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2.xml"/><Relationship Id="rId5" Type="http://schemas.openxmlformats.org/officeDocument/2006/relationships/image" Target="../media/image15.png"/><Relationship Id="rId4" Type="http://schemas.openxmlformats.org/officeDocument/2006/relationships/customXml" Target="../ink/ink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73zjxfe#material/tahfrdpa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3.png"/><Relationship Id="rId5" Type="http://schemas.openxmlformats.org/officeDocument/2006/relationships/hyperlink" Target="https://www.geogebra.org/m/f73zjxfe#material/tahfrdpa" TargetMode="Externa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math.purdue.edu/~fernan87/assets/docs/Spring_2022/MA_16020_Spring_2022_Lesson_13.pdf" TargetMode="Externa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3.png"/><Relationship Id="rId5" Type="http://schemas.openxmlformats.org/officeDocument/2006/relationships/hyperlink" Target="https://www.geogebra.org/m/f73zjxfe#material/tahfrdpa" TargetMode="Externa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f73zjxf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uym6dwyd" TargetMode="Externa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8A54-B237-4D19-A4A9-F67487DC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1102-1728-4009-8FA7-546E82E61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FRIDAY QUIZ 7 on Volume of Revolutions (Lessons 12 – 13 – 14)</a:t>
            </a:r>
          </a:p>
        </p:txBody>
      </p:sp>
    </p:spTree>
    <p:extLst>
      <p:ext uri="{BB962C8B-B14F-4D97-AF65-F5344CB8AC3E}">
        <p14:creationId xmlns:p14="http://schemas.microsoft.com/office/powerpoint/2010/main" val="394998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0533-E309-4FF0-B134-418E3650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Washer Method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551854" y="2265831"/>
                <a:ext cx="5185873" cy="36387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where a and b are bounds of the region we are rotating.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r>
                  <a:rPr lang="en-US" sz="2600" dirty="0"/>
                  <a:t>R is the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farthest</a:t>
                </a:r>
                <a:r>
                  <a:rPr lang="en-US" sz="2600" dirty="0"/>
                  <a:t> from the axis rotation</a:t>
                </a:r>
              </a:p>
              <a:p>
                <a:r>
                  <a:rPr lang="en-US" sz="2600" dirty="0"/>
                  <a:t>r is the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closest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551854" y="2265831"/>
                <a:ext cx="5185873" cy="36387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49BCEF-658B-4DC0-8A04-358006DFEB2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0000" y="2265831"/>
                <a:ext cx="5194583" cy="38709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Since we are just cutting out the middle of the solid, we choose dx or </a:t>
                </a:r>
                <a:r>
                  <a:rPr lang="en-US" sz="2600" dirty="0" err="1"/>
                  <a:t>dy</a:t>
                </a:r>
                <a:r>
                  <a:rPr lang="en-US" sz="2600" dirty="0"/>
                  <a:t> in the same way as the disk method.</a:t>
                </a:r>
              </a:p>
              <a:p>
                <a:pPr lvl="1"/>
                <a:r>
                  <a:rPr lang="en-US" sz="2000" dirty="0"/>
                  <a:t>Rotating around x-axis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 “ dx “ problem</a:t>
                </a:r>
              </a:p>
              <a:p>
                <a:pPr lvl="1"/>
                <a:r>
                  <a:rPr lang="en-US" sz="2000" dirty="0"/>
                  <a:t>Rotating around y-axis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 “ </a:t>
                </a:r>
                <a:r>
                  <a:rPr lang="en-US" sz="2000" dirty="0" err="1"/>
                  <a:t>dy</a:t>
                </a:r>
                <a:r>
                  <a:rPr lang="en-US" sz="2000" dirty="0"/>
                  <a:t> “ problem</a:t>
                </a:r>
              </a:p>
              <a:p>
                <a:pPr lvl="1"/>
                <a:endParaRPr lang="en-US" sz="26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49BCEF-658B-4DC0-8A04-358006DFEB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0000" y="2265831"/>
                <a:ext cx="5194583" cy="387099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15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89124C13-A6E4-4CA6-AA61-9F619F247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792EF-C81B-41C5-A3B1-99F43A5F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Let’s talk a bit more about R and 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000" dirty="0"/>
                  <a:t>Recall Lesson 11 which was about finding the area between 2 curves.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The same principle applies here.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accent1"/>
                    </a:solidFill>
                  </a:rPr>
                  <a:t>For rotation around the x-axis,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“Top” Function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“Bottom” Function</a:t>
                </a:r>
              </a:p>
              <a:p>
                <a:pPr lvl="1"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Just remember the formula is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9D6AF62-D958-4235-B1F5-7CE0E6556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5E87C0A4-8E75-4942-A5BE-28699422A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7C34B7E7-29D3-430C-ACE8-09AD4EEB2B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5706" r="4622" b="1"/>
          <a:stretch/>
        </p:blipFill>
        <p:spPr>
          <a:xfrm>
            <a:off x="7410516" y="1258529"/>
            <a:ext cx="3962771" cy="447792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5809968-F273-407A-9063-BEFBC8E9321D}"/>
              </a:ext>
            </a:extLst>
          </p:cNvPr>
          <p:cNvGrpSpPr/>
          <p:nvPr/>
        </p:nvGrpSpPr>
        <p:grpSpPr>
          <a:xfrm>
            <a:off x="11104338" y="4209937"/>
            <a:ext cx="308880" cy="807840"/>
            <a:chOff x="11104338" y="4209937"/>
            <a:chExt cx="308880" cy="80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A49CE9-A1F5-4C01-A135-A8617BC580DE}"/>
                    </a:ext>
                  </a:extLst>
                </p14:cNvPr>
                <p14:cNvContentPartPr/>
                <p14:nvPr/>
              </p14:nvContentPartPr>
              <p14:xfrm>
                <a:off x="11167338" y="4209937"/>
                <a:ext cx="245880" cy="807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A49CE9-A1F5-4C01-A135-A8617BC580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58698" y="4201297"/>
                  <a:ext cx="263520" cy="8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87F4566-712B-476E-813A-1EFA96AD59AC}"/>
                    </a:ext>
                  </a:extLst>
                </p14:cNvPr>
                <p14:cNvContentPartPr/>
                <p14:nvPr/>
              </p14:nvContentPartPr>
              <p14:xfrm>
                <a:off x="11104338" y="4842457"/>
                <a:ext cx="168480" cy="81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87F4566-712B-476E-813A-1EFA96AD59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095698" y="4833457"/>
                  <a:ext cx="186120" cy="9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35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89124C13-A6E4-4CA6-AA61-9F619F247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792EF-C81B-41C5-A3B1-99F43A5F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Let’s talk a bit more about R and 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accent1"/>
                    </a:solidFill>
                  </a:rPr>
                  <a:t>For rotation around the y-axis,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“Right” Function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“Left” Function</a:t>
                </a:r>
              </a:p>
              <a:p>
                <a:pPr lvl="1"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Just remember the formula is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br>
                  <a:rPr lang="en-US" sz="2000" dirty="0"/>
                </a:br>
                <a:endParaRPr lang="en-US" sz="2000" dirty="0"/>
              </a:p>
              <a:p>
                <a:pPr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If you need a refresher of “Right Minus Left”, click </a:t>
                </a:r>
                <a:r>
                  <a:rPr lang="en-US" sz="2000" dirty="0">
                    <a:hlinkClick r:id="rId2"/>
                  </a:rPr>
                  <a:t>here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9D6AF62-D958-4235-B1F5-7CE0E6556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5E87C0A4-8E75-4942-A5BE-28699422A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1686D691-E4FA-464D-B114-C2A3194D97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8112" r="6994" b="6933"/>
          <a:stretch/>
        </p:blipFill>
        <p:spPr>
          <a:xfrm>
            <a:off x="7201912" y="1897490"/>
            <a:ext cx="4171376" cy="306302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FDED510-32DE-4560-933C-960A1E0160D8}"/>
              </a:ext>
            </a:extLst>
          </p:cNvPr>
          <p:cNvGrpSpPr/>
          <p:nvPr/>
        </p:nvGrpSpPr>
        <p:grpSpPr>
          <a:xfrm>
            <a:off x="7551498" y="1897131"/>
            <a:ext cx="519840" cy="290160"/>
            <a:chOff x="7551498" y="1897131"/>
            <a:chExt cx="51984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D49BA10-6EE4-4300-90E6-6FFF43A7CDAC}"/>
                    </a:ext>
                  </a:extLst>
                </p14:cNvPr>
                <p14:cNvContentPartPr/>
                <p14:nvPr/>
              </p14:nvContentPartPr>
              <p14:xfrm>
                <a:off x="7551498" y="1897131"/>
                <a:ext cx="519840" cy="231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D49BA10-6EE4-4300-90E6-6FFF43A7CDA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42858" y="1888491"/>
                  <a:ext cx="537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80A8C5-D46B-4CEA-B124-5AD437BAB017}"/>
                    </a:ext>
                  </a:extLst>
                </p14:cNvPr>
                <p14:cNvContentPartPr/>
                <p14:nvPr/>
              </p14:nvContentPartPr>
              <p14:xfrm>
                <a:off x="7692978" y="2039691"/>
                <a:ext cx="69840" cy="147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80A8C5-D46B-4CEA-B124-5AD437BAB0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83978" y="2031051"/>
                  <a:ext cx="87480" cy="16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636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D92C-0A68-4A72-A964-7B4D55F9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Proceed with Washer Problems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731BB-132A-478D-9D6D-7655A37A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288" y="2346978"/>
            <a:ext cx="10554574" cy="440018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200" dirty="0"/>
              <a:t>Draw the region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Determine which axis you are rotating 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200" dirty="0"/>
              <a:t>If x - axis: Determine Top and Bottom Function</a:t>
            </a:r>
          </a:p>
          <a:p>
            <a:pPr marL="1314450" lvl="2" indent="-457200">
              <a:buFont typeface="+mj-lt"/>
              <a:buAutoNum type="romanLcPeriod"/>
            </a:pPr>
            <a:r>
              <a:rPr lang="en-US" sz="2200" dirty="0"/>
              <a:t>R is Top</a:t>
            </a:r>
          </a:p>
          <a:p>
            <a:pPr lvl="2">
              <a:buFont typeface="+mj-lt"/>
              <a:buAutoNum type="romanLcPeriod"/>
            </a:pPr>
            <a:r>
              <a:rPr lang="en-US" sz="2200" dirty="0"/>
              <a:t>   r is Bottom</a:t>
            </a:r>
          </a:p>
          <a:p>
            <a:pPr lvl="1">
              <a:buFont typeface="+mj-lt"/>
              <a:buAutoNum type="alphaLcPeriod"/>
            </a:pPr>
            <a:r>
              <a:rPr lang="en-US" sz="2200" dirty="0"/>
              <a:t> If y - axis: Determine Right and Left Function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200" dirty="0"/>
              <a:t>R is Right</a:t>
            </a:r>
          </a:p>
          <a:p>
            <a:pPr lvl="2">
              <a:buFont typeface="+mj-lt"/>
              <a:buAutoNum type="romanLcPeriod"/>
            </a:pPr>
            <a:r>
              <a:rPr lang="en-US" sz="2200" dirty="0"/>
              <a:t>    r is Left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Finally, apply the washer formula</a:t>
            </a:r>
          </a:p>
          <a:p>
            <a:pPr marL="0" indent="0">
              <a:buNone/>
            </a:pP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B9E3B0-2123-4392-89DA-7A69B60B76B4}"/>
                  </a:ext>
                </a:extLst>
              </p14:cNvPr>
              <p14:cNvContentPartPr/>
              <p14:nvPr/>
            </p14:nvContentPartPr>
            <p14:xfrm>
              <a:off x="2299876" y="8865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B9E3B0-2123-4392-89DA-7A69B60B76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0876" y="8775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527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83B5-78D8-42ED-8CC2-C108C704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0E6C4-9593-478F-BCEB-11DF99C37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4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569660"/>
              </a:xfrm>
              <a:prstGeom prst="rect">
                <a:avLst/>
              </a:prstGeom>
              <a:blipFill>
                <a:blip r:embed="rId2"/>
                <a:stretch>
                  <a:fillRect l="-874" t="-3101" r="-437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122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2531522" y="6363977"/>
            <a:ext cx="648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https://www.geogebra.org/m/f73zjxfe#material/fgy2jzkr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3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569660"/>
              </a:xfrm>
              <a:prstGeom prst="rect">
                <a:avLst/>
              </a:prstGeom>
              <a:blipFill>
                <a:blip r:embed="rId4"/>
                <a:stretch>
                  <a:fillRect l="-874" t="-3101" r="-437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2531522" y="6363977"/>
            <a:ext cx="648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https://www.geogebra.org/m/f73zjxfe#material/fgy2jzkr</a:t>
            </a:r>
            <a:endParaRPr lang="en-US" dirty="0"/>
          </a:p>
          <a:p>
            <a:endParaRPr lang="en-US" dirty="0"/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E775B87D-BDAC-485B-B1AA-DF4803AE49F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7210" y="1925695"/>
            <a:ext cx="3799490" cy="420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8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569660"/>
              </a:xfrm>
              <a:prstGeom prst="rect">
                <a:avLst/>
              </a:prstGeom>
              <a:blipFill>
                <a:blip r:embed="rId4"/>
                <a:stretch>
                  <a:fillRect l="-874" t="-3101" r="-437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2531522" y="6363977"/>
            <a:ext cx="648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https://www.geogebra.org/m/f73zjxfe#material/fgy2jzkr</a:t>
            </a:r>
            <a:endParaRPr lang="en-US" dirty="0"/>
          </a:p>
          <a:p>
            <a:endParaRPr lang="en-US" dirty="0"/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E775B87D-BDAC-485B-B1AA-DF4803AE49F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7210" y="1925695"/>
            <a:ext cx="3799490" cy="4206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B9DC35-3D37-4C48-800D-BF892692C8B1}"/>
              </a:ext>
            </a:extLst>
          </p:cNvPr>
          <p:cNvSpPr txBox="1"/>
          <p:nvPr/>
        </p:nvSpPr>
        <p:spPr>
          <a:xfrm>
            <a:off x="6104637" y="290921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0900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569660"/>
              </a:xfrm>
              <a:prstGeom prst="rect">
                <a:avLst/>
              </a:prstGeom>
              <a:blipFill>
                <a:blip r:embed="rId2"/>
                <a:stretch>
                  <a:fillRect l="-874" t="-3101" r="-437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C54DF08-3AE4-4CAB-BC51-A8908D51BF0F}"/>
                  </a:ext>
                </a:extLst>
              </p14:cNvPr>
              <p14:cNvContentPartPr/>
              <p14:nvPr/>
            </p14:nvContentPartPr>
            <p14:xfrm>
              <a:off x="3837589" y="3796255"/>
              <a:ext cx="25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C54DF08-3AE4-4CAB-BC51-A8908D51BF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8949" y="3787255"/>
                <a:ext cx="2016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3A28B77-B997-4978-AD78-AAD7E2DDC32C}"/>
              </a:ext>
            </a:extLst>
          </p:cNvPr>
          <p:cNvSpPr txBox="1"/>
          <p:nvPr/>
        </p:nvSpPr>
        <p:spPr>
          <a:xfrm>
            <a:off x="2531522" y="6363977"/>
            <a:ext cx="648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https://www.geogebra.org/m/f73zjxfe#material/qtt49cq</a:t>
            </a:r>
            <a:endParaRPr lang="en-US" dirty="0"/>
          </a:p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28632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569660"/>
              </a:xfrm>
              <a:prstGeom prst="rect">
                <a:avLst/>
              </a:prstGeom>
              <a:blipFill>
                <a:blip r:embed="rId4"/>
                <a:stretch>
                  <a:fillRect l="-874" t="-3101" r="-437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C54DF08-3AE4-4CAB-BC51-A8908D51BF0F}"/>
                  </a:ext>
                </a:extLst>
              </p14:cNvPr>
              <p14:cNvContentPartPr/>
              <p14:nvPr/>
            </p14:nvContentPartPr>
            <p14:xfrm>
              <a:off x="3837589" y="3796255"/>
              <a:ext cx="25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C54DF08-3AE4-4CAB-BC51-A8908D51BF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8589" y="3787255"/>
                <a:ext cx="2016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3A28B77-B997-4978-AD78-AAD7E2DDC32C}"/>
              </a:ext>
            </a:extLst>
          </p:cNvPr>
          <p:cNvSpPr txBox="1"/>
          <p:nvPr/>
        </p:nvSpPr>
        <p:spPr>
          <a:xfrm>
            <a:off x="2531522" y="6363977"/>
            <a:ext cx="648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https://www.geogebra.org/m/f73zjxfe#material/qtt49cq</a:t>
            </a:r>
            <a:endParaRPr lang="en-US" dirty="0"/>
          </a:p>
          <a:p>
            <a:r>
              <a:rPr lang="en-US" dirty="0"/>
              <a:t>x</a:t>
            </a:r>
          </a:p>
        </p:txBody>
      </p:sp>
      <p:pic>
        <p:nvPicPr>
          <p:cNvPr id="2" name="Screen Recording 1">
            <a:hlinkClick r:id="" action="ppaction://media"/>
            <a:extLst>
              <a:ext uri="{FF2B5EF4-FFF2-40B4-BE49-F238E27FC236}">
                <a16:creationId xmlns:a16="http://schemas.microsoft.com/office/drawing/2014/main" id="{EABC34BB-3A6F-4D65-B98A-905970E4E4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0955" y="1925215"/>
            <a:ext cx="4296087" cy="42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6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65"/>
    </mc:Choice>
    <mc:Fallback xmlns="">
      <p:transition spd="slow" advTm="15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97B1-6269-46F6-99FC-798054C76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MA 16020: Lesson 13</a:t>
            </a:r>
            <a:br>
              <a:rPr lang="en-US" sz="4800" dirty="0"/>
            </a:br>
            <a:r>
              <a:rPr lang="en-US" sz="4800" dirty="0"/>
              <a:t>			Volume By Revolution</a:t>
            </a:r>
            <a:br>
              <a:rPr lang="en-US" sz="4800" dirty="0"/>
            </a:br>
            <a:r>
              <a:rPr lang="en-US" sz="4800" dirty="0"/>
              <a:t>					Washer Method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AA0C4-D384-417B-8118-A098EE8BB1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3345067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569660"/>
              </a:xfrm>
              <a:prstGeom prst="rect">
                <a:avLst/>
              </a:prstGeom>
              <a:blipFill>
                <a:blip r:embed="rId4"/>
                <a:stretch>
                  <a:fillRect l="-874" t="-3101" r="-437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C54DF08-3AE4-4CAB-BC51-A8908D51BF0F}"/>
                  </a:ext>
                </a:extLst>
              </p14:cNvPr>
              <p14:cNvContentPartPr/>
              <p14:nvPr/>
            </p14:nvContentPartPr>
            <p14:xfrm>
              <a:off x="3837589" y="3796255"/>
              <a:ext cx="25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C54DF08-3AE4-4CAB-BC51-A8908D51BF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8589" y="3787255"/>
                <a:ext cx="2016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3A28B77-B997-4978-AD78-AAD7E2DDC32C}"/>
              </a:ext>
            </a:extLst>
          </p:cNvPr>
          <p:cNvSpPr txBox="1"/>
          <p:nvPr/>
        </p:nvSpPr>
        <p:spPr>
          <a:xfrm>
            <a:off x="2531522" y="6363977"/>
            <a:ext cx="648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https://www.geogebra.org/m/f73zjxfe#material/qtt49cq</a:t>
            </a:r>
            <a:endParaRPr lang="en-US" dirty="0"/>
          </a:p>
          <a:p>
            <a:r>
              <a:rPr lang="en-US" dirty="0"/>
              <a:t>x</a:t>
            </a:r>
          </a:p>
        </p:txBody>
      </p:sp>
      <p:pic>
        <p:nvPicPr>
          <p:cNvPr id="2" name="Screen Recording 1">
            <a:hlinkClick r:id="" action="ppaction://media"/>
            <a:extLst>
              <a:ext uri="{FF2B5EF4-FFF2-40B4-BE49-F238E27FC236}">
                <a16:creationId xmlns:a16="http://schemas.microsoft.com/office/drawing/2014/main" id="{EABC34BB-3A6F-4D65-B98A-905970E4E4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0955" y="1925215"/>
            <a:ext cx="4296087" cy="4207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1ACF08-D904-4BE6-A44B-28FED712077C}"/>
              </a:ext>
            </a:extLst>
          </p:cNvPr>
          <p:cNvSpPr txBox="1"/>
          <p:nvPr/>
        </p:nvSpPr>
        <p:spPr>
          <a:xfrm>
            <a:off x="6270892" y="2736502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7554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65"/>
    </mc:Choice>
    <mc:Fallback xmlns="">
      <p:transition spd="slow" advTm="15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200329"/>
              </a:xfrm>
              <a:prstGeom prst="rect">
                <a:avLst/>
              </a:prstGeom>
              <a:blipFill>
                <a:blip r:embed="rId2"/>
                <a:stretch>
                  <a:fillRect l="-874" t="-4061" r="-437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38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9555C23-FAC1-46BE-BA66-CB4B888F97C1}"/>
              </a:ext>
            </a:extLst>
          </p:cNvPr>
          <p:cNvSpPr txBox="1"/>
          <p:nvPr/>
        </p:nvSpPr>
        <p:spPr>
          <a:xfrm>
            <a:off x="2531522" y="6363977"/>
            <a:ext cx="679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https://www.geogebra.org/m/f73zjxfe#material/c2wzbrbf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8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200329"/>
              </a:xfrm>
              <a:prstGeom prst="rect">
                <a:avLst/>
              </a:prstGeom>
              <a:blipFill>
                <a:blip r:embed="rId4"/>
                <a:stretch>
                  <a:fillRect l="-874" t="-4061" r="-437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9555C23-FAC1-46BE-BA66-CB4B888F97C1}"/>
              </a:ext>
            </a:extLst>
          </p:cNvPr>
          <p:cNvSpPr txBox="1"/>
          <p:nvPr/>
        </p:nvSpPr>
        <p:spPr>
          <a:xfrm>
            <a:off x="2531522" y="6363977"/>
            <a:ext cx="679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https://www.geogebra.org/m/f73zjxfe#material/c2wzbrbf</a:t>
            </a:r>
            <a:endParaRPr lang="en-US" dirty="0"/>
          </a:p>
          <a:p>
            <a:endParaRPr lang="en-US" dirty="0"/>
          </a:p>
        </p:txBody>
      </p:sp>
      <p:pic>
        <p:nvPicPr>
          <p:cNvPr id="7" name="Screen Recording 6">
            <a:hlinkClick r:id="" action="ppaction://media"/>
            <a:extLst>
              <a:ext uri="{FF2B5EF4-FFF2-40B4-BE49-F238E27FC236}">
                <a16:creationId xmlns:a16="http://schemas.microsoft.com/office/drawing/2014/main" id="{986EB7A8-E6F5-4DCF-B8FE-8E34901F47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7210" y="1610795"/>
            <a:ext cx="4283183" cy="44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6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200329"/>
              </a:xfrm>
              <a:prstGeom prst="rect">
                <a:avLst/>
              </a:prstGeom>
              <a:blipFill>
                <a:blip r:embed="rId4"/>
                <a:stretch>
                  <a:fillRect l="-874" t="-4061" r="-437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9555C23-FAC1-46BE-BA66-CB4B888F97C1}"/>
              </a:ext>
            </a:extLst>
          </p:cNvPr>
          <p:cNvSpPr txBox="1"/>
          <p:nvPr/>
        </p:nvSpPr>
        <p:spPr>
          <a:xfrm>
            <a:off x="2531522" y="6363977"/>
            <a:ext cx="679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https://www.geogebra.org/m/f73zjxfe#material/c2wzbrbf</a:t>
            </a:r>
            <a:endParaRPr lang="en-US" dirty="0"/>
          </a:p>
          <a:p>
            <a:endParaRPr lang="en-US" dirty="0"/>
          </a:p>
        </p:txBody>
      </p:sp>
      <p:pic>
        <p:nvPicPr>
          <p:cNvPr id="7" name="Screen Recording 6">
            <a:hlinkClick r:id="" action="ppaction://media"/>
            <a:extLst>
              <a:ext uri="{FF2B5EF4-FFF2-40B4-BE49-F238E27FC236}">
                <a16:creationId xmlns:a16="http://schemas.microsoft.com/office/drawing/2014/main" id="{986EB7A8-E6F5-4DCF-B8FE-8E34901F47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7210" y="1610795"/>
            <a:ext cx="4283183" cy="44674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2A06B1-9BB0-4593-A3FA-60F979451C87}"/>
              </a:ext>
            </a:extLst>
          </p:cNvPr>
          <p:cNvSpPr txBox="1"/>
          <p:nvPr/>
        </p:nvSpPr>
        <p:spPr>
          <a:xfrm>
            <a:off x="6104637" y="2736502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163289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C3C7-9D68-4112-A901-00EF0507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Disk vs. Washer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C6805-2556-4523-B3AA-848577140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17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1BD5-AB9F-4AB2-AFD6-3B1DACC5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apply Disk Method or Washer Method?</a:t>
            </a:r>
          </a:p>
        </p:txBody>
      </p:sp>
      <p:pic>
        <p:nvPicPr>
          <p:cNvPr id="11" name="Content Placeholder 10" descr="A picture containing chart&#10;&#10;Description automatically generated">
            <a:extLst>
              <a:ext uri="{FF2B5EF4-FFF2-40B4-BE49-F238E27FC236}">
                <a16:creationId xmlns:a16="http://schemas.microsoft.com/office/drawing/2014/main" id="{B40C07DD-C7D5-4B05-A345-1D9B96F59B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6" y="3238338"/>
            <a:ext cx="5733568" cy="2959260"/>
          </a:xfrm>
        </p:spPr>
      </p:pic>
      <p:pic>
        <p:nvPicPr>
          <p:cNvPr id="13" name="Content Placeholder 12" descr="Diagram&#10;&#10;Description automatically generated">
            <a:extLst>
              <a:ext uri="{FF2B5EF4-FFF2-40B4-BE49-F238E27FC236}">
                <a16:creationId xmlns:a16="http://schemas.microsoft.com/office/drawing/2014/main" id="{0E9ADFF9-E539-4352-B7EE-636470CB1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630" y="3223825"/>
            <a:ext cx="5873296" cy="295925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691CA4-C3EA-4456-A78F-BD5C5B1C6392}"/>
              </a:ext>
            </a:extLst>
          </p:cNvPr>
          <p:cNvSpPr txBox="1"/>
          <p:nvPr/>
        </p:nvSpPr>
        <p:spPr>
          <a:xfrm>
            <a:off x="810000" y="2510971"/>
            <a:ext cx="37765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Disk Method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AB9669-76E8-4B20-AC97-09E74C4FFEEC}"/>
              </a:ext>
            </a:extLst>
          </p:cNvPr>
          <p:cNvSpPr txBox="1"/>
          <p:nvPr/>
        </p:nvSpPr>
        <p:spPr>
          <a:xfrm>
            <a:off x="7166603" y="2510970"/>
            <a:ext cx="37765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Washer Method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21D145-8DB7-47A5-946E-DD4BED05DE1B}"/>
                  </a:ext>
                </a:extLst>
              </p14:cNvPr>
              <p14:cNvContentPartPr/>
              <p14:nvPr/>
            </p14:nvContentPartPr>
            <p14:xfrm>
              <a:off x="2285629" y="106637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21D145-8DB7-47A5-946E-DD4BED05DE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6629" y="10577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8CD1CE-A329-4297-BA79-C36AFEE890C9}"/>
                  </a:ext>
                </a:extLst>
              </p14:cNvPr>
              <p14:cNvContentPartPr/>
              <p14:nvPr/>
            </p14:nvContentPartPr>
            <p14:xfrm>
              <a:off x="5957269" y="106637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8CD1CE-A329-4297-BA79-C36AFEE890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8629" y="10577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852C00-5947-498E-9D9E-DB2D48919893}"/>
                  </a:ext>
                </a:extLst>
              </p14:cNvPr>
              <p14:cNvContentPartPr/>
              <p14:nvPr/>
            </p14:nvContentPartPr>
            <p14:xfrm>
              <a:off x="6012709" y="95585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852C00-5947-498E-9D9E-DB2D489198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4069" y="94721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4590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apply Disk Method or Washer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When the region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“hugs”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When there is a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“gap”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Washer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0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51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51881"/>
              </a:xfrm>
              <a:prstGeom prst="rect">
                <a:avLst/>
              </a:prstGeom>
              <a:blipFill>
                <a:blip r:embed="rId2"/>
                <a:stretch>
                  <a:fillRect l="-874" t="-2492" r="-437" b="-5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70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https://www.geogebra.org/m/f73zjxfe#material/tahfrdpa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0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51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51881"/>
              </a:xfrm>
              <a:prstGeom prst="rect">
                <a:avLst/>
              </a:prstGeom>
              <a:blipFill>
                <a:blip r:embed="rId4"/>
                <a:stretch>
                  <a:fillRect l="-874" t="-2492" r="-437" b="-5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70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https://www.geogebra.org/m/f73zjxfe#material/tahfrdpa</a:t>
            </a:r>
            <a:endParaRPr lang="en-US" dirty="0"/>
          </a:p>
          <a:p>
            <a:endParaRPr lang="en-US" dirty="0"/>
          </a:p>
        </p:txBody>
      </p:sp>
      <p:pic>
        <p:nvPicPr>
          <p:cNvPr id="5" name="Screen Recording 4">
            <a:hlinkClick r:id="" action="ppaction://media"/>
            <a:extLst>
              <a:ext uri="{FF2B5EF4-FFF2-40B4-BE49-F238E27FC236}">
                <a16:creationId xmlns:a16="http://schemas.microsoft.com/office/drawing/2014/main" id="{AE5DBE86-7977-4C68-8173-A6E92A16A7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893" y="2205798"/>
            <a:ext cx="3914250" cy="40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51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51881"/>
              </a:xfrm>
              <a:prstGeom prst="rect">
                <a:avLst/>
              </a:prstGeom>
              <a:blipFill>
                <a:blip r:embed="rId4"/>
                <a:stretch>
                  <a:fillRect l="-874" t="-2492" r="-437" b="-5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70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https://www.geogebra.org/m/f73zjxfe#material/tahfrdpa</a:t>
            </a:r>
            <a:endParaRPr lang="en-US" dirty="0"/>
          </a:p>
          <a:p>
            <a:endParaRPr lang="en-US" dirty="0"/>
          </a:p>
        </p:txBody>
      </p:sp>
      <p:pic>
        <p:nvPicPr>
          <p:cNvPr id="5" name="Screen Recording 4">
            <a:hlinkClick r:id="" action="ppaction://media"/>
            <a:extLst>
              <a:ext uri="{FF2B5EF4-FFF2-40B4-BE49-F238E27FC236}">
                <a16:creationId xmlns:a16="http://schemas.microsoft.com/office/drawing/2014/main" id="{AE5DBE86-7977-4C68-8173-A6E92A16A7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893" y="2205798"/>
            <a:ext cx="3914250" cy="4028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7EEE53-8AB9-4786-831C-42EB82423E60}"/>
              </a:ext>
            </a:extLst>
          </p:cNvPr>
          <p:cNvSpPr txBox="1"/>
          <p:nvPr/>
        </p:nvSpPr>
        <p:spPr>
          <a:xfrm>
            <a:off x="6133954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3923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51BD-F21C-46B7-81C7-64CC751E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Time, we talked about…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7BE4-C261-4A74-9E18-E64906BA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513233"/>
            <a:ext cx="10554574" cy="3636511"/>
          </a:xfrm>
        </p:spPr>
        <p:txBody>
          <a:bodyPr>
            <a:noAutofit/>
          </a:bodyPr>
          <a:lstStyle/>
          <a:p>
            <a:r>
              <a:rPr lang="en-US" sz="2400" dirty="0"/>
              <a:t>How Geometry gave us formulas for simple shapes and solids to find their area or volume, and</a:t>
            </a:r>
          </a:p>
          <a:p>
            <a:endParaRPr lang="en-US" sz="2400" dirty="0"/>
          </a:p>
          <a:p>
            <a:r>
              <a:rPr lang="en-US" sz="2400" dirty="0"/>
              <a:t>How Integration can allow us to find area or volume of </a:t>
            </a:r>
            <a:r>
              <a:rPr lang="en-US" sz="2400" dirty="0">
                <a:solidFill>
                  <a:schemeClr val="accent1"/>
                </a:solidFill>
              </a:rPr>
              <a:t>ANYTHING !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How? </a:t>
            </a:r>
          </a:p>
          <a:p>
            <a:pPr lvl="1"/>
            <a:r>
              <a:rPr lang="en-US" sz="2400" dirty="0"/>
              <a:t> We introduced this notion of cross-sections which can be of the form of 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Disks (Lesson 12), or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Washers (Lesson 13)</a:t>
            </a:r>
          </a:p>
        </p:txBody>
      </p:sp>
    </p:spTree>
    <p:extLst>
      <p:ext uri="{BB962C8B-B14F-4D97-AF65-F5344CB8AC3E}">
        <p14:creationId xmlns:p14="http://schemas.microsoft.com/office/powerpoint/2010/main" val="31590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5BF2-6A4F-441E-896F-D179EF8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33334"/>
            <a:ext cx="10571998" cy="970450"/>
          </a:xfrm>
        </p:spPr>
        <p:txBody>
          <a:bodyPr/>
          <a:lstStyle/>
          <a:p>
            <a:r>
              <a:rPr lang="en-US" dirty="0"/>
              <a:t>GeoGebra Link for Lesson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1EDD-C2DE-4D4F-B467-651E01C7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hlinkClick r:id="rId2"/>
              </a:rPr>
              <a:t>https://www.geogebra.org/m/f73zjxfe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96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6802582" y="2971799"/>
            <a:ext cx="45720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8174182" y="3429000"/>
            <a:ext cx="1828800" cy="1828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14A5D-B9AC-4889-944A-85EFC7E9DE0F}"/>
              </a:ext>
            </a:extLst>
          </p:cNvPr>
          <p:cNvSpPr txBox="1"/>
          <p:nvPr/>
        </p:nvSpPr>
        <p:spPr>
          <a:xfrm>
            <a:off x="817418" y="2758349"/>
            <a:ext cx="53062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Suppose we are asked to find the area of a rectangle with a triangle missing from the middle.</a:t>
            </a:r>
          </a:p>
          <a:p>
            <a:endParaRPr lang="en-US" sz="2600" dirty="0"/>
          </a:p>
          <a:p>
            <a:r>
              <a:rPr lang="en-US" sz="2600" dirty="0"/>
              <a:t>How do we calculate that area?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3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4952999" y="36576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9531435" y="3789484"/>
            <a:ext cx="914400" cy="9144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99EEF-32FB-412E-98E9-5D146CDB2F06}"/>
              </a:ext>
            </a:extLst>
          </p:cNvPr>
          <p:cNvSpPr txBox="1"/>
          <p:nvPr/>
        </p:nvSpPr>
        <p:spPr>
          <a:xfrm>
            <a:off x="609600" y="2322097"/>
            <a:ext cx="110974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First, we would find the area of the rectangle and the area of the triangle separately.</a:t>
            </a:r>
          </a:p>
        </p:txBody>
      </p:sp>
    </p:spTree>
    <p:extLst>
      <p:ext uri="{BB962C8B-B14F-4D97-AF65-F5344CB8AC3E}">
        <p14:creationId xmlns:p14="http://schemas.microsoft.com/office/powerpoint/2010/main" val="166461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4952999" y="36576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9531435" y="3789484"/>
            <a:ext cx="914400" cy="9144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99EEF-32FB-412E-98E9-5D146CDB2F06}"/>
              </a:ext>
            </a:extLst>
          </p:cNvPr>
          <p:cNvSpPr txBox="1"/>
          <p:nvPr/>
        </p:nvSpPr>
        <p:spPr>
          <a:xfrm>
            <a:off x="609600" y="2322097"/>
            <a:ext cx="11097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Then we would subtract these two values …</a:t>
            </a:r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1D289B28-DB82-4749-A5A9-9847B9C63ED7}"/>
              </a:ext>
            </a:extLst>
          </p:cNvPr>
          <p:cNvSpPr/>
          <p:nvPr/>
        </p:nvSpPr>
        <p:spPr>
          <a:xfrm>
            <a:off x="7928017" y="3877848"/>
            <a:ext cx="914400" cy="914400"/>
          </a:xfrm>
          <a:prstGeom prst="mathMin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4952999" y="36576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9531435" y="3789484"/>
            <a:ext cx="914400" cy="9144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99EEF-32FB-412E-98E9-5D146CDB2F06}"/>
              </a:ext>
            </a:extLst>
          </p:cNvPr>
          <p:cNvSpPr txBox="1"/>
          <p:nvPr/>
        </p:nvSpPr>
        <p:spPr>
          <a:xfrm>
            <a:off x="609600" y="2322097"/>
            <a:ext cx="11097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… to find the remaining area.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79BA4-C8C8-4462-BD60-37680375B30E}"/>
              </a:ext>
            </a:extLst>
          </p:cNvPr>
          <p:cNvSpPr/>
          <p:nvPr/>
        </p:nvSpPr>
        <p:spPr>
          <a:xfrm>
            <a:off x="810000" y="365591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C9F69DC-5C18-4A0E-9CAE-C681D8C95BD7}"/>
              </a:ext>
            </a:extLst>
          </p:cNvPr>
          <p:cNvSpPr/>
          <p:nvPr/>
        </p:nvSpPr>
        <p:spPr>
          <a:xfrm>
            <a:off x="1495800" y="3884510"/>
            <a:ext cx="914400" cy="9144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53E5C919-8F99-4B62-82B0-CF433111B844}"/>
              </a:ext>
            </a:extLst>
          </p:cNvPr>
          <p:cNvSpPr/>
          <p:nvPr/>
        </p:nvSpPr>
        <p:spPr>
          <a:xfrm>
            <a:off x="3560127" y="3893127"/>
            <a:ext cx="914400" cy="914400"/>
          </a:xfrm>
          <a:prstGeom prst="mathEqual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1D289B28-DB82-4749-A5A9-9847B9C63ED7}"/>
              </a:ext>
            </a:extLst>
          </p:cNvPr>
          <p:cNvSpPr/>
          <p:nvPr/>
        </p:nvSpPr>
        <p:spPr>
          <a:xfrm>
            <a:off x="7928017" y="3877848"/>
            <a:ext cx="914400" cy="914400"/>
          </a:xfrm>
          <a:prstGeom prst="mathMin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5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A4D9-6B4D-4999-96D7-0EE8BDF5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did this with disks?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DAC13-3E59-4C1B-8302-834D01448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402" y="2198436"/>
            <a:ext cx="5185873" cy="1206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Let’s find the area of the red annulus.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BBC7AA-9341-4004-BA2A-5FDA6CC95D8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849257" y="2508209"/>
                <a:ext cx="6197600" cy="36387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The area of the red circle is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, and</a:t>
                </a:r>
              </a:p>
              <a:p>
                <a:pPr marL="0" indent="0">
                  <a:buNone/>
                </a:pPr>
                <a:r>
                  <a:rPr lang="en-US" sz="2600" dirty="0"/>
                  <a:t>the area of the gray circle is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So if we subtract the two,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BBC7AA-9341-4004-BA2A-5FDA6CC95D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49257" y="2508209"/>
                <a:ext cx="6197600" cy="36387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A0FA496-9105-474B-863E-3615448F00D1}"/>
              </a:ext>
            </a:extLst>
          </p:cNvPr>
          <p:cNvSpPr/>
          <p:nvPr/>
        </p:nvSpPr>
        <p:spPr>
          <a:xfrm>
            <a:off x="1593271" y="3452851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1AEF45-76D8-43AB-B1BC-CBC077CF7D23}"/>
              </a:ext>
            </a:extLst>
          </p:cNvPr>
          <p:cNvSpPr/>
          <p:nvPr/>
        </p:nvSpPr>
        <p:spPr>
          <a:xfrm>
            <a:off x="2279071" y="4114800"/>
            <a:ext cx="1371600" cy="137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E7559B-A2A3-47FA-8099-6A8E1DE0A667}"/>
              </a:ext>
            </a:extLst>
          </p:cNvPr>
          <p:cNvCxnSpPr>
            <a:cxnSpLocks/>
            <a:endCxn id="5" idx="7"/>
          </p:cNvCxnSpPr>
          <p:nvPr/>
        </p:nvCxnSpPr>
        <p:spPr>
          <a:xfrm flipV="1">
            <a:off x="2926714" y="3854583"/>
            <a:ext cx="1008025" cy="94601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1F01F2C-8473-48A6-BAC9-6D9F8F418DA9}"/>
              </a:ext>
            </a:extLst>
          </p:cNvPr>
          <p:cNvSpPr txBox="1"/>
          <p:nvPr/>
        </p:nvSpPr>
        <p:spPr>
          <a:xfrm>
            <a:off x="3330686" y="3800026"/>
            <a:ext cx="2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93FEA0-FBEA-41C6-AFC6-312B491F8EB4}"/>
              </a:ext>
            </a:extLst>
          </p:cNvPr>
          <p:cNvCxnSpPr>
            <a:cxnSpLocks/>
            <a:endCxn id="6" idx="6"/>
          </p:cNvCxnSpPr>
          <p:nvPr/>
        </p:nvCxnSpPr>
        <p:spPr>
          <a:xfrm>
            <a:off x="2926714" y="4800600"/>
            <a:ext cx="723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990FE6-1740-47C9-9222-650D71253CC0}"/>
              </a:ext>
            </a:extLst>
          </p:cNvPr>
          <p:cNvSpPr txBox="1"/>
          <p:nvPr/>
        </p:nvSpPr>
        <p:spPr>
          <a:xfrm>
            <a:off x="3155339" y="4774168"/>
            <a:ext cx="23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6209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BBEE28A7-C83B-4DCB-9E66-AF58A0864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D21EC9-9707-4723-8447-0D7FA381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AABA95AA-8869-4123-BB01-8C85EFDF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2B0C5-A060-4459-AE60-28007462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88436-09B1-4DA7-B9B6-289542E1C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3" y="2413000"/>
            <a:ext cx="3404372" cy="3632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600" dirty="0"/>
              <a:t>In this lesson, we are going to play with disks, but remove a portion of it.</a:t>
            </a:r>
          </a:p>
          <a:p>
            <a:endParaRPr lang="en-US" sz="2600" dirty="0"/>
          </a:p>
          <a:p>
            <a:r>
              <a:rPr lang="en-US" sz="2600" dirty="0"/>
              <a:t>This method is called the washer method. 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68102155-1621-4AE4-8DD3-7730E2FFD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E5A01253-1BE3-421A-B40B-D0BD54BA0E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9681" y="954116"/>
            <a:ext cx="5479494" cy="4947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9660D9-412E-4107-9539-DE2B3591B91B}"/>
              </a:ext>
            </a:extLst>
          </p:cNvPr>
          <p:cNvSpPr txBox="1"/>
          <p:nvPr/>
        </p:nvSpPr>
        <p:spPr>
          <a:xfrm>
            <a:off x="5972206" y="6477789"/>
            <a:ext cx="494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https://www.geogebra.org/m/uym6dwyd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9820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1948</TotalTime>
  <Words>1346</Words>
  <Application>Microsoft Office PowerPoint</Application>
  <PresentationFormat>Widescreen</PresentationFormat>
  <Paragraphs>138</Paragraphs>
  <Slides>30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Cambria Math</vt:lpstr>
      <vt:lpstr>Century Gothic</vt:lpstr>
      <vt:lpstr>Wingdings 2</vt:lpstr>
      <vt:lpstr>Quotable</vt:lpstr>
      <vt:lpstr>Reminders </vt:lpstr>
      <vt:lpstr>MA 16020: Lesson 13    Volume By Revolution      Washer Method</vt:lpstr>
      <vt:lpstr>Last Time, we talked about… </vt:lpstr>
      <vt:lpstr>Geometry: How to Calculate The Area of a Shaded Region</vt:lpstr>
      <vt:lpstr>Geometry: How to Calculate The Area of a Shaded Region</vt:lpstr>
      <vt:lpstr>Geometry: How to Calculate The Area of a Shaded Region</vt:lpstr>
      <vt:lpstr>Geometry: How to Calculate The Area of a Shaded Region</vt:lpstr>
      <vt:lpstr>What if we did this with disks?</vt:lpstr>
      <vt:lpstr>Today’s Lecture</vt:lpstr>
      <vt:lpstr>Washer Method Formula</vt:lpstr>
      <vt:lpstr>Let’s talk a bit more about R and r </vt:lpstr>
      <vt:lpstr>Let’s talk a bit more about R and r </vt:lpstr>
      <vt:lpstr>How to Proceed with Washer Problems 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RECAP: Disk vs. Washer Method</vt:lpstr>
      <vt:lpstr>When do apply Disk Method or Washer Method?</vt:lpstr>
      <vt:lpstr>When do we apply Disk Method or Washer Method?</vt:lpstr>
      <vt:lpstr>PowerPoint Presentation</vt:lpstr>
      <vt:lpstr>PowerPoint Presentation</vt:lpstr>
      <vt:lpstr>PowerPoint Presentation</vt:lpstr>
      <vt:lpstr>GeoGebra Link for Lesson 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Reminders </dc:title>
  <dc:creator>Alexandra Cuadra</dc:creator>
  <cp:lastModifiedBy>Alexandra Cuadra</cp:lastModifiedBy>
  <cp:revision>9</cp:revision>
  <cp:lastPrinted>2022-02-21T04:29:02Z</cp:lastPrinted>
  <dcterms:created xsi:type="dcterms:W3CDTF">2022-02-19T06:31:05Z</dcterms:created>
  <dcterms:modified xsi:type="dcterms:W3CDTF">2022-02-21T22:13:13Z</dcterms:modified>
</cp:coreProperties>
</file>