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mp" ContentType="image/p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ink/ink3.xml" ContentType="application/inkml+xml"/>
  <Override PartName="/ppt/notesSlides/notesSlide9.xml" ContentType="application/vnd.openxmlformats-officedocument.presentationml.notesSlide+xml"/>
  <Override PartName="/ppt/ink/ink4.xml" ContentType="application/inkml+xml"/>
  <Override PartName="/ppt/ink/ink5.xml" ContentType="application/inkml+xml"/>
  <Override PartName="/ppt/notesSlides/notesSlide10.xml" ContentType="application/vnd.openxmlformats-officedocument.presentationml.notesSlide+xml"/>
  <Override PartName="/ppt/ink/ink6.xml" ContentType="application/inkml+xml"/>
  <Override PartName="/ppt/ink/ink7.xml" ContentType="application/inkml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57" r:id="rId1"/>
  </p:sldMasterIdLst>
  <p:notesMasterIdLst>
    <p:notesMasterId r:id="rId18"/>
  </p:notesMasterIdLst>
  <p:sldIdLst>
    <p:sldId id="258" r:id="rId2"/>
    <p:sldId id="256" r:id="rId3"/>
    <p:sldId id="292" r:id="rId4"/>
    <p:sldId id="291" r:id="rId5"/>
    <p:sldId id="295" r:id="rId6"/>
    <p:sldId id="300" r:id="rId7"/>
    <p:sldId id="307" r:id="rId8"/>
    <p:sldId id="317" r:id="rId9"/>
    <p:sldId id="310" r:id="rId10"/>
    <p:sldId id="313" r:id="rId11"/>
    <p:sldId id="316" r:id="rId12"/>
    <p:sldId id="306" r:id="rId13"/>
    <p:sldId id="305" r:id="rId14"/>
    <p:sldId id="301" r:id="rId15"/>
    <p:sldId id="303" r:id="rId16"/>
    <p:sldId id="318" r:id="rId1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8897" autoAdjust="0"/>
    <p:restoredTop sz="94660"/>
  </p:normalViewPr>
  <p:slideViewPr>
    <p:cSldViewPr snapToGrid="0">
      <p:cViewPr varScale="1">
        <p:scale>
          <a:sx n="69" d="100"/>
          <a:sy n="69" d="100"/>
        </p:scale>
        <p:origin x="210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23T17:23:49.6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79 1201 24575,'0'-9'0,"1"1"0,1-1 0,-1 1 0,1-1 0,4-8 0,5-24 0,0-20 0,40-186 0,-33 183 0,47-110 0,-57 153 0,0 0 0,-2-1 0,7-36 0,-9 33 0,2 0 0,13-34 0,-5 24 0,-8 16 0,1 1 0,1 0 0,1 1 0,1 0 0,21-29 0,-18 29 0,1 2 0,1-1 0,0 2 0,1 0 0,1 1 0,22-14 0,-28 21 0,1 1 0,-1 0 0,1 1 0,0 0 0,0 0 0,1 1 0,-1 1 0,1 0 0,-1 1 0,1 1 0,25 1 0,-29 0 0,0 0 0,0 1 0,-1-1 0,1 2 0,0-1 0,-1 2 0,1-1 0,-1 1 0,0 0 0,0 0 0,-1 1 0,1 0 0,-1 1 0,0 0 0,0 0 0,-1 0 0,0 1 0,0 0 0,-1 0 0,1 0 0,-1 1 0,-1 0 0,6 13 0,4 14 0,-2 1 0,-1 0 0,-2 1 0,6 52 0,-6-41 0,17 153 0,-7-46 0,-7-32 0,-8 240 0,-7-181 0,2-165 0,-1 0 0,-1 0 0,0 0 0,-1 0 0,-1 0 0,-1-1 0,0 0 0,-1 0 0,-16 26 0,0 4 0,7-10 0,-19 70 0,2-3 0,-54 143 0,58-156 0,23-66 0,-1-1 0,-1 0 0,-1-1 0,0 1 0,-26 39 0,-5-2 0,31-43 0,-1-1 0,-1 0 0,-1 0 0,0-1 0,-1-1 0,-1 0 0,-15 11 0,13-13 0,-1-1 0,0 0 0,-1-2 0,0 0 0,-20 7 0,33-14 0,-1 0 0,1 0 0,-1-1 0,1 0 0,-1 0 0,0 0 0,0-1 0,0 1 0,1-1 0,-1-1 0,0 1 0,0-1 0,1 0 0,-1 0 0,0-1 0,1 0 0,-1 0 0,1 0 0,0 0 0,0-1 0,-10-7 0,2-2 0,1 0 0,0-1 0,1-1 0,0 0 0,1 0 0,1-1 0,0 0 0,-12-32 0,0-11 0,-17-75 0,-8-22 0,40 138-227,1-2-1,1 1 1,0 0-1,2-1 1,-1-19-1,1 7-6598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23T17:23:50.9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0 293 24575,'1'-2'0,"1"-1"0,-1 1 0,0-1 0,1 1 0,-1 0 0,1 0 0,0 0 0,0 0 0,0 0 0,0 0 0,3-2 0,5-6 0,116-145 0,-82 97 0,-42 55 0,0 0 0,0 0 0,0 0 0,1 0 0,0 1 0,-1-1 0,1 1 0,0-1 0,0 1 0,0 0 0,0 0 0,1 0 0,-1 1 0,1-1 0,-1 1 0,1 0 0,-1 0 0,8-1 0,-7 2 0,0 1 0,0 0 0,0 0 0,0 0 0,-1 1 0,1-1 0,0 1 0,-1 0 0,1 0 0,-1 1 0,0-1 0,0 0 0,0 1 0,0 0 0,0 0 0,0 0 0,3 5 0,4 6-195,0 1 0,-1 1 0,0 0 0,-1 0 0,-1 1 0,9 29 0,-4-4-6631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23T17:23:56.2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24575,'0'0'-8191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23T17:24:37.4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927 1201 24575,'0'-9'0,"-1"1"0,-1-1 0,1 1 0,-1-1 0,-4-8 0,-5-24 0,0-20 0,-40-186 0,33 183 0,-47-110 0,57 153 0,0 0 0,2-1 0,-7-36 0,9 33 0,-2 0 0,-13-34 0,5 24 0,8 16 0,-1 1 0,-1 0 0,-1 1 0,-1 0 0,-21-29 0,18 29 0,-1 2 0,-1-1 0,0 2 0,-1 0 0,-1 1 0,-22-14 0,28 21 0,-1 1 0,1 0 0,-1 1 0,0 0 0,0 0 0,-1 1 0,1 1 0,-1 0 0,1 1 0,-1 1 0,-25 1 0,29 0 0,0 0 0,0 1 0,1-1 0,-1 2 0,0-1 0,1 2 0,-1-1 0,1 1 0,0 0 0,0 0 0,1 1 0,-1 0 0,1 1 0,0 0 0,0 0 0,1 0 0,0 1 0,0 0 0,1 0 0,-1 0 0,1 1 0,1 0 0,-6 13 0,-4 14 0,2 1 0,1 0 0,2 1 0,-6 52 0,6-41 0,-17 153 0,7-46 0,7-32 0,8 240 0,7-181 0,-2-165 0,1 0 0,1 0 0,0 0 0,1 0 0,1 0 0,1-1 0,0 0 0,1 0 0,16 26 0,0 4 0,-7-10 0,19 70 0,-2-3 0,54 143 0,-58-156 0,-23-66 0,1-1 0,1 0 0,1-1 0,0 1 0,26 39 0,5-2 0,-31-43 0,1-1 0,1 0 0,1 0 0,0-1 0,1-1 0,1 0 0,15 11 0,-13-13 0,1-1 0,0 0 0,1-2 0,0 0 0,20 7 0,-33-14 0,1 0 0,-1 0 0,1-1 0,-1 0 0,1 0 0,0 0 0,0-1 0,0 1 0,-1-1 0,1-1 0,0 1 0,0-1 0,-1 0 0,1 0 0,0-1 0,-1 0 0,1 0 0,-1 0 0,0 0 0,0-1 0,10-7 0,-2-2 0,-1 0 0,0-1 0,-1-1 0,0 0 0,-1 0 0,-1-1 0,0 0 0,12-32 0,0-11 0,17-75 0,8-22 0,-40 138-227,-1-2-1,-1 1 1,0 0-1,-2-1 1,1-19-1,-1 7-6598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23T17:24:37.4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413 293 24575,'-1'-2'0,"-1"-1"0,1 1 0,0-1 0,-1 1 0,1 0 0,-1 0 0,0 0 0,0 0 0,0 0 0,0 0 0,-3-2 0,-5-6 0,-116-145 0,82 97 0,42 55 0,0 0 0,0 0 0,0 0 0,-1 0 0,0 1 0,1-1 0,-1 1 0,0-1 0,0 1 0,0 0 0,0 0 0,-1 0 0,1 1 0,-1-1 0,1 1 0,-1 0 0,1 0 0,-8-1 0,7 2 0,0 1 0,0 0 0,0 0 0,0 0 0,1 1 0,-1-1 0,0 1 0,1 0 0,-1 0 0,1 1 0,0-1 0,0 0 0,0 1 0,0 0 0,0 0 0,0 0 0,-3 5 0,-4 6-195,0 1 0,1 1 0,0 0 0,1 0 0,1 1 0,-9 29 0,4-4-6631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23T17:27:18.4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79 1201 24575,'0'-9'0,"1"1"0,1-1 0,-1 1 0,1-1 0,4-8 0,5-24 0,0-20 0,40-186 0,-33 183 0,47-110 0,-57 153 0,0 0 0,-2-1 0,7-36 0,-9 33 0,2 0 0,13-34 0,-5 24 0,-8 16 0,1 1 0,1 0 0,1 1 0,1 0 0,21-29 0,-18 29 0,1 2 0,1-1 0,0 2 0,1 0 0,1 1 0,22-14 0,-28 21 0,1 1 0,-1 0 0,1 1 0,0 0 0,0 0 0,1 1 0,-1 1 0,1 0 0,-1 1 0,1 1 0,25 1 0,-29 0 0,0 0 0,0 1 0,-1-1 0,1 2 0,0-1 0,-1 2 0,1-1 0,-1 1 0,0 0 0,0 0 0,-1 1 0,1 0 0,-1 1 0,0 0 0,0 0 0,-1 0 0,0 1 0,0 0 0,-1 0 0,1 0 0,-1 1 0,-1 0 0,6 13 0,4 14 0,-2 1 0,-1 0 0,-2 1 0,6 52 0,-6-41 0,17 153 0,-7-46 0,-7-32 0,-8 240 0,-7-181 0,2-165 0,-1 0 0,-1 0 0,0 0 0,-1 0 0,-1 0 0,-1-1 0,0 0 0,-1 0 0,-16 26 0,0 4 0,7-10 0,-19 70 0,2-3 0,-54 143 0,58-156 0,23-66 0,-1-1 0,-1 0 0,-1-1 0,0 1 0,-26 39 0,-5-2 0,31-43 0,-1-1 0,-1 0 0,-1 0 0,0-1 0,-1-1 0,-1 0 0,-15 11 0,13-13 0,-1-1 0,0 0 0,-1-2 0,0 0 0,-20 7 0,33-14 0,-1 0 0,1 0 0,-1-1 0,1 0 0,-1 0 0,0 0 0,0-1 0,0 1 0,1-1 0,-1-1 0,0 1 0,0-1 0,1 0 0,-1 0 0,0-1 0,1 0 0,-1 0 0,1 0 0,0 0 0,0-1 0,-10-7 0,2-2 0,1 0 0,0-1 0,1-1 0,0 0 0,1 0 0,1-1 0,0 0 0,-12-32 0,0-11 0,-17-75 0,-8-22 0,40 138-227,1-2-1,1 1 1,0 0-1,2-1 1,-1-19-1,1 7-6598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23T17:27:18.4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0 293 24575,'1'-2'0,"1"-1"0,-1 1 0,0-1 0,1 1 0,-1 0 0,1 0 0,0 0 0,0 0 0,0 0 0,0 0 0,3-2 0,5-6 0,116-145 0,-82 97 0,-42 55 0,0 0 0,0 0 0,0 0 0,1 0 0,0 1 0,-1-1 0,1 1 0,0-1 0,0 1 0,0 0 0,0 0 0,1 0 0,-1 1 0,1-1 0,-1 1 0,1 0 0,-1 0 0,8-1 0,-7 2 0,0 1 0,0 0 0,0 0 0,0 0 0,-1 1 0,1-1 0,0 1 0,-1 0 0,1 0 0,-1 1 0,0-1 0,0 0 0,0 1 0,0 0 0,0 0 0,0 0 0,3 5 0,4 6-195,0 1 0,-1 1 0,0 0 0,-1 0 0,-1 1 0,9 29 0,-4-4-6631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46C69DD-201B-4B3F-89E5-F9891D90222D}" type="datetimeFigureOut">
              <a:rPr lang="en-US" smtClean="0"/>
              <a:t>2/23/2022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9194F08-EE45-4501-B860-CF900A06EA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22044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9194F08-EE45-4501-B860-CF900A06EA5B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684941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9194F08-EE45-4501-B860-CF900A06EA5B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128555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9194F08-EE45-4501-B860-CF900A06EA5B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623014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9194F08-EE45-4501-B860-CF900A06EA5B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035188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9194F08-EE45-4501-B860-CF900A06EA5B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128539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9194F08-EE45-4501-B860-CF900A06EA5B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761581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9194F08-EE45-4501-B860-CF900A06EA5B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115503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9194F08-EE45-4501-B860-CF900A06EA5B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04999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9194F08-EE45-4501-B860-CF900A06EA5B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361675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9194F08-EE45-4501-B860-CF900A06EA5B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650651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9194F08-EE45-4501-B860-CF900A06EA5B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759662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9194F08-EE45-4501-B860-CF900A06EA5B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962700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9194F08-EE45-4501-B860-CF900A06EA5B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519904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9194F08-EE45-4501-B860-CF900A06EA5B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82493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9194F08-EE45-4501-B860-CF900A06EA5B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660284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9194F08-EE45-4501-B860-CF900A06EA5B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68803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-3175"/>
            <a:ext cx="12192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5760" y="0"/>
                </a:moveTo>
                <a:lnTo>
                  <a:pt x="0" y="0"/>
                </a:lnTo>
                <a:lnTo>
                  <a:pt x="0" y="3090"/>
                </a:lnTo>
                <a:lnTo>
                  <a:pt x="943" y="3090"/>
                </a:lnTo>
                <a:lnTo>
                  <a:pt x="1123" y="3270"/>
                </a:lnTo>
                <a:lnTo>
                  <a:pt x="1123" y="3270"/>
                </a:lnTo>
                <a:lnTo>
                  <a:pt x="1127" y="3272"/>
                </a:lnTo>
                <a:lnTo>
                  <a:pt x="1133" y="3275"/>
                </a:lnTo>
                <a:lnTo>
                  <a:pt x="1139" y="3278"/>
                </a:lnTo>
                <a:lnTo>
                  <a:pt x="1144" y="3278"/>
                </a:lnTo>
                <a:lnTo>
                  <a:pt x="1150" y="3278"/>
                </a:lnTo>
                <a:lnTo>
                  <a:pt x="1155" y="3275"/>
                </a:lnTo>
                <a:lnTo>
                  <a:pt x="1161" y="3272"/>
                </a:lnTo>
                <a:lnTo>
                  <a:pt x="1165" y="3270"/>
                </a:lnTo>
                <a:lnTo>
                  <a:pt x="1345" y="3090"/>
                </a:lnTo>
                <a:lnTo>
                  <a:pt x="5760" y="3090"/>
                </a:lnTo>
                <a:lnTo>
                  <a:pt x="5760" y="0"/>
                </a:lnTo>
                <a:close/>
              </a:path>
            </a:pathLst>
          </a:custGeom>
          <a:ln/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0001" y="1449147"/>
            <a:ext cx="10572000" cy="2971051"/>
          </a:xfrm>
        </p:spPr>
        <p:txBody>
          <a:bodyPr/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10001" y="5280847"/>
            <a:ext cx="10572000" cy="434974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B9EBBA-996F-894A-B54A-D6246ED52CEA}" type="datetimeFigureOut">
              <a:rPr lang="en-US" smtClean="0"/>
              <a:pPr/>
              <a:t>2/23/2022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33082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4800600"/>
            <a:ext cx="10561418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5" name="Picture Placeholder 14"/>
          <p:cNvSpPr>
            <a:spLocks noGrp="1" noChangeAspect="1"/>
          </p:cNvSpPr>
          <p:nvPr>
            <p:ph type="pic" sz="quarter" idx="13"/>
          </p:nvPr>
        </p:nvSpPr>
        <p:spPr bwMode="auto">
          <a:xfrm>
            <a:off x="0" y="0"/>
            <a:ext cx="12192000" cy="4800600"/>
          </a:xfrm>
          <a:custGeom>
            <a:avLst/>
            <a:gdLst/>
            <a:ahLst/>
            <a:cxnLst/>
            <a:rect l="0" t="0" r="r" b="b"/>
            <a:pathLst>
              <a:path w="5760" h="3289">
                <a:moveTo>
                  <a:pt x="5760" y="0"/>
                </a:moveTo>
                <a:lnTo>
                  <a:pt x="0" y="0"/>
                </a:lnTo>
                <a:lnTo>
                  <a:pt x="0" y="3100"/>
                </a:lnTo>
                <a:lnTo>
                  <a:pt x="943" y="3100"/>
                </a:lnTo>
                <a:lnTo>
                  <a:pt x="1123" y="3281"/>
                </a:lnTo>
                <a:lnTo>
                  <a:pt x="1123" y="3281"/>
                </a:lnTo>
                <a:lnTo>
                  <a:pt x="1127" y="3283"/>
                </a:lnTo>
                <a:lnTo>
                  <a:pt x="1133" y="3286"/>
                </a:lnTo>
                <a:lnTo>
                  <a:pt x="1139" y="3289"/>
                </a:lnTo>
                <a:lnTo>
                  <a:pt x="1144" y="3289"/>
                </a:lnTo>
                <a:lnTo>
                  <a:pt x="1150" y="3289"/>
                </a:lnTo>
                <a:lnTo>
                  <a:pt x="1155" y="3286"/>
                </a:lnTo>
                <a:lnTo>
                  <a:pt x="1161" y="3283"/>
                </a:lnTo>
                <a:lnTo>
                  <a:pt x="1165" y="3281"/>
                </a:lnTo>
                <a:lnTo>
                  <a:pt x="1345" y="3100"/>
                </a:lnTo>
                <a:lnTo>
                  <a:pt x="5760" y="3100"/>
                </a:lnTo>
                <a:lnTo>
                  <a:pt x="5760" y="0"/>
                </a:lnTo>
                <a:close/>
              </a:path>
            </a:pathLst>
          </a:custGeom>
          <a:noFill/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numCol="1" anchor="t" anchorCtr="0" compatLnSpc="1">
            <a:prstTxWarp prst="textNoShape">
              <a:avLst/>
            </a:prstTxWarp>
            <a:normAutofit/>
          </a:bodyPr>
          <a:lstStyle>
            <a:lvl1pPr marL="0" indent="0" algn="ctr">
              <a:buFontTx/>
              <a:buNone/>
              <a:defRPr sz="16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0000" y="5367338"/>
            <a:ext cx="10561418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C79C5D-2A6F-F04D-97DA-BEF2467B64E4}" type="datetimeFigureOut">
              <a:rPr lang="en-US" smtClean="0"/>
              <a:pPr/>
              <a:t>2/23/2022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37733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/>
          <p:cNvSpPr>
            <a:spLocks noChangeAspect="1"/>
          </p:cNvSpPr>
          <p:nvPr/>
        </p:nvSpPr>
        <p:spPr bwMode="auto">
          <a:xfrm>
            <a:off x="631697" y="1081456"/>
            <a:ext cx="6332416" cy="3239188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0985" y="1238502"/>
            <a:ext cx="5893840" cy="2645912"/>
          </a:xfrm>
        </p:spPr>
        <p:txBody>
          <a:bodyPr anchor="b"/>
          <a:lstStyle>
            <a:lvl1pPr algn="l">
              <a:defRPr sz="4200" b="1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3190" y="4443680"/>
            <a:ext cx="5891636" cy="713241"/>
          </a:xfrm>
        </p:spPr>
        <p:txBody>
          <a:bodyPr anchor="t">
            <a:no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7574642" y="1081456"/>
            <a:ext cx="3810001" cy="4075465"/>
          </a:xfrm>
        </p:spPr>
        <p:txBody>
          <a:bodyPr anchor="t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A1846-DA80-1C48-A609-854EA85C59AD}" type="datetimeFigureOut">
              <a:rPr lang="en-US" smtClean="0"/>
              <a:pPr/>
              <a:t>2/23/2022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408304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6"/>
          <p:cNvSpPr>
            <a:spLocks noChangeAspect="1"/>
          </p:cNvSpPr>
          <p:nvPr/>
        </p:nvSpPr>
        <p:spPr bwMode="auto">
          <a:xfrm>
            <a:off x="1140884" y="2286585"/>
            <a:ext cx="4895115" cy="2503972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8" name="Title 1"/>
          <p:cNvSpPr>
            <a:spLocks noGrp="1"/>
          </p:cNvSpPr>
          <p:nvPr>
            <p:ph type="title"/>
          </p:nvPr>
        </p:nvSpPr>
        <p:spPr>
          <a:xfrm>
            <a:off x="1357089" y="2435957"/>
            <a:ext cx="4382521" cy="2007789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6156000" y="2286000"/>
            <a:ext cx="4880300" cy="2295525"/>
          </a:xfrm>
        </p:spPr>
        <p:txBody>
          <a:bodyPr anchor="t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F54567-0DE4-3F47-BF90-CB84690072F9}" type="datetimeFigureOut">
              <a:rPr lang="en-US" smtClean="0"/>
              <a:pPr/>
              <a:t>2/23/2022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661204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C52C72-DE31-F449-A4ED-4C594FD91407}" type="datetimeFigureOut">
              <a:rPr lang="en-US" smtClean="0"/>
              <a:pPr/>
              <a:t>2/23/2022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718692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/>
          <p:cNvSpPr>
            <a:spLocks noChangeAspect="1"/>
          </p:cNvSpPr>
          <p:nvPr/>
        </p:nvSpPr>
        <p:spPr bwMode="auto">
          <a:xfrm>
            <a:off x="7669651" y="446089"/>
            <a:ext cx="4522349" cy="5414962"/>
          </a:xfrm>
          <a:custGeom>
            <a:avLst/>
            <a:gdLst/>
            <a:ahLst/>
            <a:cxnLst/>
            <a:rect l="0" t="0" r="r" b="b"/>
            <a:pathLst>
              <a:path w="2879" h="4320">
                <a:moveTo>
                  <a:pt x="183" y="0"/>
                </a:moveTo>
                <a:lnTo>
                  <a:pt x="183" y="1197"/>
                </a:lnTo>
                <a:lnTo>
                  <a:pt x="8" y="1372"/>
                </a:lnTo>
                <a:lnTo>
                  <a:pt x="8" y="1372"/>
                </a:lnTo>
                <a:lnTo>
                  <a:pt x="6" y="1376"/>
                </a:lnTo>
                <a:lnTo>
                  <a:pt x="3" y="1382"/>
                </a:lnTo>
                <a:lnTo>
                  <a:pt x="0" y="1387"/>
                </a:lnTo>
                <a:lnTo>
                  <a:pt x="0" y="1393"/>
                </a:lnTo>
                <a:lnTo>
                  <a:pt x="0" y="1399"/>
                </a:lnTo>
                <a:lnTo>
                  <a:pt x="3" y="1404"/>
                </a:lnTo>
                <a:lnTo>
                  <a:pt x="6" y="1410"/>
                </a:lnTo>
                <a:lnTo>
                  <a:pt x="8" y="1414"/>
                </a:lnTo>
                <a:lnTo>
                  <a:pt x="183" y="1589"/>
                </a:lnTo>
                <a:lnTo>
                  <a:pt x="183" y="4320"/>
                </a:lnTo>
                <a:lnTo>
                  <a:pt x="2879" y="4320"/>
                </a:lnTo>
                <a:lnTo>
                  <a:pt x="2879" y="0"/>
                </a:lnTo>
                <a:lnTo>
                  <a:pt x="183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183540" y="586171"/>
            <a:ext cx="2494791" cy="513479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0001" y="446089"/>
            <a:ext cx="6611540" cy="5414962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62726E-379B-B349-9EED-81ED093FA806}" type="datetimeFigureOut">
              <a:rPr lang="en-US" smtClean="0"/>
              <a:pPr/>
              <a:t>2/23/2022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42240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8712" y="2222287"/>
            <a:ext cx="10554574" cy="363651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A1323-8D79-1946-B0D7-40001CF92E9D}" type="datetimeFigureOut">
              <a:rPr lang="en-US" smtClean="0"/>
              <a:pPr/>
              <a:t>2/23/2022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37179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7"/>
          <p:cNvSpPr/>
          <p:nvPr/>
        </p:nvSpPr>
        <p:spPr bwMode="auto">
          <a:xfrm>
            <a:off x="0" y="1"/>
            <a:ext cx="12192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0" y="0"/>
                </a:moveTo>
                <a:lnTo>
                  <a:pt x="5760" y="0"/>
                </a:lnTo>
                <a:lnTo>
                  <a:pt x="5760" y="3090"/>
                </a:lnTo>
                <a:lnTo>
                  <a:pt x="4817" y="3090"/>
                </a:lnTo>
                <a:lnTo>
                  <a:pt x="4637" y="3270"/>
                </a:lnTo>
                <a:lnTo>
                  <a:pt x="4637" y="3270"/>
                </a:lnTo>
                <a:lnTo>
                  <a:pt x="4633" y="3272"/>
                </a:lnTo>
                <a:lnTo>
                  <a:pt x="4627" y="3275"/>
                </a:lnTo>
                <a:lnTo>
                  <a:pt x="4621" y="3278"/>
                </a:lnTo>
                <a:lnTo>
                  <a:pt x="4616" y="3278"/>
                </a:lnTo>
                <a:lnTo>
                  <a:pt x="4610" y="3278"/>
                </a:lnTo>
                <a:lnTo>
                  <a:pt x="4605" y="3275"/>
                </a:lnTo>
                <a:lnTo>
                  <a:pt x="4599" y="3272"/>
                </a:lnTo>
                <a:lnTo>
                  <a:pt x="4595" y="3270"/>
                </a:lnTo>
                <a:lnTo>
                  <a:pt x="4415" y="3090"/>
                </a:lnTo>
                <a:lnTo>
                  <a:pt x="0" y="3090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2951396"/>
            <a:ext cx="10561418" cy="1468800"/>
          </a:xfrm>
        </p:spPr>
        <p:txBody>
          <a:bodyPr anchor="b"/>
          <a:lstStyle>
            <a:lvl1pPr algn="r">
              <a:defRPr sz="4800" b="1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0000" y="5281201"/>
            <a:ext cx="10561418" cy="433955"/>
          </a:xfrm>
        </p:spPr>
        <p:txBody>
          <a:bodyPr anchor="t">
            <a:no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A1846-DA80-1C48-A609-854EA85C59AD}" type="datetimeFigureOut">
              <a:rPr lang="en-US" smtClean="0"/>
              <a:pPr/>
              <a:t>2/23/2022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99698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8712" y="2222287"/>
            <a:ext cx="5185873" cy="3638763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7415" y="2222287"/>
            <a:ext cx="5194583" cy="3638764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302355-E14B-8545-A8F8-0FE83CC9D524}" type="datetimeFigureOut">
              <a:rPr lang="en-US" smtClean="0"/>
              <a:pPr/>
              <a:t>2/23/2022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63972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4728" y="2174875"/>
            <a:ext cx="5189857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4729" y="2751138"/>
            <a:ext cx="5189856" cy="3109913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7415" y="2174875"/>
            <a:ext cx="5194583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7415" y="2751138"/>
            <a:ext cx="5194583" cy="3109913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640F58-564D-2B4F-AE67-E407BA4FCF45}" type="datetimeFigureOut">
              <a:rPr lang="en-US" smtClean="0"/>
              <a:pPr/>
              <a:t>2/23/2022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6434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3A34C8-038E-2045-AF43-DF7DBB8E0E9E}" type="datetimeFigureOut">
              <a:rPr lang="en-US" smtClean="0"/>
              <a:pPr/>
              <a:t>2/23/2022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97493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8C68F-D26B-8F47-958C-23B49CF8A634}" type="datetimeFigureOut">
              <a:rPr lang="en-US" smtClean="0"/>
              <a:pPr/>
              <a:t>2/23/2022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07260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/>
          <p:cNvSpPr>
            <a:spLocks noChangeAspect="1"/>
          </p:cNvSpPr>
          <p:nvPr/>
        </p:nvSpPr>
        <p:spPr bwMode="auto">
          <a:xfrm>
            <a:off x="1073151" y="446087"/>
            <a:ext cx="3547533" cy="1814651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3151" y="446088"/>
            <a:ext cx="3547533" cy="1618396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5633" y="446088"/>
            <a:ext cx="6252633" cy="5414963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3151" y="2260738"/>
            <a:ext cx="3547533" cy="360031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DF5E60-9974-AC48-9591-99C2BB44B7CF}" type="datetimeFigureOut">
              <a:rPr lang="en-US" smtClean="0"/>
              <a:pPr/>
              <a:t>2/23/2022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21206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4728" y="727522"/>
            <a:ext cx="4852988" cy="1617163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Picture Placeholder 11"/>
          <p:cNvSpPr>
            <a:spLocks noGrp="1" noChangeAspect="1"/>
          </p:cNvSpPr>
          <p:nvPr>
            <p:ph type="pic" sz="quarter" idx="13"/>
          </p:nvPr>
        </p:nvSpPr>
        <p:spPr bwMode="auto">
          <a:xfrm>
            <a:off x="6098117" y="0"/>
            <a:ext cx="6093883" cy="6858000"/>
          </a:xfrm>
          <a:custGeom>
            <a:avLst/>
            <a:gdLst/>
            <a:ahLst/>
            <a:cxnLst/>
            <a:rect l="0" t="0" r="r" b="b"/>
            <a:pathLst>
              <a:path w="2879" h="4320">
                <a:moveTo>
                  <a:pt x="183" y="0"/>
                </a:moveTo>
                <a:lnTo>
                  <a:pt x="183" y="1197"/>
                </a:lnTo>
                <a:lnTo>
                  <a:pt x="8" y="1372"/>
                </a:lnTo>
                <a:lnTo>
                  <a:pt x="8" y="1372"/>
                </a:lnTo>
                <a:lnTo>
                  <a:pt x="6" y="1376"/>
                </a:lnTo>
                <a:lnTo>
                  <a:pt x="3" y="1382"/>
                </a:lnTo>
                <a:lnTo>
                  <a:pt x="0" y="1387"/>
                </a:lnTo>
                <a:lnTo>
                  <a:pt x="0" y="1393"/>
                </a:lnTo>
                <a:lnTo>
                  <a:pt x="0" y="1399"/>
                </a:lnTo>
                <a:lnTo>
                  <a:pt x="3" y="1404"/>
                </a:lnTo>
                <a:lnTo>
                  <a:pt x="6" y="1410"/>
                </a:lnTo>
                <a:lnTo>
                  <a:pt x="8" y="1414"/>
                </a:lnTo>
                <a:lnTo>
                  <a:pt x="183" y="1589"/>
                </a:lnTo>
                <a:lnTo>
                  <a:pt x="183" y="4320"/>
                </a:lnTo>
                <a:lnTo>
                  <a:pt x="2879" y="4320"/>
                </a:lnTo>
                <a:lnTo>
                  <a:pt x="2879" y="0"/>
                </a:lnTo>
                <a:lnTo>
                  <a:pt x="183" y="0"/>
                </a:lnTo>
                <a:close/>
              </a:path>
            </a:pathLst>
          </a:custGeom>
          <a:noFill/>
          <a:ln w="9525">
            <a:solidFill>
              <a:schemeClr val="tx2"/>
            </a:solidFill>
            <a:round/>
            <a:headEnd/>
            <a:tailEnd/>
          </a:ln>
          <a:effectLst/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>
            <a:lvl1pPr algn="ctr">
              <a:buFontTx/>
              <a:buNone/>
              <a:defRPr sz="14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4728" y="2344684"/>
            <a:ext cx="4852988" cy="3516365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885810" y="6041362"/>
            <a:ext cx="976879" cy="365125"/>
          </a:xfrm>
        </p:spPr>
        <p:txBody>
          <a:bodyPr/>
          <a:lstStyle/>
          <a:p>
            <a:fld id="{18C79C5D-2A6F-F04D-97DA-BEF2467B64E4}" type="datetimeFigureOut">
              <a:rPr lang="en-US" smtClean="0"/>
              <a:pPr/>
              <a:t>2/23/2022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90396" y="6041362"/>
            <a:ext cx="3295413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862689" y="5915888"/>
            <a:ext cx="1062155" cy="490599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47208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  <a:prstGeom prst="rect">
            <a:avLst/>
          </a:prstGeom>
          <a:effectLst>
            <a:outerShdw blurRad="50800" dir="14400000">
              <a:srgbClr val="000000">
                <a:alpha val="60000"/>
              </a:srgbClr>
            </a:outerShdw>
          </a:effectLst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0000" y="2184401"/>
            <a:ext cx="10563285" cy="3674397"/>
          </a:xfrm>
          <a:prstGeom prst="rect">
            <a:avLst/>
          </a:prstGeom>
          <a:effectLst>
            <a:outerShdw blurRad="50800" dir="14400000">
              <a:srgbClr val="000000">
                <a:alpha val="40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1514" y="6041362"/>
            <a:ext cx="864432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334626" y="6041362"/>
            <a:ext cx="1343706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09B482E8-6E0E-1B4F-B1FD-C69DB9E858D9}" type="datetimeFigureOut">
              <a:rPr lang="en-US" smtClean="0"/>
              <a:pPr/>
              <a:t>2/23/2022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78331" y="5915888"/>
            <a:ext cx="1062155" cy="490599"/>
          </a:xfrm>
          <a:prstGeom prst="rect">
            <a:avLst/>
          </a:prstGeom>
        </p:spPr>
        <p:txBody>
          <a:bodyPr vert="horz" lIns="91440" tIns="45720" rIns="91440" bIns="10800" rtlCol="0" anchor="b"/>
          <a:lstStyle>
            <a:lvl1pPr algn="r">
              <a:defRPr sz="20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132978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58" r:id="rId1"/>
    <p:sldLayoutId id="2147483759" r:id="rId2"/>
    <p:sldLayoutId id="2147483760" r:id="rId3"/>
    <p:sldLayoutId id="2147483761" r:id="rId4"/>
    <p:sldLayoutId id="2147483762" r:id="rId5"/>
    <p:sldLayoutId id="2147483763" r:id="rId6"/>
    <p:sldLayoutId id="2147483764" r:id="rId7"/>
    <p:sldLayoutId id="2147483765" r:id="rId8"/>
    <p:sldLayoutId id="2147483766" r:id="rId9"/>
    <p:sldLayoutId id="2147483767" r:id="rId10"/>
    <p:sldLayoutId id="2147483768" r:id="rId11"/>
    <p:sldLayoutId id="2147483769" r:id="rId12"/>
    <p:sldLayoutId id="2147483770" r:id="rId13"/>
    <p:sldLayoutId id="2147483771" r:id="rId14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000" b="1" kern="1200">
          <a:solidFill>
            <a:srgbClr val="FEFEFE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4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36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customXml" Target="../ink/ink7.xml"/><Relationship Id="rId3" Type="http://schemas.openxmlformats.org/officeDocument/2006/relationships/image" Target="../media/image100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Relationship Id="rId6" Type="http://schemas.openxmlformats.org/officeDocument/2006/relationships/customXml" Target="../ink/ink6.xml"/><Relationship Id="rId5" Type="http://schemas.openxmlformats.org/officeDocument/2006/relationships/image" Target="../media/image4.tmp"/><Relationship Id="rId4" Type="http://schemas.openxmlformats.org/officeDocument/2006/relationships/image" Target="../media/image11.png"/><Relationship Id="rId9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4.png"/><Relationship Id="rId4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www.math.purdue.edu/~fernan87/assets/docs/Spring_2022/MA_16020_Spring_2022_Lesson_14.pdf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www.math.purdue.edu/~fernan87/assets/docs/Spring_2022/MA_16020_Spring_2022_Lesson_14.pdf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www.math.purdue.edu/~fernan87/assets/docs/Spring_2022/MA_16020_Spring_2022_Lesson_14.pdf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math.purdue.edu/~fernan87/assets/docs/Spring_2022/MA_16020_Spring_2022_Lesson_14.pdf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www.math.purdue.edu/~fernan87/assets/docs/Spring_2022/MA_16020_Spring_2022_Lesson_14.pdf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www.math.purdue.edu/~fernan87/assets/docs/Spring_2022/MA_16020_Spring_2022_Lesson_14.pdf" TargetMode="Externa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2.tmp"/><Relationship Id="rId7" Type="http://schemas.openxmlformats.org/officeDocument/2006/relationships/customXml" Target="../ink/ink2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8.png"/><Relationship Id="rId5" Type="http://schemas.openxmlformats.org/officeDocument/2006/relationships/customXml" Target="../ink/ink1.xml"/><Relationship Id="rId10" Type="http://schemas.openxmlformats.org/officeDocument/2006/relationships/image" Target="../media/image10.png"/><Relationship Id="rId4" Type="http://schemas.openxmlformats.org/officeDocument/2006/relationships/image" Target="../media/image60.png"/><Relationship Id="rId9" Type="http://schemas.openxmlformats.org/officeDocument/2006/relationships/customXml" Target="../ink/ink3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customXml" Target="../ink/ink5.xml"/><Relationship Id="rId3" Type="http://schemas.openxmlformats.org/officeDocument/2006/relationships/image" Target="../media/image7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6" Type="http://schemas.openxmlformats.org/officeDocument/2006/relationships/customXml" Target="../ink/ink4.xml"/><Relationship Id="rId5" Type="http://schemas.openxmlformats.org/officeDocument/2006/relationships/image" Target="../media/image3.tmp"/><Relationship Id="rId4" Type="http://schemas.openxmlformats.org/officeDocument/2006/relationships/image" Target="../media/image80.png"/><Relationship Id="rId9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528A54-B237-4D19-A4A9-F67487DC19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Reminders	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D31102-1728-4009-8FA7-546E82E6175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>
                <a:solidFill>
                  <a:schemeClr val="accent1"/>
                </a:solidFill>
              </a:rPr>
              <a:t>FRIDAY</a:t>
            </a:r>
            <a:r>
              <a:rPr lang="en-US" sz="2400" dirty="0"/>
              <a:t> QUIZ 7 on Volume of Revolutions (Lessons 12 – 13 – 14)</a:t>
            </a:r>
          </a:p>
          <a:p>
            <a:endParaRPr lang="en-US" sz="2400" dirty="0"/>
          </a:p>
          <a:p>
            <a:r>
              <a:rPr lang="en-US" sz="2400" dirty="0">
                <a:solidFill>
                  <a:schemeClr val="accent1"/>
                </a:solidFill>
              </a:rPr>
              <a:t>2-Week Reminder: </a:t>
            </a:r>
            <a:r>
              <a:rPr lang="en-US" sz="2400" dirty="0"/>
              <a:t>EXAM 2 on 3/10 (Lessons 7 – 19)</a:t>
            </a:r>
          </a:p>
          <a:p>
            <a:endParaRPr lang="en-US" sz="2400" dirty="0"/>
          </a:p>
          <a:p>
            <a:r>
              <a:rPr lang="en-US" sz="2400" dirty="0">
                <a:solidFill>
                  <a:schemeClr val="accent1"/>
                </a:solidFill>
              </a:rPr>
              <a:t>WEDNESDAY</a:t>
            </a:r>
            <a:r>
              <a:rPr lang="en-US" sz="2400" dirty="0"/>
              <a:t> QUIZ 8 on Improper Integrals (Lesson 15)</a:t>
            </a:r>
          </a:p>
        </p:txBody>
      </p:sp>
    </p:spTree>
    <p:extLst>
      <p:ext uri="{BB962C8B-B14F-4D97-AF65-F5344CB8AC3E}">
        <p14:creationId xmlns:p14="http://schemas.microsoft.com/office/powerpoint/2010/main" val="394998607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 6">
            <a:extLst>
              <a:ext uri="{FF2B5EF4-FFF2-40B4-BE49-F238E27FC236}">
                <a16:creationId xmlns:a16="http://schemas.microsoft.com/office/drawing/2014/main" id="{90A7E396-A5E4-44BC-9BB6-B0E9D90C89F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6="http://schemas.microsoft.com/office/drawing/2014/main" xmlns:p14="http://schemas.microsoft.com/office/powerpoint/2010/main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23ECC733-A533-4D91-BD25-3B6E06B7AE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Freeform 23">
            <a:extLst>
              <a:ext uri="{FF2B5EF4-FFF2-40B4-BE49-F238E27FC236}">
                <a16:creationId xmlns:a16="http://schemas.microsoft.com/office/drawing/2014/main" id="{36401F08-8B30-49FC-A47E-7119FCAAB7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4637005" cy="6858000"/>
          </a:xfrm>
          <a:custGeom>
            <a:avLst/>
            <a:gdLst>
              <a:gd name="connsiteX0" fmla="*/ 0 w 4637005"/>
              <a:gd name="connsiteY0" fmla="*/ 0 h 6858000"/>
              <a:gd name="connsiteX1" fmla="*/ 4637005 w 4637005"/>
              <a:gd name="connsiteY1" fmla="*/ 0 h 6858000"/>
              <a:gd name="connsiteX2" fmla="*/ 4637005 w 4637005"/>
              <a:gd name="connsiteY2" fmla="*/ 1900238 h 6858000"/>
              <a:gd name="connsiteX3" fmla="*/ 4266589 w 4637005"/>
              <a:gd name="connsiteY3" fmla="*/ 2178050 h 6858000"/>
              <a:gd name="connsiteX4" fmla="*/ 4262355 w 4637005"/>
              <a:gd name="connsiteY4" fmla="*/ 2184400 h 6858000"/>
              <a:gd name="connsiteX5" fmla="*/ 4256005 w 4637005"/>
              <a:gd name="connsiteY5" fmla="*/ 2193925 h 6858000"/>
              <a:gd name="connsiteX6" fmla="*/ 4249655 w 4637005"/>
              <a:gd name="connsiteY6" fmla="*/ 2201863 h 6858000"/>
              <a:gd name="connsiteX7" fmla="*/ 4249655 w 4637005"/>
              <a:gd name="connsiteY7" fmla="*/ 2211388 h 6858000"/>
              <a:gd name="connsiteX8" fmla="*/ 4249655 w 4637005"/>
              <a:gd name="connsiteY8" fmla="*/ 2220913 h 6858000"/>
              <a:gd name="connsiteX9" fmla="*/ 4256005 w 4637005"/>
              <a:gd name="connsiteY9" fmla="*/ 2228850 h 6858000"/>
              <a:gd name="connsiteX10" fmla="*/ 4262355 w 4637005"/>
              <a:gd name="connsiteY10" fmla="*/ 2238375 h 6858000"/>
              <a:gd name="connsiteX11" fmla="*/ 4266589 w 4637005"/>
              <a:gd name="connsiteY11" fmla="*/ 2244725 h 6858000"/>
              <a:gd name="connsiteX12" fmla="*/ 4637005 w 4637005"/>
              <a:gd name="connsiteY12" fmla="*/ 2522538 h 6858000"/>
              <a:gd name="connsiteX13" fmla="*/ 4637005 w 4637005"/>
              <a:gd name="connsiteY13" fmla="*/ 6858000 h 6858000"/>
              <a:gd name="connsiteX14" fmla="*/ 0 w 4637005"/>
              <a:gd name="connsiteY1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4637005" h="6858000">
                <a:moveTo>
                  <a:pt x="0" y="0"/>
                </a:moveTo>
                <a:lnTo>
                  <a:pt x="4637005" y="0"/>
                </a:lnTo>
                <a:lnTo>
                  <a:pt x="4637005" y="1900238"/>
                </a:lnTo>
                <a:lnTo>
                  <a:pt x="4266589" y="2178050"/>
                </a:lnTo>
                <a:lnTo>
                  <a:pt x="4262355" y="2184400"/>
                </a:lnTo>
                <a:lnTo>
                  <a:pt x="4256005" y="2193925"/>
                </a:lnTo>
                <a:lnTo>
                  <a:pt x="4249655" y="2201863"/>
                </a:lnTo>
                <a:lnTo>
                  <a:pt x="4249655" y="2211388"/>
                </a:lnTo>
                <a:lnTo>
                  <a:pt x="4249655" y="2220913"/>
                </a:lnTo>
                <a:lnTo>
                  <a:pt x="4256005" y="2228850"/>
                </a:lnTo>
                <a:lnTo>
                  <a:pt x="4262355" y="2238375"/>
                </a:lnTo>
                <a:lnTo>
                  <a:pt x="4266589" y="2244725"/>
                </a:lnTo>
                <a:lnTo>
                  <a:pt x="4637005" y="2522538"/>
                </a:lnTo>
                <a:lnTo>
                  <a:pt x="4637005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1839E679-ED8A-42AA-A285-36AD38D547CE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304800" y="447188"/>
                <a:ext cx="3918285" cy="1965812"/>
              </a:xfrm>
            </p:spPr>
            <p:txBody>
              <a:bodyPr vert="horz" lIns="91440" tIns="45720" rIns="91440" bIns="45720" rtlCol="0" anchor="b">
                <a:noAutofit/>
              </a:bodyPr>
              <a:lstStyle/>
              <a:p>
                <a:pPr>
                  <a:lnSpc>
                    <a:spcPct val="90000"/>
                  </a:lnSpc>
                </a:pPr>
                <a:r>
                  <a:rPr lang="en-US" sz="3200" dirty="0">
                    <a:solidFill>
                      <a:schemeClr val="accent1"/>
                    </a:solidFill>
                  </a:rPr>
                  <a:t>GOOD NEWS EVERYBODY: </a:t>
                </a:r>
                <a:br>
                  <a:rPr lang="en-US" sz="3200" dirty="0"/>
                </a:br>
                <a:r>
                  <a:rPr lang="en-US" sz="3200" dirty="0"/>
                  <a:t>When rotating around the line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32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3200" i="1">
                        <a:latin typeface="Cambria Math" panose="02040503050406030204" pitchFamily="18" charset="0"/>
                      </a:rPr>
                      <m:t>𝒆</m:t>
                    </m:r>
                  </m:oMath>
                </a14:m>
                <a:r>
                  <a:rPr lang="en-US" sz="3200" dirty="0"/>
                  <a:t> …</a:t>
                </a:r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1839E679-ED8A-42AA-A285-36AD38D547C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304800" y="447188"/>
                <a:ext cx="3918285" cy="1965812"/>
              </a:xfr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70519663-C712-4E41-A7EC-E7BC8F29F066}"/>
                  </a:ext>
                </a:extLst>
              </p:cNvPr>
              <p:cNvSpPr>
                <a:spLocks noGrp="1"/>
              </p:cNvSpPr>
              <p:nvPr>
                <p:ph sz="half" idx="2"/>
              </p:nvPr>
            </p:nvSpPr>
            <p:spPr>
              <a:xfrm>
                <a:off x="334767" y="2592388"/>
                <a:ext cx="3918285" cy="3818424"/>
              </a:xfrm>
            </p:spPr>
            <p:txBody>
              <a:bodyPr vert="horz" lIns="91440" tIns="45720" rIns="91440" bIns="45720" rtlCol="0" anchor="ctr">
                <a:noAutofit/>
              </a:bodyPr>
              <a:lstStyle/>
              <a:p>
                <a:pPr>
                  <a:lnSpc>
                    <a:spcPct val="90000"/>
                  </a:lnSpc>
                </a:pPr>
                <a:r>
                  <a:rPr lang="en-US" dirty="0">
                    <a:solidFill>
                      <a:schemeClr val="accent1"/>
                    </a:solidFill>
                  </a:rPr>
                  <a:t>The same formulas, for </a:t>
                </a:r>
                <a14:m>
                  <m:oMath xmlns:m="http://schemas.openxmlformats.org/officeDocument/2006/math">
                    <m:r>
                      <a:rPr lang="en-US" b="0" i="1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𝑅</m:t>
                    </m:r>
                  </m:oMath>
                </a14:m>
                <a:r>
                  <a:rPr lang="en-US" dirty="0">
                    <a:solidFill>
                      <a:schemeClr val="accent1"/>
                    </a:solidFill>
                  </a:rPr>
                  <a:t> and </a:t>
                </a:r>
                <a14:m>
                  <m:oMath xmlns:m="http://schemas.openxmlformats.org/officeDocument/2006/math">
                    <m:r>
                      <a:rPr lang="en-US" b="0" i="1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en-US" dirty="0">
                    <a:solidFill>
                      <a:schemeClr val="accent1"/>
                    </a:solidFill>
                  </a:rPr>
                  <a:t>,  from the case of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i="1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𝑒</m:t>
                    </m:r>
                  </m:oMath>
                </a14:m>
                <a:r>
                  <a:rPr lang="en-US" dirty="0">
                    <a:solidFill>
                      <a:schemeClr val="accent1"/>
                    </a:solidFill>
                  </a:rPr>
                  <a:t> applies. </a:t>
                </a:r>
              </a:p>
              <a:p>
                <a:pPr>
                  <a:lnSpc>
                    <a:spcPct val="90000"/>
                  </a:lnSpc>
                </a:pPr>
                <a:r>
                  <a:rPr lang="en-US" dirty="0"/>
                  <a:t>So, the distance between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US" dirty="0"/>
                  <a:t> (or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𝑔</m:t>
                    </m:r>
                  </m:oMath>
                </a14:m>
                <a:r>
                  <a:rPr lang="en-US" dirty="0"/>
                  <a:t>) and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𝑒</m:t>
                    </m:r>
                  </m:oMath>
                </a14:m>
                <a:r>
                  <a:rPr lang="en-US" dirty="0"/>
                  <a:t> are as follows: </a:t>
                </a:r>
              </a:p>
              <a:p>
                <a:pPr lvl="1">
                  <a:lnSpc>
                    <a:spcPct val="90000"/>
                  </a:lnSpc>
                </a:pPr>
                <a14:m>
                  <m:oMath xmlns:m="http://schemas.openxmlformats.org/officeDocument/2006/math">
                    <m:r>
                      <a:rPr lang="en-US" sz="1800" i="1">
                        <a:latin typeface="Cambria Math" panose="02040503050406030204" pitchFamily="18" charset="0"/>
                      </a:rPr>
                      <m:t>𝑅</m:t>
                    </m:r>
                    <m:r>
                      <a:rPr lang="en-US" sz="18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800" i="1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sz="1800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1800" i="1">
                        <a:latin typeface="Cambria Math" panose="02040503050406030204" pitchFamily="18" charset="0"/>
                      </a:rPr>
                      <m:t>𝑒</m:t>
                    </m:r>
                  </m:oMath>
                </a14:m>
                <a:endParaRPr lang="en-US" sz="1800" dirty="0"/>
              </a:p>
              <a:p>
                <a:pPr lvl="1">
                  <a:lnSpc>
                    <a:spcPct val="90000"/>
                  </a:lnSpc>
                </a:pPr>
                <a14:m>
                  <m:oMath xmlns:m="http://schemas.openxmlformats.org/officeDocument/2006/math">
                    <m:r>
                      <a:rPr lang="en-US" sz="1800" i="1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sz="18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800" i="1">
                        <a:latin typeface="Cambria Math" panose="02040503050406030204" pitchFamily="18" charset="0"/>
                      </a:rPr>
                      <m:t>𝑔</m:t>
                    </m:r>
                    <m:r>
                      <a:rPr lang="en-US" sz="1800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1800" i="1">
                        <a:latin typeface="Cambria Math" panose="02040503050406030204" pitchFamily="18" charset="0"/>
                      </a:rPr>
                      <m:t>𝑒</m:t>
                    </m:r>
                  </m:oMath>
                </a14:m>
                <a:endParaRPr lang="en-US" sz="1800" dirty="0"/>
              </a:p>
              <a:p>
                <a:pPr lvl="1">
                  <a:lnSpc>
                    <a:spcPct val="90000"/>
                  </a:lnSpc>
                </a:pPr>
                <a:endParaRPr lang="en-US" sz="1800" dirty="0"/>
              </a:p>
              <a:p>
                <a:pPr>
                  <a:lnSpc>
                    <a:spcPct val="90000"/>
                  </a:lnSpc>
                </a:pPr>
                <a:r>
                  <a:rPr lang="en-US" dirty="0"/>
                  <a:t>Note that though we did all this calculation for the Washer Problems; this also applies for the Disk Problems.</a:t>
                </a:r>
              </a:p>
            </p:txBody>
          </p:sp>
        </mc:Choice>
        <mc:Fallback xmlns="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70519663-C712-4E41-A7EC-E7BC8F29F06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xfrm>
                <a:off x="334767" y="2592388"/>
                <a:ext cx="3918285" cy="3818424"/>
              </a:xfr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Rounded Rectangle 17">
            <a:extLst>
              <a:ext uri="{FF2B5EF4-FFF2-40B4-BE49-F238E27FC236}">
                <a16:creationId xmlns:a16="http://schemas.microsoft.com/office/drawing/2014/main" id="{3F6460BF-80B6-42E6-A4B2-8F9671BAA7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278945" y="958640"/>
            <a:ext cx="6269591" cy="4945244"/>
          </a:xfrm>
          <a:prstGeom prst="roundRect">
            <a:avLst>
              <a:gd name="adj" fmla="val 3513"/>
            </a:avLst>
          </a:prstGeom>
          <a:solidFill>
            <a:schemeClr val="tx1"/>
          </a:solidFill>
          <a:ln>
            <a:solidFill>
              <a:schemeClr val="accent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Content Placeholder 11" descr="Diagram&#10;&#10;Description automatically generated">
            <a:extLst>
              <a:ext uri="{FF2B5EF4-FFF2-40B4-BE49-F238E27FC236}">
                <a16:creationId xmlns:a16="http://schemas.microsoft.com/office/drawing/2014/main" id="{C3808E91-82BF-43B0-940D-7C5BC6681DF0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5"/>
          <a:stretch>
            <a:fillRect/>
          </a:stretch>
        </p:blipFill>
        <p:spPr>
          <a:xfrm>
            <a:off x="5603706" y="1386596"/>
            <a:ext cx="5638853" cy="4074070"/>
          </a:xfrm>
          <a:prstGeom prst="rect">
            <a:avLst/>
          </a:prstGeom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7A697DA8-9843-49AF-B6CE-89827FBEFC1C}"/>
              </a:ext>
            </a:extLst>
          </p:cNvPr>
          <p:cNvGrpSpPr/>
          <p:nvPr/>
        </p:nvGrpSpPr>
        <p:grpSpPr>
          <a:xfrm rot="16200000">
            <a:off x="7190207" y="1119314"/>
            <a:ext cx="430920" cy="973080"/>
            <a:chOff x="11498984" y="4832335"/>
            <a:chExt cx="430920" cy="9730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F0F418CC-27CB-4BDA-8091-9813E4EC29E4}"/>
                    </a:ext>
                  </a:extLst>
                </p14:cNvPr>
                <p14:cNvContentPartPr/>
                <p14:nvPr/>
              </p14:nvContentPartPr>
              <p14:xfrm>
                <a:off x="11567744" y="4832335"/>
                <a:ext cx="362160" cy="973080"/>
              </p14:xfrm>
            </p:contentPart>
          </mc:Choice>
          <mc:Fallback xmlns=""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F0F418CC-27CB-4BDA-8091-9813E4EC29E4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11558744" y="4823695"/>
                  <a:ext cx="379800" cy="99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7BCD309A-E844-4AC3-905C-455960071C15}"/>
                    </a:ext>
                  </a:extLst>
                </p14:cNvPr>
                <p14:cNvContentPartPr/>
                <p14:nvPr/>
              </p14:nvContentPartPr>
              <p14:xfrm>
                <a:off x="11498984" y="5463775"/>
                <a:ext cx="148680" cy="105840"/>
              </p14:xfrm>
            </p:contentPart>
          </mc:Choice>
          <mc:Fallback xmlns=""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7BCD309A-E844-4AC3-905C-455960071C15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11489984" y="5455135"/>
                  <a:ext cx="166320" cy="12348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27627718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F1C09C-0AC4-449B-B2A3-B686F68ACE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Rotation around any non-Axis Formulas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C275BD2-7A4C-4659-BEB8-21AC621E1E49}"/>
                  </a:ext>
                </a:extLst>
              </p:cNvPr>
              <p:cNvSpPr>
                <a:spLocks noGrp="1"/>
              </p:cNvSpPr>
              <p:nvPr>
                <p:ph sz="half" idx="1"/>
              </p:nvPr>
            </p:nvSpPr>
            <p:spPr/>
            <p:txBody>
              <a:bodyPr>
                <a:normAutofit fontScale="92500"/>
              </a:bodyPr>
              <a:lstStyle/>
              <a:p>
                <a:pPr marL="0" indent="0">
                  <a:buNone/>
                </a:pPr>
                <a:r>
                  <a:rPr lang="en-US" sz="2400" dirty="0">
                    <a:solidFill>
                      <a:schemeClr val="accent1"/>
                    </a:solidFill>
                  </a:rPr>
                  <a:t>For rotation around the line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400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𝑒</m:t>
                    </m:r>
                  </m:oMath>
                </a14:m>
                <a:r>
                  <a:rPr lang="en-US" sz="2400" dirty="0">
                    <a:solidFill>
                      <a:schemeClr val="accent1"/>
                    </a:solidFill>
                  </a:rPr>
                  <a:t>:</a:t>
                </a:r>
              </a:p>
              <a:p>
                <a:r>
                  <a:rPr lang="en-US" sz="2400" dirty="0"/>
                  <a:t>Disk Method: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𝑉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𝜋</m:t>
                      </m:r>
                      <m:nary>
                        <m:nary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sub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sup>
                        <m:e>
                          <m:sSup>
                            <m:sSup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[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  <m:d>
                                <m:d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d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]</m:t>
                              </m:r>
                            </m:e>
                            <m: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</m:e>
                      </m:nary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𝑑𝑥</m:t>
                      </m:r>
                    </m:oMath>
                  </m:oMathPara>
                </a14:m>
                <a:endParaRPr lang="en-US" sz="2400" dirty="0"/>
              </a:p>
              <a:p>
                <a:pPr marL="0" indent="0">
                  <a:buNone/>
                </a:pPr>
                <a:endParaRPr lang="en-US" sz="2400" dirty="0"/>
              </a:p>
              <a:p>
                <a:r>
                  <a:rPr lang="en-US" sz="2400" dirty="0"/>
                  <a:t>Washer Method: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latin typeface="Cambria Math" panose="02040503050406030204" pitchFamily="18" charset="0"/>
                        </a:rPr>
                        <m:t>𝑉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𝜋</m:t>
                      </m:r>
                      <m:nary>
                        <m:naryPr>
                          <m:ctrlP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𝑎</m:t>
                          </m:r>
                        </m:sub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𝑏</m:t>
                          </m:r>
                        </m:sup>
                        <m:e>
                          <m:d>
                            <m:dPr>
                              <m:ctrlP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(</m:t>
                                  </m:r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𝑅</m:t>
                                  </m:r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𝑒</m:t>
                                  </m:r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)</m:t>
                                  </m:r>
                                </m:e>
                                <m:sup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sSup>
                                <m:sSup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(</m:t>
                                  </m:r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𝑟</m:t>
                                  </m:r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𝑒</m:t>
                                  </m:r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)</m:t>
                                  </m:r>
                                </m:e>
                                <m:sup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d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𝑑𝑥</m:t>
                          </m:r>
                        </m:e>
                      </m:nary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C275BD2-7A4C-4659-BEB8-21AC621E1E4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2B948EF7-0BC6-4B48-8C57-A4C767FAADF6}"/>
                  </a:ext>
                </a:extLst>
              </p:cNvPr>
              <p:cNvSpPr>
                <a:spLocks noGrp="1"/>
              </p:cNvSpPr>
              <p:nvPr>
                <p:ph sz="half" idx="2"/>
              </p:nvPr>
            </p:nvSpPr>
            <p:spPr>
              <a:xfrm>
                <a:off x="6178705" y="2153302"/>
                <a:ext cx="5194583" cy="3776731"/>
              </a:xfrm>
            </p:spPr>
            <p:txBody>
              <a:bodyPr>
                <a:normAutofit fontScale="92500"/>
              </a:bodyPr>
              <a:lstStyle/>
              <a:p>
                <a:pPr marL="0" indent="0">
                  <a:buNone/>
                </a:pPr>
                <a:r>
                  <a:rPr lang="en-US" sz="2400" dirty="0">
                    <a:solidFill>
                      <a:schemeClr val="accent1"/>
                    </a:solidFill>
                  </a:rPr>
                  <a:t>For rotation around the line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400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𝑒</m:t>
                    </m:r>
                  </m:oMath>
                </a14:m>
                <a:r>
                  <a:rPr lang="en-US" sz="2400" dirty="0">
                    <a:solidFill>
                      <a:schemeClr val="accent1"/>
                    </a:solidFill>
                  </a:rPr>
                  <a:t>:</a:t>
                </a:r>
              </a:p>
              <a:p>
                <a:r>
                  <a:rPr lang="en-US" sz="2400" dirty="0"/>
                  <a:t>Disk Method: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latin typeface="Cambria Math" panose="02040503050406030204" pitchFamily="18" charset="0"/>
                        </a:rPr>
                        <m:t>𝑉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𝜋</m:t>
                      </m:r>
                      <m:nary>
                        <m:nary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2400" i="1">
                              <a:latin typeface="Cambria Math" panose="02040503050406030204" pitchFamily="18" charset="0"/>
                            </a:rPr>
                            <m:t>𝑐</m:t>
                          </m:r>
                        </m:sub>
                        <m:sup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𝑑</m:t>
                          </m:r>
                        </m:sup>
                        <m:e>
                          <m:sSup>
                            <m:sSup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[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𝑔</m:t>
                              </m:r>
                              <m:d>
                                <m:d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</m:d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]</m:t>
                              </m:r>
                            </m:e>
                            <m:sup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 </m:t>
                          </m:r>
                        </m:e>
                      </m:nary>
                      <m:r>
                        <a:rPr lang="en-US" sz="2400" i="1">
                          <a:latin typeface="Cambria Math" panose="02040503050406030204" pitchFamily="18" charset="0"/>
                        </a:rPr>
                        <m:t>𝑑𝑦</m:t>
                      </m:r>
                    </m:oMath>
                  </m:oMathPara>
                </a14:m>
                <a:endParaRPr lang="en-US" sz="2400" dirty="0"/>
              </a:p>
              <a:p>
                <a:pPr marL="0" indent="0">
                  <a:buNone/>
                </a:pPr>
                <a:endParaRPr lang="en-US" sz="2400" dirty="0"/>
              </a:p>
              <a:p>
                <a:r>
                  <a:rPr lang="en-US" sz="2400" dirty="0"/>
                  <a:t>Washer Method: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𝑉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𝜋</m:t>
                      </m:r>
                      <m:nary>
                        <m:nary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𝑐</m:t>
                          </m:r>
                        </m:sub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</m:t>
                          </m:r>
                        </m:sup>
                        <m:e>
                          <m:d>
                            <m:d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(</m:t>
                                  </m:r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𝑅</m:t>
                                  </m:r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𝑒</m:t>
                                  </m:r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)</m:t>
                                  </m:r>
                                </m:e>
                                <m:sup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sSup>
                                <m:sSup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(</m:t>
                                  </m:r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𝑟</m:t>
                                  </m:r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𝑒</m:t>
                                  </m:r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)</m:t>
                                  </m:r>
                                </m:e>
                                <m:sup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d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𝑑𝑦</m:t>
                          </m:r>
                        </m:e>
                      </m:nary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2B948EF7-0BC6-4B48-8C57-A4C767FAADF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xfrm>
                <a:off x="6178705" y="2153302"/>
                <a:ext cx="5194583" cy="3776731"/>
              </a:xfr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A48E5EEB-4F5B-41DC-A4E0-6058C8D156B7}"/>
                  </a:ext>
                </a:extLst>
              </p:cNvPr>
              <p:cNvSpPr txBox="1"/>
              <p:nvPr/>
            </p:nvSpPr>
            <p:spPr>
              <a:xfrm>
                <a:off x="1546473" y="6296365"/>
                <a:ext cx="891622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1" dirty="0">
                    <a:solidFill>
                      <a:schemeClr val="accent1"/>
                    </a:solidFill>
                  </a:rPr>
                  <a:t>Note: That these formulas work for the case of x-axis (</a:t>
                </a:r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𝒚</m:t>
                    </m:r>
                    <m:r>
                      <a:rPr lang="en-US" b="1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1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𝟎</m:t>
                    </m:r>
                    <m:r>
                      <a:rPr lang="en-US" b="1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b="1" dirty="0">
                    <a:solidFill>
                      <a:schemeClr val="accent1"/>
                    </a:solidFill>
                  </a:rPr>
                  <a:t> and y-axis (</a:t>
                </a:r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b="1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1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𝟎</m:t>
                    </m:r>
                  </m:oMath>
                </a14:m>
                <a:r>
                  <a:rPr lang="en-US" b="1" dirty="0">
                    <a:solidFill>
                      <a:schemeClr val="accent1"/>
                    </a:solidFill>
                  </a:rPr>
                  <a:t>).</a:t>
                </a: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A48E5EEB-4F5B-41DC-A4E0-6058C8D156B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46473" y="6296365"/>
                <a:ext cx="8916223" cy="369332"/>
              </a:xfrm>
              <a:prstGeom prst="rect">
                <a:avLst/>
              </a:prstGeom>
              <a:blipFill>
                <a:blip r:embed="rId5"/>
                <a:stretch>
                  <a:fillRect l="-616" t="-10000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33130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4" grpId="0" uiExpand="1" build="p"/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514CE3E9-0D82-4C43-BE9D-4C9F7D8E805B}"/>
                  </a:ext>
                </a:extLst>
              </p:cNvPr>
              <p:cNvSpPr txBox="1"/>
              <p:nvPr/>
            </p:nvSpPr>
            <p:spPr>
              <a:xfrm flipH="1">
                <a:off x="192182" y="124691"/>
                <a:ext cx="11162608" cy="267765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u="sng" dirty="0"/>
                  <a:t>Example 1:</a:t>
                </a:r>
                <a:r>
                  <a:rPr lang="en-US" sz="2800" dirty="0"/>
                  <a:t> Let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𝑅</m:t>
                    </m:r>
                  </m:oMath>
                </a14:m>
                <a:r>
                  <a:rPr lang="en-US" sz="2800" dirty="0"/>
                  <a:t> be the region of the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𝑥𝑦</m:t>
                    </m:r>
                  </m:oMath>
                </a14:m>
                <a:r>
                  <a:rPr lang="en-US" sz="2800" dirty="0"/>
                  <a:t>-plane bounded by the curves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en-US" sz="2800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=8</m:t>
                    </m:r>
                  </m:oMath>
                </a14:m>
                <a:r>
                  <a:rPr lang="en-US" sz="2800" dirty="0"/>
                  <a:t> below by the line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 sz="2800" dirty="0"/>
                  <a:t>, on the left by the line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 sz="2800" dirty="0"/>
                  <a:t>. Find the volume of the solid obtained by rotating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𝑅</m:t>
                    </m:r>
                  </m:oMath>
                </a14:m>
                <a:r>
                  <a:rPr lang="en-US" sz="2800" dirty="0"/>
                  <a:t> around</a:t>
                </a:r>
              </a:p>
              <a:p>
                <a:endParaRPr lang="en-US" sz="2800" dirty="0"/>
              </a:p>
              <a:p>
                <a:r>
                  <a:rPr lang="en-US" sz="2800" dirty="0"/>
                  <a:t>C) the line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endParaRPr lang="en-US" sz="2800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514CE3E9-0D82-4C43-BE9D-4C9F7D8E805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192182" y="124691"/>
                <a:ext cx="11162608" cy="2677656"/>
              </a:xfrm>
              <a:prstGeom prst="rect">
                <a:avLst/>
              </a:prstGeom>
              <a:blipFill>
                <a:blip r:embed="rId3"/>
                <a:stretch>
                  <a:fillRect l="-1147" t="-2273" r="-1475" b="-52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>
            <a:extLst>
              <a:ext uri="{FF2B5EF4-FFF2-40B4-BE49-F238E27FC236}">
                <a16:creationId xmlns:a16="http://schemas.microsoft.com/office/drawing/2014/main" id="{5CAABE29-4150-4BE3-AC05-F30D9CF7C3F7}"/>
              </a:ext>
            </a:extLst>
          </p:cNvPr>
          <p:cNvSpPr txBox="1"/>
          <p:nvPr/>
        </p:nvSpPr>
        <p:spPr>
          <a:xfrm>
            <a:off x="3261175" y="3429000"/>
            <a:ext cx="525015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chemeClr val="accent1"/>
                </a:solidFill>
              </a:rPr>
              <a:t>You can find the solution in the pdf of the notes. Click </a:t>
            </a:r>
            <a:r>
              <a:rPr lang="en-US" sz="2800" dirty="0">
                <a:solidFill>
                  <a:schemeClr val="accent1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here</a:t>
            </a:r>
            <a:r>
              <a:rPr lang="en-US" sz="2800" dirty="0">
                <a:solidFill>
                  <a:schemeClr val="accent1"/>
                </a:solidFill>
              </a:rPr>
              <a:t> to access it.</a:t>
            </a:r>
          </a:p>
        </p:txBody>
      </p:sp>
    </p:spTree>
    <p:extLst>
      <p:ext uri="{BB962C8B-B14F-4D97-AF65-F5344CB8AC3E}">
        <p14:creationId xmlns:p14="http://schemas.microsoft.com/office/powerpoint/2010/main" val="2699067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215"/>
    </mc:Choice>
    <mc:Fallback xmlns="">
      <p:transition spd="slow" advTm="1521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514CE3E9-0D82-4C43-BE9D-4C9F7D8E805B}"/>
                  </a:ext>
                </a:extLst>
              </p:cNvPr>
              <p:cNvSpPr txBox="1"/>
              <p:nvPr/>
            </p:nvSpPr>
            <p:spPr>
              <a:xfrm flipH="1">
                <a:off x="192182" y="124691"/>
                <a:ext cx="11162608" cy="267765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u="sng" dirty="0"/>
                  <a:t>Example 1:</a:t>
                </a:r>
                <a:r>
                  <a:rPr lang="en-US" sz="2800" dirty="0"/>
                  <a:t> Let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𝑅</m:t>
                    </m:r>
                  </m:oMath>
                </a14:m>
                <a:r>
                  <a:rPr lang="en-US" sz="2800" dirty="0"/>
                  <a:t> be the region of the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𝑥𝑦</m:t>
                    </m:r>
                  </m:oMath>
                </a14:m>
                <a:r>
                  <a:rPr lang="en-US" sz="2800" dirty="0"/>
                  <a:t>-plane bounded by the curves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en-US" sz="2800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=8</m:t>
                    </m:r>
                  </m:oMath>
                </a14:m>
                <a:r>
                  <a:rPr lang="en-US" sz="2800" dirty="0"/>
                  <a:t> below by the line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 sz="2800" dirty="0"/>
                  <a:t>, on the left by the line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 sz="2800" dirty="0"/>
                  <a:t>. Find the volume of the solid obtained by rotating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𝑅</m:t>
                    </m:r>
                  </m:oMath>
                </a14:m>
                <a:r>
                  <a:rPr lang="en-US" sz="2800" dirty="0"/>
                  <a:t> around</a:t>
                </a:r>
              </a:p>
              <a:p>
                <a:endParaRPr lang="en-US" sz="2800" dirty="0"/>
              </a:p>
              <a:p>
                <a:r>
                  <a:rPr lang="en-US" sz="2800" dirty="0"/>
                  <a:t>D) the line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endParaRPr lang="en-US" sz="2800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514CE3E9-0D82-4C43-BE9D-4C9F7D8E805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192182" y="124691"/>
                <a:ext cx="11162608" cy="2677656"/>
              </a:xfrm>
              <a:prstGeom prst="rect">
                <a:avLst/>
              </a:prstGeom>
              <a:blipFill>
                <a:blip r:embed="rId3"/>
                <a:stretch>
                  <a:fillRect l="-1147" t="-2273" r="-1475" b="-52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>
            <a:extLst>
              <a:ext uri="{FF2B5EF4-FFF2-40B4-BE49-F238E27FC236}">
                <a16:creationId xmlns:a16="http://schemas.microsoft.com/office/drawing/2014/main" id="{3CF1E3BD-C726-4DFA-B21B-DECF5E82FCEB}"/>
              </a:ext>
            </a:extLst>
          </p:cNvPr>
          <p:cNvSpPr txBox="1"/>
          <p:nvPr/>
        </p:nvSpPr>
        <p:spPr>
          <a:xfrm>
            <a:off x="3261175" y="3429000"/>
            <a:ext cx="525015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chemeClr val="accent1"/>
                </a:solidFill>
              </a:rPr>
              <a:t>You can find the solution in the pdf of the notes. Click </a:t>
            </a:r>
            <a:r>
              <a:rPr lang="en-US" sz="2800" dirty="0">
                <a:solidFill>
                  <a:schemeClr val="accent1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here</a:t>
            </a:r>
            <a:r>
              <a:rPr lang="en-US" sz="2800" dirty="0">
                <a:solidFill>
                  <a:schemeClr val="accent1"/>
                </a:solidFill>
              </a:rPr>
              <a:t> to access it.</a:t>
            </a:r>
          </a:p>
        </p:txBody>
      </p:sp>
    </p:spTree>
    <p:extLst>
      <p:ext uri="{BB962C8B-B14F-4D97-AF65-F5344CB8AC3E}">
        <p14:creationId xmlns:p14="http://schemas.microsoft.com/office/powerpoint/2010/main" val="26497335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215"/>
    </mc:Choice>
    <mc:Fallback xmlns="">
      <p:transition spd="slow" advTm="1521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514CE3E9-0D82-4C43-BE9D-4C9F7D8E805B}"/>
                  </a:ext>
                </a:extLst>
              </p:cNvPr>
              <p:cNvSpPr txBox="1"/>
              <p:nvPr/>
            </p:nvSpPr>
            <p:spPr>
              <a:xfrm flipH="1">
                <a:off x="192182" y="124691"/>
                <a:ext cx="11162608" cy="138980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u="sng" dirty="0"/>
                  <a:t>Example 2:</a:t>
                </a:r>
                <a:r>
                  <a:rPr lang="en-US" sz="2800" dirty="0"/>
                  <a:t> Find the volume of the solid generated by revolving the given region about the line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=9</m:t>
                    </m:r>
                  </m:oMath>
                </a14:m>
                <a:r>
                  <a:rPr lang="en-US" sz="2800" dirty="0"/>
                  <a:t>:</a:t>
                </a:r>
              </a:p>
              <a:p>
                <a:pPr algn="ctr"/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rad>
                  </m:oMath>
                </a14:m>
                <a:r>
                  <a:rPr lang="en-US" sz="2800" dirty="0"/>
                  <a:t> ,		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sz="2800" dirty="0"/>
                  <a:t> , 	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=4</m:t>
                    </m:r>
                  </m:oMath>
                </a14:m>
                <a:endParaRPr lang="en-US" sz="2800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514CE3E9-0D82-4C43-BE9D-4C9F7D8E805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192182" y="124691"/>
                <a:ext cx="11162608" cy="1389804"/>
              </a:xfrm>
              <a:prstGeom prst="rect">
                <a:avLst/>
              </a:prstGeom>
              <a:blipFill>
                <a:blip r:embed="rId3"/>
                <a:stretch>
                  <a:fillRect l="-1147" t="-4386" r="-874" b="-114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>
            <a:extLst>
              <a:ext uri="{FF2B5EF4-FFF2-40B4-BE49-F238E27FC236}">
                <a16:creationId xmlns:a16="http://schemas.microsoft.com/office/drawing/2014/main" id="{DD09F7B4-4C2C-4FA8-821A-AF4BB1E84997}"/>
              </a:ext>
            </a:extLst>
          </p:cNvPr>
          <p:cNvSpPr txBox="1"/>
          <p:nvPr/>
        </p:nvSpPr>
        <p:spPr>
          <a:xfrm>
            <a:off x="3261175" y="3429000"/>
            <a:ext cx="525015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chemeClr val="accent1"/>
                </a:solidFill>
              </a:rPr>
              <a:t>You can find the solution in the pdf of the notes. Click </a:t>
            </a:r>
            <a:r>
              <a:rPr lang="en-US" sz="2800" dirty="0">
                <a:solidFill>
                  <a:schemeClr val="accent1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here</a:t>
            </a:r>
            <a:r>
              <a:rPr lang="en-US" sz="2800" dirty="0">
                <a:solidFill>
                  <a:schemeClr val="accent1"/>
                </a:solidFill>
              </a:rPr>
              <a:t> to access it.</a:t>
            </a:r>
          </a:p>
        </p:txBody>
      </p:sp>
    </p:spTree>
    <p:extLst>
      <p:ext uri="{BB962C8B-B14F-4D97-AF65-F5344CB8AC3E}">
        <p14:creationId xmlns:p14="http://schemas.microsoft.com/office/powerpoint/2010/main" val="11432838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215"/>
    </mc:Choice>
    <mc:Fallback xmlns="">
      <p:transition spd="slow" advTm="1521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7F10D57C-7765-4616-B050-F76DF6C8C2BC}"/>
              </a:ext>
            </a:extLst>
          </p:cNvPr>
          <p:cNvSpPr txBox="1"/>
          <p:nvPr/>
        </p:nvSpPr>
        <p:spPr>
          <a:xfrm>
            <a:off x="3261175" y="3429000"/>
            <a:ext cx="525015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chemeClr val="accent1"/>
                </a:solidFill>
              </a:rPr>
              <a:t>You can find the solution in the pdf of the notes. Click </a:t>
            </a:r>
            <a:r>
              <a:rPr lang="en-US" sz="2800" dirty="0">
                <a:solidFill>
                  <a:schemeClr val="accent1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here</a:t>
            </a:r>
            <a:r>
              <a:rPr lang="en-US" sz="2800" dirty="0">
                <a:solidFill>
                  <a:schemeClr val="accent1"/>
                </a:solidFill>
              </a:rPr>
              <a:t> to access it.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0FB646F3-343B-4FBE-9634-391613841CBB}"/>
                  </a:ext>
                </a:extLst>
              </p:cNvPr>
              <p:cNvSpPr txBox="1"/>
              <p:nvPr/>
            </p:nvSpPr>
            <p:spPr>
              <a:xfrm flipH="1">
                <a:off x="192182" y="124691"/>
                <a:ext cx="11162608" cy="14218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u="sng" dirty="0"/>
                  <a:t>Example 3:</a:t>
                </a:r>
                <a:r>
                  <a:rPr lang="en-US" sz="2800" dirty="0"/>
                  <a:t> Find the volume of the solid generated by revolving the given region about the line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=10</m:t>
                    </m:r>
                  </m:oMath>
                </a14:m>
                <a:r>
                  <a:rPr lang="en-US" sz="2800" dirty="0"/>
                  <a:t>:</a:t>
                </a:r>
              </a:p>
              <a:p>
                <a:pPr algn="ctr"/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=−</m:t>
                    </m:r>
                    <m:sSup>
                      <m:sSup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+2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+3</m:t>
                    </m:r>
                  </m:oMath>
                </a14:m>
                <a:r>
                  <a:rPr lang="en-US" sz="2800" dirty="0"/>
                  <a:t> ,		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=3−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endParaRPr lang="en-US" sz="2800" dirty="0"/>
              </a:p>
            </p:txBody>
          </p:sp>
        </mc:Choice>
        <mc:Fallback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0FB646F3-343B-4FBE-9634-391613841CB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192182" y="124691"/>
                <a:ext cx="11162608" cy="1421864"/>
              </a:xfrm>
              <a:prstGeom prst="rect">
                <a:avLst/>
              </a:prstGeom>
              <a:blipFill>
                <a:blip r:embed="rId4"/>
                <a:stretch>
                  <a:fillRect l="-1147" t="-4274" r="-874" b="-812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656295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215"/>
    </mc:Choice>
    <mc:Fallback xmlns="">
      <p:transition spd="slow" advTm="1521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528A54-B237-4D19-A4A9-F67487DC19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For Next Class,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D31102-1728-4009-8FA7-546E82E617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8712" y="2222287"/>
            <a:ext cx="10554574" cy="156000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/>
              <a:t>Optional Homework</a:t>
            </a:r>
          </a:p>
          <a:p>
            <a:r>
              <a:rPr lang="en-US" sz="2400" dirty="0"/>
              <a:t>Next Class, we are reintroducing Limits. As a refresher there is a limit document online.</a:t>
            </a:r>
          </a:p>
        </p:txBody>
      </p:sp>
    </p:spTree>
    <p:extLst>
      <p:ext uri="{BB962C8B-B14F-4D97-AF65-F5344CB8AC3E}">
        <p14:creationId xmlns:p14="http://schemas.microsoft.com/office/powerpoint/2010/main" val="12544063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C79479-92B8-4B01-A9CF-3582F0E8228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marL="0" marR="0" algn="l">
              <a:spcBef>
                <a:spcPts val="0"/>
              </a:spcBef>
              <a:spcAft>
                <a:spcPts val="0"/>
              </a:spcAft>
            </a:pPr>
            <a:r>
              <a:rPr lang="en-US" sz="4400" dirty="0"/>
              <a:t>MA 16020: Lesson 14</a:t>
            </a:r>
            <a:br>
              <a:rPr lang="en-US" sz="4400" dirty="0"/>
            </a:br>
            <a:r>
              <a:rPr lang="en-US" sz="4400" dirty="0"/>
              <a:t>			Volume By Revolution</a:t>
            </a:r>
            <a:br>
              <a:rPr lang="en-US" sz="4400" dirty="0"/>
            </a:br>
            <a:r>
              <a:rPr lang="en-US" sz="4400" dirty="0"/>
              <a:t>					Rotation around any non-Axis</a:t>
            </a:r>
            <a:br>
              <a:rPr lang="en-US" sz="4400" dirty="0"/>
            </a:br>
            <a:r>
              <a:rPr lang="en-US" sz="4400" dirty="0"/>
              <a:t>			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88910DC-DB8C-4B6C-BCB8-26E6EC8CAA8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By Alexandra Cuadra</a:t>
            </a:r>
          </a:p>
        </p:txBody>
      </p:sp>
    </p:spTree>
    <p:extLst>
      <p:ext uri="{BB962C8B-B14F-4D97-AF65-F5344CB8AC3E}">
        <p14:creationId xmlns:p14="http://schemas.microsoft.com/office/powerpoint/2010/main" val="29797515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F1C09C-0AC4-449B-B2A3-B686F68ACE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RECAP of Formulas from Lesson 12 and 13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C275BD2-7A4C-4659-BEB8-21AC621E1E49}"/>
                  </a:ext>
                </a:extLst>
              </p:cNvPr>
              <p:cNvSpPr>
                <a:spLocks noGrp="1"/>
              </p:cNvSpPr>
              <p:nvPr>
                <p:ph sz="half" idx="1"/>
              </p:nvPr>
            </p:nvSpPr>
            <p:spPr/>
            <p:txBody>
              <a:bodyPr>
                <a:normAutofit fontScale="92500"/>
              </a:bodyPr>
              <a:lstStyle/>
              <a:p>
                <a:pPr marL="0" indent="0">
                  <a:buNone/>
                </a:pPr>
                <a:r>
                  <a:rPr lang="en-US" sz="2400" dirty="0">
                    <a:solidFill>
                      <a:schemeClr val="accent1"/>
                    </a:solidFill>
                  </a:rPr>
                  <a:t>For rotation around x-axis:</a:t>
                </a:r>
              </a:p>
              <a:p>
                <a:r>
                  <a:rPr lang="en-US" sz="2400" dirty="0"/>
                  <a:t>Disk Method: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𝑉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𝜋</m:t>
                      </m:r>
                      <m:nary>
                        <m:nary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sub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sup>
                        <m:e>
                          <m:sSup>
                            <m:sSup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[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  <m:d>
                                <m:d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d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]</m:t>
                              </m:r>
                            </m:e>
                            <m: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</m:e>
                      </m:nary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𝑑𝑥</m:t>
                      </m:r>
                    </m:oMath>
                  </m:oMathPara>
                </a14:m>
                <a:endParaRPr lang="en-US" sz="2400" dirty="0"/>
              </a:p>
              <a:p>
                <a:pPr marL="0" indent="0">
                  <a:buNone/>
                </a:pPr>
                <a:endParaRPr lang="en-US" sz="2400" dirty="0"/>
              </a:p>
              <a:p>
                <a:r>
                  <a:rPr lang="en-US" sz="2400" dirty="0"/>
                  <a:t>Washer Method: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𝑉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𝜋</m:t>
                      </m:r>
                      <m:nary>
                        <m:nary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𝑎</m:t>
                          </m:r>
                        </m:sub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𝑏</m:t>
                          </m:r>
                        </m:sup>
                        <m:e>
                          <m:d>
                            <m:d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𝑅</m:t>
                                  </m:r>
                                </m:e>
                                <m:sup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sSup>
                                <m:sSup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𝑟</m:t>
                                  </m:r>
                                </m:e>
                                <m:sup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d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𝑑𝑥</m:t>
                          </m:r>
                        </m:e>
                      </m:nary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C275BD2-7A4C-4659-BEB8-21AC621E1E4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2B948EF7-0BC6-4B48-8C57-A4C767FAADF6}"/>
                  </a:ext>
                </a:extLst>
              </p:cNvPr>
              <p:cNvSpPr>
                <a:spLocks noGrp="1"/>
              </p:cNvSpPr>
              <p:nvPr>
                <p:ph sz="half" idx="2"/>
              </p:nvPr>
            </p:nvSpPr>
            <p:spPr>
              <a:xfrm>
                <a:off x="6178705" y="2153302"/>
                <a:ext cx="5194583" cy="3776731"/>
              </a:xfrm>
            </p:spPr>
            <p:txBody>
              <a:bodyPr>
                <a:normAutofit fontScale="92500"/>
              </a:bodyPr>
              <a:lstStyle/>
              <a:p>
                <a:pPr marL="0" indent="0">
                  <a:buNone/>
                </a:pPr>
                <a:r>
                  <a:rPr lang="en-US" sz="2400" dirty="0">
                    <a:solidFill>
                      <a:schemeClr val="accent1"/>
                    </a:solidFill>
                  </a:rPr>
                  <a:t>For rotation around y-axis:</a:t>
                </a:r>
              </a:p>
              <a:p>
                <a:r>
                  <a:rPr lang="en-US" sz="2400" dirty="0"/>
                  <a:t>Disk Method: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latin typeface="Cambria Math" panose="02040503050406030204" pitchFamily="18" charset="0"/>
                        </a:rPr>
                        <m:t>𝑉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𝜋</m:t>
                      </m:r>
                      <m:nary>
                        <m:nary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2400" i="1">
                              <a:latin typeface="Cambria Math" panose="02040503050406030204" pitchFamily="18" charset="0"/>
                            </a:rPr>
                            <m:t>𝑐</m:t>
                          </m:r>
                        </m:sub>
                        <m:sup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𝑑</m:t>
                          </m:r>
                        </m:sup>
                        <m:e>
                          <m:sSup>
                            <m:sSup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[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𝑔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)]</m:t>
                              </m:r>
                            </m:e>
                            <m:sup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 </m:t>
                          </m:r>
                        </m:e>
                      </m:nary>
                      <m:r>
                        <a:rPr lang="en-US" sz="2400" i="1">
                          <a:latin typeface="Cambria Math" panose="02040503050406030204" pitchFamily="18" charset="0"/>
                        </a:rPr>
                        <m:t>𝑑𝑦</m:t>
                      </m:r>
                    </m:oMath>
                  </m:oMathPara>
                </a14:m>
                <a:endParaRPr lang="en-US" sz="2400" dirty="0"/>
              </a:p>
              <a:p>
                <a:pPr marL="0" indent="0">
                  <a:buNone/>
                </a:pPr>
                <a:endParaRPr lang="en-US" sz="2400" dirty="0"/>
              </a:p>
              <a:p>
                <a:r>
                  <a:rPr lang="en-US" sz="2400" dirty="0"/>
                  <a:t>Washer Method: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𝑉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𝜋</m:t>
                      </m:r>
                      <m:nary>
                        <m:nary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𝑐</m:t>
                          </m:r>
                        </m:sub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</m:t>
                          </m:r>
                        </m:sup>
                        <m:e>
                          <m:d>
                            <m:d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𝑅</m:t>
                                  </m:r>
                                </m:e>
                                <m:sup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sSup>
                                <m:sSup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𝑟</m:t>
                                  </m:r>
                                </m:e>
                                <m:sup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d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𝑑𝑦</m:t>
                          </m:r>
                        </m:e>
                      </m:nary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2B948EF7-0BC6-4B48-8C57-A4C767FAADF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xfrm>
                <a:off x="6178705" y="2153302"/>
                <a:ext cx="5194583" cy="3776731"/>
              </a:xfr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341816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2084D8-6D78-4E00-9DF6-27F37D9C47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RECAP: When do we apply Disk Method or Washer Method?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2550906-D3B9-4336-BB13-9B100409FB8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r>
                  <a:rPr lang="en-US" sz="3200" dirty="0"/>
                  <a:t> When the region </a:t>
                </a:r>
                <a:r>
                  <a:rPr lang="en-US" sz="3200" dirty="0">
                    <a:solidFill>
                      <a:schemeClr val="accent1"/>
                    </a:solidFill>
                  </a:rPr>
                  <a:t>“hugs” </a:t>
                </a:r>
                <a:r>
                  <a:rPr lang="en-US" sz="3200" dirty="0"/>
                  <a:t>the axis of rotation </a:t>
                </a:r>
              </a:p>
              <a:p>
                <a:pPr marL="0" indent="0">
                  <a:buNone/>
                </a:pPr>
                <a:r>
                  <a:rPr lang="en-US" sz="3200" b="0" dirty="0"/>
                  <a:t>	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⇒</m:t>
                    </m:r>
                  </m:oMath>
                </a14:m>
                <a:r>
                  <a:rPr lang="en-US" sz="3200" dirty="0"/>
                  <a:t> </a:t>
                </a:r>
                <a:r>
                  <a:rPr lang="en-US" sz="3200" dirty="0">
                    <a:solidFill>
                      <a:schemeClr val="accent1"/>
                    </a:solidFill>
                  </a:rPr>
                  <a:t>Disk Method</a:t>
                </a:r>
              </a:p>
              <a:p>
                <a:endParaRPr lang="en-US" sz="3200" dirty="0"/>
              </a:p>
              <a:p>
                <a:r>
                  <a:rPr lang="en-US" sz="3200" dirty="0"/>
                  <a:t> When there is a </a:t>
                </a:r>
                <a:r>
                  <a:rPr lang="en-US" sz="3200" dirty="0">
                    <a:solidFill>
                      <a:schemeClr val="accent1"/>
                    </a:solidFill>
                  </a:rPr>
                  <a:t>“gap” </a:t>
                </a:r>
                <a:r>
                  <a:rPr lang="en-US" sz="3200" dirty="0"/>
                  <a:t>between the region and axis of rotation </a:t>
                </a:r>
              </a:p>
              <a:p>
                <a:pPr marL="0" indent="0">
                  <a:buNone/>
                </a:pPr>
                <a:r>
                  <a:rPr lang="en-US" sz="3200" b="0" dirty="0"/>
                  <a:t>	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⇒</m:t>
                    </m:r>
                  </m:oMath>
                </a14:m>
                <a:r>
                  <a:rPr lang="en-US" sz="3200" dirty="0"/>
                  <a:t> </a:t>
                </a:r>
                <a:r>
                  <a:rPr lang="en-US" sz="3200" dirty="0">
                    <a:solidFill>
                      <a:schemeClr val="accent1"/>
                    </a:solidFill>
                  </a:rPr>
                  <a:t>Washer Method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2550906-D3B9-4336-BB13-9B100409FB8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03201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F538FF-F0C8-41B4-A59B-F1E0C8CBE8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Today’s Lecture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2D14EF-D7E3-4B82-9D8C-0D1364E8EFA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 In the previous two lessons, we looked at rotations around the x-axis or y-axis.</a:t>
            </a:r>
          </a:p>
          <a:p>
            <a:endParaRPr lang="en-US" sz="2800" dirty="0"/>
          </a:p>
          <a:p>
            <a:r>
              <a:rPr lang="en-US" sz="2800" dirty="0"/>
              <a:t> Today we are going to rotate about </a:t>
            </a:r>
            <a:r>
              <a:rPr lang="en-US" sz="2800" b="1" dirty="0">
                <a:solidFill>
                  <a:schemeClr val="accent1"/>
                </a:solidFill>
              </a:rPr>
              <a:t>ANY</a:t>
            </a:r>
            <a:r>
              <a:rPr lang="en-US" sz="2800" dirty="0"/>
              <a:t> arbitrary axis.</a:t>
            </a:r>
          </a:p>
          <a:p>
            <a:pPr lvl="1"/>
            <a:r>
              <a:rPr lang="en-US" sz="2800" dirty="0">
                <a:solidFill>
                  <a:schemeClr val="accent1"/>
                </a:solidFill>
              </a:rPr>
              <a:t> Don’t worry.</a:t>
            </a:r>
            <a:r>
              <a:rPr lang="en-US" sz="2800" dirty="0"/>
              <a:t> We are going to limit ourselves to any vertical or horizontal line parallel to the x-axis or y-axis</a:t>
            </a:r>
          </a:p>
        </p:txBody>
      </p:sp>
    </p:spTree>
    <p:extLst>
      <p:ext uri="{BB962C8B-B14F-4D97-AF65-F5344CB8AC3E}">
        <p14:creationId xmlns:p14="http://schemas.microsoft.com/office/powerpoint/2010/main" val="81581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514CE3E9-0D82-4C43-BE9D-4C9F7D8E805B}"/>
                  </a:ext>
                </a:extLst>
              </p:cNvPr>
              <p:cNvSpPr txBox="1"/>
              <p:nvPr/>
            </p:nvSpPr>
            <p:spPr>
              <a:xfrm flipH="1">
                <a:off x="192182" y="124691"/>
                <a:ext cx="11162608" cy="267765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u="sng" dirty="0"/>
                  <a:t>Example 1:</a:t>
                </a:r>
                <a:r>
                  <a:rPr lang="en-US" sz="2800" dirty="0"/>
                  <a:t> Let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𝑅</m:t>
                    </m:r>
                  </m:oMath>
                </a14:m>
                <a:r>
                  <a:rPr lang="en-US" sz="2800" dirty="0"/>
                  <a:t> be the region of the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𝑥𝑦</m:t>
                    </m:r>
                  </m:oMath>
                </a14:m>
                <a:r>
                  <a:rPr lang="en-US" sz="2800" dirty="0"/>
                  <a:t>-plane bounded by the curves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=8</m:t>
                    </m:r>
                  </m:oMath>
                </a14:m>
                <a:r>
                  <a:rPr lang="en-US" sz="2800" dirty="0"/>
                  <a:t> below by the line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 sz="2800" dirty="0"/>
                  <a:t>, on the left by the line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 sz="2800" dirty="0"/>
                  <a:t>. Find the volume of the solid obtained by rotating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𝑅</m:t>
                    </m:r>
                  </m:oMath>
                </a14:m>
                <a:r>
                  <a:rPr lang="en-US" sz="2800" dirty="0"/>
                  <a:t> around</a:t>
                </a:r>
              </a:p>
              <a:p>
                <a:endParaRPr lang="en-US" sz="2800" dirty="0"/>
              </a:p>
              <a:p>
                <a:pPr marL="457200" indent="-457200">
                  <a:buAutoNum type="alphaUcParenR"/>
                </a:pPr>
                <a:r>
                  <a:rPr lang="en-US" sz="2800" dirty="0"/>
                  <a:t>the x-axis</a:t>
                </a: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514CE3E9-0D82-4C43-BE9D-4C9F7D8E805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192182" y="124691"/>
                <a:ext cx="11162608" cy="2677656"/>
              </a:xfrm>
              <a:prstGeom prst="rect">
                <a:avLst/>
              </a:prstGeom>
              <a:blipFill>
                <a:blip r:embed="rId3"/>
                <a:stretch>
                  <a:fillRect l="-1147" t="-2273" r="-1475" b="-52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>
            <a:extLst>
              <a:ext uri="{FF2B5EF4-FFF2-40B4-BE49-F238E27FC236}">
                <a16:creationId xmlns:a16="http://schemas.microsoft.com/office/drawing/2014/main" id="{C22DD5C2-F017-4BCB-918B-F2D2519814E4}"/>
              </a:ext>
            </a:extLst>
          </p:cNvPr>
          <p:cNvSpPr txBox="1"/>
          <p:nvPr/>
        </p:nvSpPr>
        <p:spPr>
          <a:xfrm>
            <a:off x="3261175" y="3429000"/>
            <a:ext cx="525015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chemeClr val="accent1"/>
                </a:solidFill>
              </a:rPr>
              <a:t>You can find the solution in the pdf of the notes. Click </a:t>
            </a:r>
            <a:r>
              <a:rPr lang="en-US" sz="2800" dirty="0">
                <a:solidFill>
                  <a:schemeClr val="accent1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here</a:t>
            </a:r>
            <a:r>
              <a:rPr lang="en-US" sz="2800" dirty="0">
                <a:solidFill>
                  <a:schemeClr val="accent1"/>
                </a:solidFill>
              </a:rPr>
              <a:t> to access it.</a:t>
            </a:r>
          </a:p>
        </p:txBody>
      </p:sp>
    </p:spTree>
    <p:extLst>
      <p:ext uri="{BB962C8B-B14F-4D97-AF65-F5344CB8AC3E}">
        <p14:creationId xmlns:p14="http://schemas.microsoft.com/office/powerpoint/2010/main" val="2857906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215"/>
    </mc:Choice>
    <mc:Fallback xmlns="">
      <p:transition spd="slow" advTm="1521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514CE3E9-0D82-4C43-BE9D-4C9F7D8E805B}"/>
                  </a:ext>
                </a:extLst>
              </p:cNvPr>
              <p:cNvSpPr txBox="1"/>
              <p:nvPr/>
            </p:nvSpPr>
            <p:spPr>
              <a:xfrm flipH="1">
                <a:off x="192182" y="124691"/>
                <a:ext cx="11162608" cy="267765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u="sng" dirty="0"/>
                  <a:t>Example 1:</a:t>
                </a:r>
                <a:r>
                  <a:rPr lang="en-US" sz="2800" dirty="0"/>
                  <a:t> Let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𝑅</m:t>
                    </m:r>
                  </m:oMath>
                </a14:m>
                <a:r>
                  <a:rPr lang="en-US" sz="2800" dirty="0"/>
                  <a:t> be the region of the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𝑥𝑦</m:t>
                    </m:r>
                  </m:oMath>
                </a14:m>
                <a:r>
                  <a:rPr lang="en-US" sz="2800" dirty="0"/>
                  <a:t>-plane bounded by the curves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en-US" sz="2800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=8</m:t>
                    </m:r>
                  </m:oMath>
                </a14:m>
                <a:r>
                  <a:rPr lang="en-US" sz="2800" dirty="0"/>
                  <a:t> below by the line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 sz="2800" dirty="0"/>
                  <a:t>, on the left by the line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 sz="2800" dirty="0"/>
                  <a:t>. Find the volume of the solid obtained by rotating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𝑅</m:t>
                    </m:r>
                  </m:oMath>
                </a14:m>
                <a:r>
                  <a:rPr lang="en-US" sz="2800" dirty="0"/>
                  <a:t> around</a:t>
                </a:r>
              </a:p>
              <a:p>
                <a:endParaRPr lang="en-US" sz="2800" dirty="0"/>
              </a:p>
              <a:p>
                <a:r>
                  <a:rPr lang="en-US" sz="2800" dirty="0"/>
                  <a:t>B) the y-axis</a:t>
                </a: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514CE3E9-0D82-4C43-BE9D-4C9F7D8E805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192182" y="124691"/>
                <a:ext cx="11162608" cy="2677656"/>
              </a:xfrm>
              <a:prstGeom prst="rect">
                <a:avLst/>
              </a:prstGeom>
              <a:blipFill>
                <a:blip r:embed="rId3"/>
                <a:stretch>
                  <a:fillRect l="-1147" t="-2273" r="-1475" b="-52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>
            <a:extLst>
              <a:ext uri="{FF2B5EF4-FFF2-40B4-BE49-F238E27FC236}">
                <a16:creationId xmlns:a16="http://schemas.microsoft.com/office/drawing/2014/main" id="{7A2BC6EC-247F-4036-AB0A-8F438A4546E4}"/>
              </a:ext>
            </a:extLst>
          </p:cNvPr>
          <p:cNvSpPr txBox="1"/>
          <p:nvPr/>
        </p:nvSpPr>
        <p:spPr>
          <a:xfrm>
            <a:off x="3261175" y="3429000"/>
            <a:ext cx="525015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chemeClr val="accent1"/>
                </a:solidFill>
              </a:rPr>
              <a:t>You can find the solution in the pdf of the notes. Click </a:t>
            </a:r>
            <a:r>
              <a:rPr lang="en-US" sz="2800" dirty="0">
                <a:solidFill>
                  <a:schemeClr val="accent1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here</a:t>
            </a:r>
            <a:r>
              <a:rPr lang="en-US" sz="2800" dirty="0">
                <a:solidFill>
                  <a:schemeClr val="accent1"/>
                </a:solidFill>
              </a:rPr>
              <a:t> to access it.</a:t>
            </a:r>
          </a:p>
        </p:txBody>
      </p:sp>
    </p:spTree>
    <p:extLst>
      <p:ext uri="{BB962C8B-B14F-4D97-AF65-F5344CB8AC3E}">
        <p14:creationId xmlns:p14="http://schemas.microsoft.com/office/powerpoint/2010/main" val="17849286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215"/>
    </mc:Choice>
    <mc:Fallback xmlns="">
      <p:transition spd="slow" advTm="1521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576D3C-8828-4ADE-B5F4-06E9A74E9B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3345" y="374073"/>
            <a:ext cx="5224371" cy="630222"/>
          </a:xfrm>
        </p:spPr>
        <p:txBody>
          <a:bodyPr>
            <a:normAutofit/>
          </a:bodyPr>
          <a:lstStyle/>
          <a:p>
            <a:r>
              <a:rPr lang="en-US" sz="3200" b="1" dirty="0">
                <a:solidFill>
                  <a:schemeClr val="accent1"/>
                </a:solidFill>
              </a:rPr>
              <a:t>Let’s Backtrack a Bit…</a:t>
            </a:r>
          </a:p>
        </p:txBody>
      </p:sp>
      <p:pic>
        <p:nvPicPr>
          <p:cNvPr id="5" name="Picture Placeholder 4" descr="Chart, box and whisker chart&#10;&#10;Description automatically generated">
            <a:extLst>
              <a:ext uri="{FF2B5EF4-FFF2-40B4-BE49-F238E27FC236}">
                <a16:creationId xmlns:a16="http://schemas.microsoft.com/office/drawing/2014/main" id="{2B1642E2-3C9E-4963-A980-BB3963B49FD5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/>
          <a:srcRect l="7184" r="7184"/>
          <a:stretch>
            <a:fillRect/>
          </a:stretch>
        </p:blipFill>
        <p:spPr>
          <a:xfrm>
            <a:off x="6207978" y="178396"/>
            <a:ext cx="5777346" cy="6501207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 Placeholder 3">
                <a:extLst>
                  <a:ext uri="{FF2B5EF4-FFF2-40B4-BE49-F238E27FC236}">
                    <a16:creationId xmlns:a16="http://schemas.microsoft.com/office/drawing/2014/main" id="{948738CC-9D49-4D1A-B554-E69CFF6060C6}"/>
                  </a:ext>
                </a:extLst>
              </p:cNvPr>
              <p:cNvSpPr>
                <a:spLocks noGrp="1"/>
              </p:cNvSpPr>
              <p:nvPr>
                <p:ph type="body" sz="half" idx="2"/>
              </p:nvPr>
            </p:nvSpPr>
            <p:spPr>
              <a:xfrm>
                <a:off x="443345" y="1219199"/>
                <a:ext cx="5224371" cy="5264728"/>
              </a:xfrm>
            </p:spPr>
            <p:txBody>
              <a:bodyPr>
                <a:noAutofit/>
              </a:bodyPr>
              <a:lstStyle/>
              <a:p>
                <a:r>
                  <a:rPr lang="en-US" sz="2000" dirty="0"/>
                  <a:t>Remember when we first described Washers, we talked about farthest and closest.</a:t>
                </a:r>
              </a:p>
              <a:p>
                <a:endParaRPr lang="en-US" sz="2000" dirty="0"/>
              </a:p>
              <a:p>
                <a:pPr marL="0" indent="0">
                  <a:buNone/>
                </a:pPr>
                <a:r>
                  <a:rPr lang="en-US" sz="2000" dirty="0">
                    <a:solidFill>
                      <a:schemeClr val="accent1"/>
                    </a:solidFill>
                  </a:rPr>
                  <a:t>Consider the case of x-axis rotation. </a:t>
                </a:r>
              </a:p>
              <a:p>
                <a:r>
                  <a:rPr lang="en-US" sz="2000" dirty="0"/>
                  <a:t>In terms of distance, 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2000" dirty="0"/>
                  <a:t>R is the length of Top Function away from x-axis </a:t>
                </a:r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:r>
                  <a:rPr lang="en-US" sz="2000" dirty="0"/>
                  <a:t>i.e.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000" b="0" i="0" smtClean="0">
                        <a:latin typeface="Cambria Math" panose="02040503050406030204" pitchFamily="18" charset="0"/>
                      </a:rPr>
                      <m:t>R</m:t>
                    </m:r>
                    <m:r>
                      <a:rPr lang="en-US" sz="2000" b="0" i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endParaRPr lang="en-US" sz="2000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2000" dirty="0"/>
                  <a:t>r is the length of Bottom Function away from x-axis</a:t>
                </a:r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:r>
                  <a:rPr lang="en-US" sz="2000" dirty="0"/>
                  <a:t> i.e.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𝑔</m:t>
                    </m:r>
                  </m:oMath>
                </a14:m>
                <a:endParaRPr lang="en-US" sz="2000" dirty="0"/>
              </a:p>
            </p:txBody>
          </p:sp>
        </mc:Choice>
        <mc:Fallback xmlns="">
          <p:sp>
            <p:nvSpPr>
              <p:cNvPr id="4" name="Text Placeholder 3">
                <a:extLst>
                  <a:ext uri="{FF2B5EF4-FFF2-40B4-BE49-F238E27FC236}">
                    <a16:creationId xmlns:a16="http://schemas.microsoft.com/office/drawing/2014/main" id="{948738CC-9D49-4D1A-B554-E69CFF6060C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half" idx="2"/>
              </p:nvPr>
            </p:nvSpPr>
            <p:spPr>
              <a:xfrm>
                <a:off x="443345" y="1219199"/>
                <a:ext cx="5224371" cy="5264728"/>
              </a:xfr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7" name="Group 6">
            <a:extLst>
              <a:ext uri="{FF2B5EF4-FFF2-40B4-BE49-F238E27FC236}">
                <a16:creationId xmlns:a16="http://schemas.microsoft.com/office/drawing/2014/main" id="{06EDD5A1-4C32-4D80-9A6E-15E2182EBB45}"/>
              </a:ext>
            </a:extLst>
          </p:cNvPr>
          <p:cNvGrpSpPr/>
          <p:nvPr/>
        </p:nvGrpSpPr>
        <p:grpSpPr>
          <a:xfrm>
            <a:off x="11498984" y="4832335"/>
            <a:ext cx="430920" cy="973080"/>
            <a:chOff x="11498984" y="4832335"/>
            <a:chExt cx="430920" cy="9730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">
              <p14:nvContentPartPr>
                <p14:cNvPr id="3" name="Ink 2">
                  <a:extLst>
                    <a:ext uri="{FF2B5EF4-FFF2-40B4-BE49-F238E27FC236}">
                      <a16:creationId xmlns:a16="http://schemas.microsoft.com/office/drawing/2014/main" id="{458EF60D-08A2-4238-9500-306C1F0F1C3E}"/>
                    </a:ext>
                  </a:extLst>
                </p14:cNvPr>
                <p14:cNvContentPartPr/>
                <p14:nvPr/>
              </p14:nvContentPartPr>
              <p14:xfrm>
                <a:off x="11567744" y="4832335"/>
                <a:ext cx="362160" cy="973080"/>
              </p14:xfrm>
            </p:contentPart>
          </mc:Choice>
          <mc:Fallback xmlns="">
            <p:pic>
              <p:nvPicPr>
                <p:cNvPr id="3" name="Ink 2">
                  <a:extLst>
                    <a:ext uri="{FF2B5EF4-FFF2-40B4-BE49-F238E27FC236}">
                      <a16:creationId xmlns:a16="http://schemas.microsoft.com/office/drawing/2014/main" id="{458EF60D-08A2-4238-9500-306C1F0F1C3E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11558744" y="4823695"/>
                  <a:ext cx="379800" cy="99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718BB45E-6230-4EE3-B22A-119D87D34B4B}"/>
                    </a:ext>
                  </a:extLst>
                </p14:cNvPr>
                <p14:cNvContentPartPr/>
                <p14:nvPr/>
              </p14:nvContentPartPr>
              <p14:xfrm>
                <a:off x="11498984" y="5463775"/>
                <a:ext cx="148680" cy="105840"/>
              </p14:xfrm>
            </p:contentPart>
          </mc:Choice>
          <mc:Fallback xmlns=""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718BB45E-6230-4EE3-B22A-119D87D34B4B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11489984" y="5455135"/>
                  <a:ext cx="166320" cy="1234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6833C68E-E58E-4AAE-9300-2544AE7E9AF9}"/>
                  </a:ext>
                </a:extLst>
              </p14:cNvPr>
              <p14:cNvContentPartPr/>
              <p14:nvPr/>
            </p14:nvContentPartPr>
            <p14:xfrm>
              <a:off x="11693384" y="5029255"/>
              <a:ext cx="360" cy="36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6833C68E-E58E-4AAE-9300-2544AE7E9AF9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11684384" y="5020615"/>
                <a:ext cx="18000" cy="18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2066647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Freeform 6">
            <a:extLst>
              <a:ext uri="{FF2B5EF4-FFF2-40B4-BE49-F238E27FC236}">
                <a16:creationId xmlns:a16="http://schemas.microsoft.com/office/drawing/2014/main" id="{90A7E396-A5E4-44BC-9BB6-B0E9D90C89F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6="http://schemas.microsoft.com/office/drawing/2014/main" xmlns:p14="http://schemas.microsoft.com/office/powerpoint/2010/main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8" name="Rectangle 20">
            <a:extLst>
              <a:ext uri="{FF2B5EF4-FFF2-40B4-BE49-F238E27FC236}">
                <a16:creationId xmlns:a16="http://schemas.microsoft.com/office/drawing/2014/main" id="{23ECC733-A533-4D91-BD25-3B6E06B7AE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Freeform 23">
            <a:extLst>
              <a:ext uri="{FF2B5EF4-FFF2-40B4-BE49-F238E27FC236}">
                <a16:creationId xmlns:a16="http://schemas.microsoft.com/office/drawing/2014/main" id="{36401F08-8B30-49FC-A47E-7119FCAAB7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4637005" cy="6858000"/>
          </a:xfrm>
          <a:custGeom>
            <a:avLst/>
            <a:gdLst>
              <a:gd name="connsiteX0" fmla="*/ 0 w 4637005"/>
              <a:gd name="connsiteY0" fmla="*/ 0 h 6858000"/>
              <a:gd name="connsiteX1" fmla="*/ 4637005 w 4637005"/>
              <a:gd name="connsiteY1" fmla="*/ 0 h 6858000"/>
              <a:gd name="connsiteX2" fmla="*/ 4637005 w 4637005"/>
              <a:gd name="connsiteY2" fmla="*/ 1900238 h 6858000"/>
              <a:gd name="connsiteX3" fmla="*/ 4266589 w 4637005"/>
              <a:gd name="connsiteY3" fmla="*/ 2178050 h 6858000"/>
              <a:gd name="connsiteX4" fmla="*/ 4262355 w 4637005"/>
              <a:gd name="connsiteY4" fmla="*/ 2184400 h 6858000"/>
              <a:gd name="connsiteX5" fmla="*/ 4256005 w 4637005"/>
              <a:gd name="connsiteY5" fmla="*/ 2193925 h 6858000"/>
              <a:gd name="connsiteX6" fmla="*/ 4249655 w 4637005"/>
              <a:gd name="connsiteY6" fmla="*/ 2201863 h 6858000"/>
              <a:gd name="connsiteX7" fmla="*/ 4249655 w 4637005"/>
              <a:gd name="connsiteY7" fmla="*/ 2211388 h 6858000"/>
              <a:gd name="connsiteX8" fmla="*/ 4249655 w 4637005"/>
              <a:gd name="connsiteY8" fmla="*/ 2220913 h 6858000"/>
              <a:gd name="connsiteX9" fmla="*/ 4256005 w 4637005"/>
              <a:gd name="connsiteY9" fmla="*/ 2228850 h 6858000"/>
              <a:gd name="connsiteX10" fmla="*/ 4262355 w 4637005"/>
              <a:gd name="connsiteY10" fmla="*/ 2238375 h 6858000"/>
              <a:gd name="connsiteX11" fmla="*/ 4266589 w 4637005"/>
              <a:gd name="connsiteY11" fmla="*/ 2244725 h 6858000"/>
              <a:gd name="connsiteX12" fmla="*/ 4637005 w 4637005"/>
              <a:gd name="connsiteY12" fmla="*/ 2522538 h 6858000"/>
              <a:gd name="connsiteX13" fmla="*/ 4637005 w 4637005"/>
              <a:gd name="connsiteY13" fmla="*/ 6858000 h 6858000"/>
              <a:gd name="connsiteX14" fmla="*/ 0 w 4637005"/>
              <a:gd name="connsiteY1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4637005" h="6858000">
                <a:moveTo>
                  <a:pt x="0" y="0"/>
                </a:moveTo>
                <a:lnTo>
                  <a:pt x="4637005" y="0"/>
                </a:lnTo>
                <a:lnTo>
                  <a:pt x="4637005" y="1900238"/>
                </a:lnTo>
                <a:lnTo>
                  <a:pt x="4266589" y="2178050"/>
                </a:lnTo>
                <a:lnTo>
                  <a:pt x="4262355" y="2184400"/>
                </a:lnTo>
                <a:lnTo>
                  <a:pt x="4256005" y="2193925"/>
                </a:lnTo>
                <a:lnTo>
                  <a:pt x="4249655" y="2201863"/>
                </a:lnTo>
                <a:lnTo>
                  <a:pt x="4249655" y="2211388"/>
                </a:lnTo>
                <a:lnTo>
                  <a:pt x="4249655" y="2220913"/>
                </a:lnTo>
                <a:lnTo>
                  <a:pt x="4256005" y="2228850"/>
                </a:lnTo>
                <a:lnTo>
                  <a:pt x="4262355" y="2238375"/>
                </a:lnTo>
                <a:lnTo>
                  <a:pt x="4266589" y="2244725"/>
                </a:lnTo>
                <a:lnTo>
                  <a:pt x="4637005" y="2522538"/>
                </a:lnTo>
                <a:lnTo>
                  <a:pt x="4637005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1839E679-ED8A-42AA-A285-36AD38D547CE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379828" y="447188"/>
                <a:ext cx="3843257" cy="1559412"/>
              </a:xfrm>
            </p:spPr>
            <p:txBody>
              <a:bodyPr vert="horz" lIns="91440" tIns="45720" rIns="91440" bIns="45720" rtlCol="0" anchor="b">
                <a:normAutofit/>
              </a:bodyPr>
              <a:lstStyle/>
              <a:p>
                <a:r>
                  <a:rPr lang="en-US" sz="3200" dirty="0"/>
                  <a:t>When rotating around the line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 panose="02040503050406030204" pitchFamily="18" charset="0"/>
                      </a:rPr>
                      <m:t>𝒚</m:t>
                    </m:r>
                    <m:r>
                      <a:rPr lang="en-US" sz="32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3200" i="1">
                        <a:latin typeface="Cambria Math" panose="02040503050406030204" pitchFamily="18" charset="0"/>
                      </a:rPr>
                      <m:t>𝒆</m:t>
                    </m:r>
                  </m:oMath>
                </a14:m>
                <a:r>
                  <a:rPr lang="en-US" sz="3200" dirty="0"/>
                  <a:t> …</a:t>
                </a:r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1839E679-ED8A-42AA-A285-36AD38D547C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379828" y="447188"/>
                <a:ext cx="3843257" cy="1559412"/>
              </a:xfr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70519663-C712-4E41-A7EC-E7BC8F29F066}"/>
                  </a:ext>
                </a:extLst>
              </p:cNvPr>
              <p:cNvSpPr>
                <a:spLocks noGrp="1"/>
              </p:cNvSpPr>
              <p:nvPr>
                <p:ph sz="half" idx="2"/>
              </p:nvPr>
            </p:nvSpPr>
            <p:spPr>
              <a:xfrm>
                <a:off x="193964" y="2185988"/>
                <a:ext cx="4029121" cy="4224824"/>
              </a:xfrm>
            </p:spPr>
            <p:txBody>
              <a:bodyPr vert="horz" lIns="91440" tIns="45720" rIns="91440" bIns="45720" rtlCol="0" anchor="ctr">
                <a:noAutofit/>
              </a:bodyPr>
              <a:lstStyle/>
              <a:p>
                <a:r>
                  <a:rPr lang="en-US" dirty="0">
                    <a:solidFill>
                      <a:schemeClr val="accent1"/>
                    </a:solidFill>
                  </a:rPr>
                  <a:t>So, what is the distance between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US" dirty="0">
                    <a:solidFill>
                      <a:schemeClr val="accent1"/>
                    </a:solidFill>
                  </a:rPr>
                  <a:t> (or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𝑔</m:t>
                    </m:r>
                  </m:oMath>
                </a14:m>
                <a:r>
                  <a:rPr lang="en-US" dirty="0">
                    <a:solidFill>
                      <a:schemeClr val="accent1"/>
                    </a:solidFill>
                  </a:rPr>
                  <a:t>) and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i="1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𝑒</m:t>
                    </m:r>
                  </m:oMath>
                </a14:m>
                <a:r>
                  <a:rPr lang="en-US" dirty="0">
                    <a:solidFill>
                      <a:schemeClr val="accent1"/>
                    </a:solidFill>
                  </a:rPr>
                  <a:t> ? </a:t>
                </a:r>
              </a:p>
              <a:p>
                <a:pPr lvl="1"/>
                <a:r>
                  <a:rPr lang="en-US" sz="1800" dirty="0"/>
                  <a:t>Distance b/w </a:t>
                </a:r>
                <a14:m>
                  <m:oMath xmlns:m="http://schemas.openxmlformats.org/officeDocument/2006/math">
                    <m:r>
                      <a:rPr lang="en-US" sz="1800" b="0" i="1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US" sz="1800" dirty="0"/>
                  <a:t> and </a:t>
                </a:r>
                <a14:m>
                  <m:oMath xmlns:m="http://schemas.openxmlformats.org/officeDocument/2006/math">
                    <m:r>
                      <a:rPr lang="en-US" sz="1800" b="0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1800" b="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800" b="0" i="1">
                        <a:latin typeface="Cambria Math" panose="02040503050406030204" pitchFamily="18" charset="0"/>
                      </a:rPr>
                      <m:t>𝑒</m:t>
                    </m:r>
                  </m:oMath>
                </a14:m>
                <a:r>
                  <a:rPr lang="en-US" sz="1800" dirty="0"/>
                  <a:t> is </a:t>
                </a:r>
              </a:p>
              <a:p>
                <a:pPr marL="45720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0" i="1">
                          <a:latin typeface="Cambria Math" panose="02040503050406030204" pitchFamily="18" charset="0"/>
                        </a:rPr>
                        <m:t>𝑅</m:t>
                      </m:r>
                      <m:r>
                        <a:rPr lang="en-US" sz="1800" b="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800" b="0" i="1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US" sz="1800" b="0" i="1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1800" b="0" i="1">
                          <a:latin typeface="Cambria Math" panose="02040503050406030204" pitchFamily="18" charset="0"/>
                        </a:rPr>
                        <m:t>𝑒</m:t>
                      </m:r>
                    </m:oMath>
                  </m:oMathPara>
                </a14:m>
                <a:endParaRPr lang="en-US" sz="1800" dirty="0"/>
              </a:p>
              <a:p>
                <a:pPr lvl="1"/>
                <a:r>
                  <a:rPr lang="en-US" sz="1800" dirty="0"/>
                  <a:t>Distance b/w </a:t>
                </a:r>
                <a14:m>
                  <m:oMath xmlns:m="http://schemas.openxmlformats.org/officeDocument/2006/math">
                    <m:r>
                      <a:rPr lang="en-US" sz="1800" b="0" i="1">
                        <a:latin typeface="Cambria Math" panose="02040503050406030204" pitchFamily="18" charset="0"/>
                      </a:rPr>
                      <m:t>𝑔</m:t>
                    </m:r>
                  </m:oMath>
                </a14:m>
                <a:r>
                  <a:rPr lang="en-US" sz="1800" dirty="0"/>
                  <a:t> and </a:t>
                </a:r>
                <a14:m>
                  <m:oMath xmlns:m="http://schemas.openxmlformats.org/officeDocument/2006/math">
                    <m:r>
                      <a:rPr lang="en-US" sz="1800" b="0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1800" b="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800" b="0" i="1">
                        <a:latin typeface="Cambria Math" panose="02040503050406030204" pitchFamily="18" charset="0"/>
                      </a:rPr>
                      <m:t>𝑒</m:t>
                    </m:r>
                  </m:oMath>
                </a14:m>
                <a:r>
                  <a:rPr lang="en-US" sz="1800" dirty="0"/>
                  <a:t> is </a:t>
                </a:r>
              </a:p>
              <a:p>
                <a:pPr marL="45720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0" i="1">
                          <a:latin typeface="Cambria Math" panose="02040503050406030204" pitchFamily="18" charset="0"/>
                        </a:rPr>
                        <m:t>𝑟</m:t>
                      </m:r>
                      <m:r>
                        <a:rPr lang="en-US" sz="1800" b="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800" b="0" i="1">
                          <a:latin typeface="Cambria Math" panose="02040503050406030204" pitchFamily="18" charset="0"/>
                        </a:rPr>
                        <m:t>𝑔</m:t>
                      </m:r>
                      <m:r>
                        <a:rPr lang="en-US" sz="1800" b="0" i="1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1800" b="0" i="1">
                          <a:latin typeface="Cambria Math" panose="02040503050406030204" pitchFamily="18" charset="0"/>
                        </a:rPr>
                        <m:t>𝑒</m:t>
                      </m:r>
                    </m:oMath>
                  </m:oMathPara>
                </a14:m>
                <a:endParaRPr lang="en-US" sz="1800" dirty="0"/>
              </a:p>
              <a:p>
                <a:pPr lvl="1"/>
                <a:endParaRPr lang="en-US" sz="1800" dirty="0"/>
              </a:p>
              <a:p>
                <a:r>
                  <a:rPr lang="en-US" dirty="0"/>
                  <a:t>Note this formula is also true for the x-axis case, because the x-axis is simply the line </a:t>
                </a:r>
                <a14:m>
                  <m:oMath xmlns:m="http://schemas.openxmlformats.org/officeDocument/2006/math">
                    <m:r>
                      <a:rPr lang="en-US" b="0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70519663-C712-4E41-A7EC-E7BC8F29F06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xfrm>
                <a:off x="193964" y="2185988"/>
                <a:ext cx="4029121" cy="4224824"/>
              </a:xfr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" name="Rounded Rectangle 17">
            <a:extLst>
              <a:ext uri="{FF2B5EF4-FFF2-40B4-BE49-F238E27FC236}">
                <a16:creationId xmlns:a16="http://schemas.microsoft.com/office/drawing/2014/main" id="{3F6460BF-80B6-42E6-A4B2-8F9671BAA7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278945" y="958640"/>
            <a:ext cx="6269591" cy="4945244"/>
          </a:xfrm>
          <a:prstGeom prst="roundRect">
            <a:avLst>
              <a:gd name="adj" fmla="val 3513"/>
            </a:avLst>
          </a:prstGeom>
          <a:solidFill>
            <a:schemeClr val="tx1"/>
          </a:solidFill>
          <a:ln>
            <a:solidFill>
              <a:schemeClr val="accent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Content Placeholder 13" descr="Chart, histogram&#10;&#10;Description automatically generated">
            <a:extLst>
              <a:ext uri="{FF2B5EF4-FFF2-40B4-BE49-F238E27FC236}">
                <a16:creationId xmlns:a16="http://schemas.microsoft.com/office/drawing/2014/main" id="{083334E9-CBB9-4CC6-8848-A8CB824B0792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5"/>
          <a:stretch>
            <a:fillRect/>
          </a:stretch>
        </p:blipFill>
        <p:spPr>
          <a:xfrm>
            <a:off x="5318289" y="1434935"/>
            <a:ext cx="6230247" cy="3940629"/>
          </a:xfrm>
          <a:prstGeom prst="rect">
            <a:avLst/>
          </a:prstGeom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9A2524D5-7AEF-418D-A13A-EF6A726A6183}"/>
              </a:ext>
            </a:extLst>
          </p:cNvPr>
          <p:cNvGrpSpPr/>
          <p:nvPr/>
        </p:nvGrpSpPr>
        <p:grpSpPr>
          <a:xfrm flipH="1">
            <a:off x="5444497" y="3086643"/>
            <a:ext cx="430920" cy="973080"/>
            <a:chOff x="11679099" y="4832335"/>
            <a:chExt cx="430920" cy="9730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B1929554-33E7-4150-B90F-D840A6CF91AA}"/>
                    </a:ext>
                  </a:extLst>
                </p14:cNvPr>
                <p14:cNvContentPartPr/>
                <p14:nvPr/>
              </p14:nvContentPartPr>
              <p14:xfrm>
                <a:off x="11747859" y="4832335"/>
                <a:ext cx="362160" cy="973080"/>
              </p14:xfrm>
            </p:contentPart>
          </mc:Choice>
          <mc:Fallback xmlns=""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B1929554-33E7-4150-B90F-D840A6CF91AA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11738859" y="4823695"/>
                  <a:ext cx="379800" cy="99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E6E1FA37-11A8-4B1A-9F80-3A0573400B78}"/>
                    </a:ext>
                  </a:extLst>
                </p14:cNvPr>
                <p14:cNvContentPartPr/>
                <p14:nvPr/>
              </p14:nvContentPartPr>
              <p14:xfrm>
                <a:off x="11679099" y="5463775"/>
                <a:ext cx="148680" cy="105840"/>
              </p14:xfrm>
            </p:contentPart>
          </mc:Choice>
          <mc:Fallback xmlns=""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E6E1FA37-11A8-4B1A-9F80-3A0573400B78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11670459" y="5455135"/>
                  <a:ext cx="166320" cy="12348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6938316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Quotable">
  <a:themeElements>
    <a:clrScheme name="Quotable">
      <a:dk1>
        <a:sysClr val="windowText" lastClr="000000"/>
      </a:dk1>
      <a:lt1>
        <a:sysClr val="window" lastClr="FFFFFF"/>
      </a:lt1>
      <a:dk2>
        <a:srgbClr val="212121"/>
      </a:dk2>
      <a:lt2>
        <a:srgbClr val="636363"/>
      </a:lt2>
      <a:accent1>
        <a:srgbClr val="8664B0"/>
      </a:accent1>
      <a:accent2>
        <a:srgbClr val="D75BCD"/>
      </a:accent2>
      <a:accent3>
        <a:srgbClr val="E54D86"/>
      </a:accent3>
      <a:accent4>
        <a:srgbClr val="DE4547"/>
      </a:accent4>
      <a:accent5>
        <a:srgbClr val="F16E40"/>
      </a:accent5>
      <a:accent6>
        <a:srgbClr val="EB9C5A"/>
      </a:accent6>
      <a:hlink>
        <a:srgbClr val="8F8F8F"/>
      </a:hlink>
      <a:folHlink>
        <a:srgbClr val="A5A5A5"/>
      </a:folHlink>
    </a:clrScheme>
    <a:fontScheme name="Quotable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Quotable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lumMod val="105000"/>
              </a:schemeClr>
            </a:gs>
            <a:gs pos="100000">
              <a:schemeClr val="phClr">
                <a:tint val="9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8000"/>
                <a:lumMod val="102000"/>
              </a:schemeClr>
              <a:schemeClr val="phClr">
                <a:shade val="98000"/>
                <a:lumMod val="98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innerShdw blurRad="63500" dist="25400" dir="13500000">
              <a:srgbClr val="000000">
                <a:alpha val="75000"/>
              </a:srgbClr>
            </a:inn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</a:schemeClr>
            </a:gs>
            <a:gs pos="100000">
              <a:schemeClr val="phClr">
                <a:tint val="84000"/>
                <a:shade val="84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90000"/>
                <a:satMod val="120000"/>
                <a:lumMod val="90000"/>
              </a:schemeClr>
            </a:gs>
            <a:gs pos="100000">
              <a:schemeClr val="phClr"/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Quotable" id="{39EC5628-30ED-4578-ACD8-9820EDB8E15A}" vid="{7AF46513-5B0D-4B03-9323-32F3F0BFC9D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TM03457503[[fn=Quotable]]</Template>
  <TotalTime>2752</TotalTime>
  <Words>959</Words>
  <Application>Microsoft Office PowerPoint</Application>
  <PresentationFormat>Widescreen</PresentationFormat>
  <Paragraphs>111</Paragraphs>
  <Slides>16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2" baseType="lpstr">
      <vt:lpstr>Arial</vt:lpstr>
      <vt:lpstr>Calibri</vt:lpstr>
      <vt:lpstr>Cambria Math</vt:lpstr>
      <vt:lpstr>Century Gothic</vt:lpstr>
      <vt:lpstr>Wingdings 2</vt:lpstr>
      <vt:lpstr>Quotable</vt:lpstr>
      <vt:lpstr>Reminders </vt:lpstr>
      <vt:lpstr>MA 16020: Lesson 14    Volume By Revolution      Rotation around any non-Axis    </vt:lpstr>
      <vt:lpstr>RECAP of Formulas from Lesson 12 and 13</vt:lpstr>
      <vt:lpstr>RECAP: When do we apply Disk Method or Washer Method?</vt:lpstr>
      <vt:lpstr>Today’s Lecture</vt:lpstr>
      <vt:lpstr>PowerPoint Presentation</vt:lpstr>
      <vt:lpstr>PowerPoint Presentation</vt:lpstr>
      <vt:lpstr>Let’s Backtrack a Bit…</vt:lpstr>
      <vt:lpstr>When rotating around the line y=e …</vt:lpstr>
      <vt:lpstr>GOOD NEWS EVERYBODY:  When rotating around the line x=e …</vt:lpstr>
      <vt:lpstr>Rotation around any non-Axis Formulas</vt:lpstr>
      <vt:lpstr>PowerPoint Presentation</vt:lpstr>
      <vt:lpstr>PowerPoint Presentation</vt:lpstr>
      <vt:lpstr>PowerPoint Presentation</vt:lpstr>
      <vt:lpstr>PowerPoint Presentation</vt:lpstr>
      <vt:lpstr>For Next Class,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Reminders </dc:title>
  <dc:creator>Alexandra Cuadra</dc:creator>
  <cp:lastModifiedBy>Alexandra Cuadra</cp:lastModifiedBy>
  <cp:revision>22</cp:revision>
  <cp:lastPrinted>2022-02-22T18:34:08Z</cp:lastPrinted>
  <dcterms:created xsi:type="dcterms:W3CDTF">2022-02-21T17:56:34Z</dcterms:created>
  <dcterms:modified xsi:type="dcterms:W3CDTF">2022-02-23T22:19:29Z</dcterms:modified>
</cp:coreProperties>
</file>