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60" r:id="rId4"/>
    <p:sldId id="258" r:id="rId5"/>
    <p:sldId id="261" r:id="rId6"/>
    <p:sldId id="263" r:id="rId7"/>
    <p:sldId id="259" r:id="rId8"/>
    <p:sldId id="267" r:id="rId9"/>
    <p:sldId id="265" r:id="rId10"/>
    <p:sldId id="266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8F264E22-E72B-42C7-AC43-FEFC8F550FA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252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4E22-E72B-42C7-AC43-FEFC8F550FA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76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F264E22-E72B-42C7-AC43-FEFC8F550FA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694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F264E22-E72B-42C7-AC43-FEFC8F550FA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6724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F264E22-E72B-42C7-AC43-FEFC8F550FA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993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4E22-E72B-42C7-AC43-FEFC8F550FA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25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4E22-E72B-42C7-AC43-FEFC8F550FA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622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4E22-E72B-42C7-AC43-FEFC8F550FA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9260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F264E22-E72B-42C7-AC43-FEFC8F550FA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486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4E22-E72B-42C7-AC43-FEFC8F550FA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37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F264E22-E72B-42C7-AC43-FEFC8F550FA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87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4E22-E72B-42C7-AC43-FEFC8F550FA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1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4E22-E72B-42C7-AC43-FEFC8F550FA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5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4E22-E72B-42C7-AC43-FEFC8F550FA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30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4E22-E72B-42C7-AC43-FEFC8F550FA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812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4E22-E72B-42C7-AC43-FEFC8F550FA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86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4E22-E72B-42C7-AC43-FEFC8F550FA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9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64E22-E72B-42C7-AC43-FEFC8F550FA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096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classroom.googl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orris@purdue.edu" TargetMode="External"/><Relationship Id="rId2" Type="http://schemas.openxmlformats.org/officeDocument/2006/relationships/hyperlink" Target="mailto:banks49@purdue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urdue.brightspace.com/" TargetMode="External"/><Relationship Id="rId2" Type="http://schemas.openxmlformats.org/officeDocument/2006/relationships/hyperlink" Target="https://www.math.purdue.edu/~fernan87/FA23_MA16020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lassroom.google.com/" TargetMode="External"/><Relationship Id="rId5" Type="http://schemas.openxmlformats.org/officeDocument/2006/relationships/hyperlink" Target="https://piazza.com/class/lldwx4v1hxw1x9" TargetMode="External"/><Relationship Id="rId4" Type="http://schemas.openxmlformats.org/officeDocument/2006/relationships/hyperlink" Target="https://loncapa.purdue.edu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urdue.brightspace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th.purdue.edu/~fernan87/FA23_MA16020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oncapa.purdue.ed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iazza.com/class/lldwx4v1hxw1x9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FB304-F413-8DEF-9C0C-D3FF25929D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 16020 </a:t>
            </a:r>
            <a:br>
              <a:rPr lang="en-US" dirty="0"/>
            </a:br>
            <a:r>
              <a:rPr lang="en-US" dirty="0"/>
              <a:t>applied Calculus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3EDC6-F854-5BD3-56F7-87257A4BC4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Day 1 Slides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41845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28294-FB75-C50F-52CB-11BCCB8EA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7186" y="806556"/>
            <a:ext cx="9417627" cy="1293028"/>
          </a:xfrm>
        </p:spPr>
        <p:txBody>
          <a:bodyPr/>
          <a:lstStyle/>
          <a:p>
            <a:pPr algn="ctr"/>
            <a:r>
              <a:rPr lang="en-US" u="sng" dirty="0"/>
              <a:t>Writing Assignments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C513C-CE7A-8D11-7F37-80E8E590D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84218"/>
            <a:ext cx="10820400" cy="48542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Writing Assignments will be grade on COMPLETION!</a:t>
            </a:r>
          </a:p>
          <a:p>
            <a:r>
              <a:rPr lang="en-US" dirty="0"/>
              <a:t>To receive full credit on each assignment, you must thoughtfully answer each line/box with a response. Each empty line/box will result in a deduction of 1 point from your final grade on each assignment.</a:t>
            </a: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Log-in at </a:t>
            </a:r>
            <a:r>
              <a:rPr lang="en-US" b="0" i="0" u="none" strike="noStrike" dirty="0">
                <a:solidFill>
                  <a:srgbClr val="FFC000"/>
                </a:solidFill>
                <a:effectLst/>
                <a:latin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https://classroom.google.com/</a:t>
            </a:r>
            <a:r>
              <a:rPr lang="en-US" b="0" i="0" u="none" strike="noStrike" dirty="0">
                <a:solidFill>
                  <a:srgbClr val="FFC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with the code below</a:t>
            </a:r>
          </a:p>
          <a:p>
            <a:pPr marL="0" indent="0">
              <a:buNone/>
            </a:pPr>
            <a:r>
              <a:rPr lang="en-US" dirty="0"/>
              <a:t>                  </a:t>
            </a:r>
            <a:r>
              <a:rPr lang="en-US" b="1" u="sng" dirty="0">
                <a:solidFill>
                  <a:srgbClr val="00B0F0"/>
                </a:solidFill>
              </a:rPr>
              <a:t>SECTION 160</a:t>
            </a:r>
            <a:r>
              <a:rPr lang="en-US" b="1" dirty="0">
                <a:solidFill>
                  <a:srgbClr val="00B0F0"/>
                </a:solidFill>
              </a:rPr>
              <a:t>                                             </a:t>
            </a:r>
            <a:r>
              <a:rPr lang="en-US" b="1" u="sng" dirty="0">
                <a:solidFill>
                  <a:srgbClr val="00B0F0"/>
                </a:solidFill>
              </a:rPr>
              <a:t>SECTION 150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Here is where you can will be turning in each Writing Assignments.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3569AB-B21F-CA80-7F4A-77889F8C19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462" y="4467884"/>
            <a:ext cx="3747161" cy="174994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5E15F40-AB69-F409-D20A-E9EECFAA96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4990" y="4471323"/>
            <a:ext cx="3705843" cy="174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766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28294-FB75-C50F-52CB-11BCCB8EA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7186" y="806556"/>
            <a:ext cx="9417627" cy="1293028"/>
          </a:xfrm>
        </p:spPr>
        <p:txBody>
          <a:bodyPr/>
          <a:lstStyle/>
          <a:p>
            <a:pPr algn="ctr"/>
            <a:r>
              <a:rPr lang="en-US" u="sng" dirty="0"/>
              <a:t>EXAMS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C513C-CE7A-8D11-7F37-80E8E590D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510" y="1884218"/>
            <a:ext cx="10820400" cy="48542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DATES:</a:t>
            </a:r>
          </a:p>
          <a:p>
            <a:r>
              <a:rPr lang="en-US" dirty="0"/>
              <a:t>EXAM 1 ON MONDAY      9/11   @ 6:30 – 7:30 PM</a:t>
            </a:r>
          </a:p>
          <a:p>
            <a:r>
              <a:rPr lang="en-US" dirty="0"/>
              <a:t>EXAM 2 ON MONDAY      10/16 @ 6:30 – 7:30 PM</a:t>
            </a:r>
          </a:p>
          <a:p>
            <a:r>
              <a:rPr lang="en-US" dirty="0"/>
              <a:t>EXAM 3 ON WEDNESDAY 11/8   @ 6:30 – 7:30 PM</a:t>
            </a:r>
          </a:p>
          <a:p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IF YOU HAVE TO MISS OR RESCHEDULE EXAM, e-mail me</a:t>
            </a:r>
          </a:p>
          <a:p>
            <a:r>
              <a:rPr lang="en-US" dirty="0">
                <a:solidFill>
                  <a:srgbClr val="FFC000"/>
                </a:solidFill>
              </a:rPr>
              <a:t>Within 1 week if there is an exam </a:t>
            </a:r>
            <a:r>
              <a:rPr lang="en-US" dirty="0" err="1">
                <a:solidFill>
                  <a:srgbClr val="FFC000"/>
                </a:solidFill>
              </a:rPr>
              <a:t>conflct</a:t>
            </a:r>
            <a:endParaRPr lang="en-US" dirty="0">
              <a:solidFill>
                <a:srgbClr val="FFC000"/>
              </a:solidFill>
            </a:endParaRPr>
          </a:p>
          <a:p>
            <a:r>
              <a:rPr lang="en-US" dirty="0">
                <a:solidFill>
                  <a:srgbClr val="FFC000"/>
                </a:solidFill>
              </a:rPr>
              <a:t>Within 24 hours (before or after the exam) if you are sick or there is an emergency</a:t>
            </a: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OTHERWISE, THERE WILL NOT BE ANY MAKE-UP EXAMS.</a:t>
            </a:r>
          </a:p>
        </p:txBody>
      </p:sp>
    </p:spTree>
    <p:extLst>
      <p:ext uri="{BB962C8B-B14F-4D97-AF65-F5344CB8AC3E}">
        <p14:creationId xmlns:p14="http://schemas.microsoft.com/office/powerpoint/2010/main" val="2509351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536C7-A899-3DCC-7A0D-A653B85F2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792082"/>
            <a:ext cx="8610600" cy="1293028"/>
          </a:xfrm>
        </p:spPr>
        <p:txBody>
          <a:bodyPr/>
          <a:lstStyle/>
          <a:p>
            <a:pPr algn="ctr"/>
            <a:r>
              <a:rPr lang="en-US" u="sng" dirty="0"/>
              <a:t>MA 16020 - applied Calculus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EC69D-6BD6-3C57-5DC2-68115BF3B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dirty="0">
                <a:solidFill>
                  <a:srgbClr val="CACACA"/>
                </a:solidFill>
                <a:effectLst/>
                <a:latin typeface="Average"/>
              </a:rPr>
              <a:t>Section 160:</a:t>
            </a:r>
            <a:r>
              <a:rPr lang="en-US" sz="3600" b="0" i="0" u="none" strike="noStrike" dirty="0">
                <a:solidFill>
                  <a:srgbClr val="CACACA"/>
                </a:solidFill>
                <a:effectLst/>
                <a:latin typeface="Average"/>
              </a:rPr>
              <a:t> </a:t>
            </a:r>
            <a:r>
              <a:rPr lang="en-US" sz="3600" dirty="0">
                <a:solidFill>
                  <a:srgbClr val="CACACA"/>
                </a:solidFill>
                <a:latin typeface="Average"/>
              </a:rPr>
              <a:t>3</a:t>
            </a:r>
            <a:r>
              <a:rPr lang="en-US" sz="3600" b="0" i="0" u="none" strike="noStrike" dirty="0">
                <a:solidFill>
                  <a:srgbClr val="CACACA"/>
                </a:solidFill>
                <a:effectLst/>
                <a:latin typeface="Average"/>
              </a:rPr>
              <a:t>:30 - 4:20 PM </a:t>
            </a:r>
            <a:endParaRPr lang="en-US" sz="3600" b="0" dirty="0">
              <a:effectLst/>
            </a:endParaRPr>
          </a:p>
          <a:p>
            <a:pPr mar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dirty="0">
                <a:solidFill>
                  <a:srgbClr val="CACACA"/>
                </a:solidFill>
                <a:effectLst/>
                <a:latin typeface="Average"/>
              </a:rPr>
              <a:t>Section 150:</a:t>
            </a:r>
            <a:r>
              <a:rPr lang="en-US" sz="3600" b="0" i="0" u="none" strike="noStrike" dirty="0">
                <a:solidFill>
                  <a:srgbClr val="CACACA"/>
                </a:solidFill>
                <a:effectLst/>
                <a:latin typeface="Average"/>
              </a:rPr>
              <a:t> </a:t>
            </a:r>
            <a:r>
              <a:rPr lang="en-US" sz="3600" dirty="0">
                <a:solidFill>
                  <a:srgbClr val="CACACA"/>
                </a:solidFill>
                <a:latin typeface="Average"/>
              </a:rPr>
              <a:t>4</a:t>
            </a:r>
            <a:r>
              <a:rPr lang="en-US" sz="3600" b="0" i="0" u="none" strike="noStrike" dirty="0">
                <a:solidFill>
                  <a:srgbClr val="CACACA"/>
                </a:solidFill>
                <a:effectLst/>
                <a:latin typeface="Average"/>
              </a:rPr>
              <a:t>:30 - 5:20 PM  </a:t>
            </a:r>
            <a:endParaRPr lang="en-US" sz="3600" b="0" dirty="0">
              <a:effectLst/>
            </a:endParaRPr>
          </a:p>
          <a:p>
            <a:pPr mar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dirty="0">
                <a:solidFill>
                  <a:srgbClr val="CACACA"/>
                </a:solidFill>
                <a:effectLst/>
                <a:latin typeface="Average"/>
              </a:rPr>
              <a:t>Room: </a:t>
            </a:r>
            <a:r>
              <a:rPr lang="en-US" sz="3600" dirty="0">
                <a:solidFill>
                  <a:srgbClr val="CACACA"/>
                </a:solidFill>
                <a:latin typeface="Average"/>
              </a:rPr>
              <a:t>SCHM (or REC) 122</a:t>
            </a:r>
            <a:br>
              <a:rPr lang="en-US" sz="3600" b="0" i="0" u="none" strike="noStrike" dirty="0">
                <a:solidFill>
                  <a:srgbClr val="CACACA"/>
                </a:solidFill>
                <a:effectLst/>
                <a:latin typeface="Average"/>
              </a:rPr>
            </a:br>
            <a:br>
              <a:rPr lang="en-US" sz="3600" b="0" i="0" u="none" strike="noStrike" dirty="0">
                <a:solidFill>
                  <a:srgbClr val="CACACA"/>
                </a:solidFill>
                <a:effectLst/>
                <a:latin typeface="Average"/>
              </a:rPr>
            </a:br>
            <a:endParaRPr lang="en-US" sz="3600" b="0" dirty="0">
              <a:effectLst/>
            </a:endParaRPr>
          </a:p>
          <a:p>
            <a:pPr mar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dirty="0">
                <a:solidFill>
                  <a:srgbClr val="CACACA"/>
                </a:solidFill>
                <a:effectLst/>
                <a:latin typeface="Average"/>
              </a:rPr>
              <a:t>Instructor:</a:t>
            </a:r>
            <a:r>
              <a:rPr lang="en-US" sz="3600" b="0" i="0" u="none" strike="noStrike" dirty="0">
                <a:solidFill>
                  <a:srgbClr val="CACACA"/>
                </a:solidFill>
                <a:effectLst/>
                <a:latin typeface="Average"/>
              </a:rPr>
              <a:t> Alexandra Cuadra ; </a:t>
            </a:r>
            <a:r>
              <a:rPr lang="en-US" sz="3600" b="1" i="0" u="none" strike="noStrike" dirty="0">
                <a:solidFill>
                  <a:srgbClr val="CACACA"/>
                </a:solidFill>
                <a:effectLst/>
                <a:latin typeface="Average"/>
              </a:rPr>
              <a:t>Email:</a:t>
            </a:r>
            <a:r>
              <a:rPr lang="en-US" sz="3600" b="0" i="0" u="none" strike="noStrike" dirty="0">
                <a:solidFill>
                  <a:srgbClr val="CACACA"/>
                </a:solidFill>
                <a:effectLst/>
                <a:latin typeface="Average"/>
              </a:rPr>
              <a:t> </a:t>
            </a:r>
            <a:r>
              <a:rPr lang="en-US" sz="3600" b="0" i="0" u="sng" strike="noStrike" dirty="0">
                <a:solidFill>
                  <a:srgbClr val="FFD966"/>
                </a:solidFill>
                <a:effectLst/>
                <a:latin typeface="Average"/>
                <a:hlinkClick r:id="rId2"/>
              </a:rPr>
              <a:t>fernan87@purdue.edu</a:t>
            </a:r>
            <a:br>
              <a:rPr lang="en-US" sz="3600" b="0" i="0" u="none" strike="noStrike" dirty="0">
                <a:solidFill>
                  <a:srgbClr val="CACACA"/>
                </a:solidFill>
                <a:effectLst/>
                <a:latin typeface="Average"/>
                <a:hlinkClick r:id="rId2"/>
              </a:rPr>
            </a:br>
            <a:br>
              <a:rPr lang="en-US" sz="3600" b="0" i="0" u="none" strike="noStrike" dirty="0">
                <a:solidFill>
                  <a:srgbClr val="CACACA"/>
                </a:solidFill>
                <a:effectLst/>
                <a:latin typeface="Average"/>
                <a:hlinkClick r:id="rId2"/>
              </a:rPr>
            </a:br>
            <a:endParaRPr lang="en-US" sz="3600" b="0" dirty="0">
              <a:effectLst/>
            </a:endParaRPr>
          </a:p>
          <a:p>
            <a:pPr mar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dirty="0">
                <a:solidFill>
                  <a:srgbClr val="CACACA"/>
                </a:solidFill>
                <a:effectLst/>
                <a:latin typeface="Average"/>
              </a:rPr>
              <a:t>Course Coordinator: </a:t>
            </a:r>
            <a:r>
              <a:rPr lang="en-US" sz="3600" b="0" i="0" u="none" strike="noStrike" dirty="0">
                <a:solidFill>
                  <a:srgbClr val="CACACA"/>
                </a:solidFill>
                <a:effectLst/>
                <a:latin typeface="Average"/>
              </a:rPr>
              <a:t>Dave Norris ; </a:t>
            </a:r>
            <a:r>
              <a:rPr lang="en-US" sz="3600" b="1" i="0" u="none" strike="noStrike" dirty="0">
                <a:solidFill>
                  <a:srgbClr val="CACACA"/>
                </a:solidFill>
                <a:effectLst/>
                <a:latin typeface="Average"/>
              </a:rPr>
              <a:t>Email:</a:t>
            </a:r>
            <a:r>
              <a:rPr lang="en-US" sz="3600" b="0" i="0" u="none" strike="noStrike" dirty="0">
                <a:solidFill>
                  <a:srgbClr val="CACACA"/>
                </a:solidFill>
                <a:effectLst/>
                <a:latin typeface="Average"/>
              </a:rPr>
              <a:t> </a:t>
            </a:r>
            <a:r>
              <a:rPr lang="en-US" sz="3600" b="0" i="0" u="sng" strike="noStrike" dirty="0">
                <a:solidFill>
                  <a:srgbClr val="FFD966"/>
                </a:solidFill>
                <a:effectLst/>
                <a:latin typeface="Average"/>
                <a:hlinkClick r:id="rId3"/>
              </a:rPr>
              <a:t>norris@purdue.edu</a:t>
            </a:r>
            <a:r>
              <a:rPr lang="en-US" sz="3600" b="0" i="0" u="none" strike="noStrike" dirty="0">
                <a:solidFill>
                  <a:srgbClr val="CACACA"/>
                </a:solidFill>
                <a:effectLst/>
                <a:latin typeface="Average"/>
              </a:rPr>
              <a:t> </a:t>
            </a:r>
            <a:endParaRPr lang="en-US" sz="36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78591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19FFC-554B-5E35-6ABE-4E7FB9B86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760" y="764373"/>
            <a:ext cx="6832600" cy="1293028"/>
          </a:xfrm>
        </p:spPr>
        <p:txBody>
          <a:bodyPr>
            <a:normAutofit/>
          </a:bodyPr>
          <a:lstStyle/>
          <a:p>
            <a:r>
              <a:rPr lang="en-US" u="sng" dirty="0"/>
              <a:t>Calculator usage</a:t>
            </a:r>
            <a:endParaRPr lang="en-US" u="sn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DB037-8368-07FF-49C8-A4AE32AEA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760" y="2194560"/>
            <a:ext cx="6832600" cy="4024125"/>
          </a:xfrm>
        </p:spPr>
        <p:txBody>
          <a:bodyPr>
            <a:normAutofit/>
          </a:bodyPr>
          <a:lstStyle/>
          <a:p>
            <a:pPr marL="0" indent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b="0" i="0" u="none" strike="noStrike" dirty="0">
                <a:effectLst/>
                <a:latin typeface="Average"/>
              </a:rPr>
              <a:t>TI-30Xa Calculator. ~ $10 on Amazon or at the campus bookstore </a:t>
            </a:r>
          </a:p>
          <a:p>
            <a:pPr marL="0" indent="0" rtl="0">
              <a:spcBef>
                <a:spcPts val="0"/>
              </a:spcBef>
              <a:spcAft>
                <a:spcPts val="1200"/>
              </a:spcAft>
              <a:buNone/>
            </a:pPr>
            <a:endParaRPr lang="en-US" sz="3200" b="0" i="0" u="none" strike="noStrike" dirty="0">
              <a:effectLst/>
              <a:latin typeface="Average"/>
            </a:endParaRPr>
          </a:p>
          <a:p>
            <a:pPr marL="0" indent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b="0" i="0" u="none" strike="noStrike" dirty="0">
                <a:effectLst/>
                <a:latin typeface="Average"/>
              </a:rPr>
              <a:t>(ONLY ACCEPTABLE CALCULATOR)</a:t>
            </a:r>
            <a:endParaRPr lang="en-US" sz="3200" b="0" dirty="0">
              <a:effectLst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A79939C-3745-C71F-316B-9B75626A64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81376" y="746125"/>
            <a:ext cx="2804686" cy="5472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1125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98798-83CC-10BB-AC69-83B921DEF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901532"/>
            <a:ext cx="8610600" cy="1293028"/>
          </a:xfrm>
        </p:spPr>
        <p:txBody>
          <a:bodyPr/>
          <a:lstStyle/>
          <a:p>
            <a:pPr algn="ctr"/>
            <a:r>
              <a:rPr lang="en-US" u="sng" dirty="0"/>
              <a:t>Important WEBSITES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82BB9-4828-886C-F45C-268CBB851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US" b="0" i="0" dirty="0">
                <a:effectLst/>
                <a:latin typeface="Roboto" panose="02000000000000000000" pitchFamily="2" charset="0"/>
              </a:rPr>
              <a:t>Please bookmark them into your favorite browser.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Roboto" panose="02000000000000000000" pitchFamily="2" charset="0"/>
              </a:rPr>
              <a:t>Class Website: </a:t>
            </a:r>
            <a:r>
              <a:rPr lang="en-US" b="0" i="0" u="none" strike="noStrike" dirty="0">
                <a:solidFill>
                  <a:srgbClr val="2962FF"/>
                </a:solidFill>
                <a:effectLst/>
                <a:latin typeface="Roboto" panose="02000000000000000000" pitchFamily="2" charset="0"/>
                <a:hlinkClick r:id="rId2"/>
              </a:rPr>
              <a:t>https://www.math.purdue.edu/~fernan87/FA23_MA16020.html</a:t>
            </a:r>
            <a:endParaRPr lang="en-US" b="0" i="0" dirty="0"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Roboto" panose="02000000000000000000" pitchFamily="2" charset="0"/>
              </a:rPr>
              <a:t>Brightspace: </a:t>
            </a:r>
            <a:r>
              <a:rPr lang="en-US" b="0" i="0" u="none" strike="noStrike" dirty="0">
                <a:solidFill>
                  <a:srgbClr val="2962FF"/>
                </a:solidFill>
                <a:effectLst/>
                <a:latin typeface="Roboto" panose="02000000000000000000" pitchFamily="2" charset="0"/>
                <a:hlinkClick r:id="rId3"/>
              </a:rPr>
              <a:t>https://purdue.brightspace.com/</a:t>
            </a:r>
            <a:endParaRPr lang="en-US" b="0" i="0" dirty="0"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Roboto" panose="02000000000000000000" pitchFamily="2" charset="0"/>
              </a:rPr>
              <a:t>LON-CAPA: </a:t>
            </a:r>
            <a:r>
              <a:rPr lang="en-US" b="0" i="0" u="none" strike="noStrike" dirty="0">
                <a:solidFill>
                  <a:srgbClr val="2962FF"/>
                </a:solidFill>
                <a:effectLst/>
                <a:latin typeface="Roboto" panose="02000000000000000000" pitchFamily="2" charset="0"/>
                <a:hlinkClick r:id="rId4"/>
              </a:rPr>
              <a:t>https://loncapa.purdue.edu/</a:t>
            </a:r>
            <a:endParaRPr lang="en-US" b="0" i="0" dirty="0"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Roboto" panose="02000000000000000000" pitchFamily="2" charset="0"/>
              </a:rPr>
              <a:t>Piazza: </a:t>
            </a:r>
            <a:r>
              <a:rPr lang="en-US" b="0" i="0" u="none" strike="noStrike" dirty="0">
                <a:solidFill>
                  <a:srgbClr val="2962FF"/>
                </a:solidFill>
                <a:effectLst/>
                <a:latin typeface="Roboto" panose="02000000000000000000" pitchFamily="2" charset="0"/>
                <a:hlinkClick r:id="rId5"/>
              </a:rPr>
              <a:t>https://piazza.com/class/lldwx4v1hxw1x9</a:t>
            </a:r>
            <a:endParaRPr lang="en-US" b="0" i="0" dirty="0"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Roboto" panose="02000000000000000000" pitchFamily="2" charset="0"/>
              </a:rPr>
              <a:t>Google Classroom: </a:t>
            </a:r>
            <a:r>
              <a:rPr lang="en-US" b="0" i="0" u="none" strike="noStrike" dirty="0">
                <a:solidFill>
                  <a:srgbClr val="2962FF"/>
                </a:solidFill>
                <a:effectLst/>
                <a:latin typeface="Roboto" panose="02000000000000000000" pitchFamily="2" charset="0"/>
                <a:hlinkClick r:id="rId6"/>
              </a:rPr>
              <a:t>https://classroom.google.com/</a:t>
            </a:r>
            <a:endParaRPr lang="en-US" b="0" i="0" dirty="0">
              <a:effectLst/>
              <a:latin typeface="Roboto" panose="02000000000000000000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503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28294-FB75-C50F-52CB-11BCCB8EA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848120"/>
            <a:ext cx="8610600" cy="1293028"/>
          </a:xfrm>
        </p:spPr>
        <p:txBody>
          <a:bodyPr/>
          <a:lstStyle/>
          <a:p>
            <a:pPr algn="ctr"/>
            <a:r>
              <a:rPr lang="en-US" u="sng" dirty="0"/>
              <a:t>Brightspace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C513C-CE7A-8D11-7F37-80E8E590D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25782"/>
            <a:ext cx="10820400" cy="4807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C000"/>
                </a:solidFill>
              </a:rPr>
              <a:t>Log-in at </a:t>
            </a:r>
            <a:r>
              <a:rPr lang="en-US" sz="2400" b="0" i="0" u="none" strike="noStrike" dirty="0">
                <a:solidFill>
                  <a:srgbClr val="FFC000"/>
                </a:solidFill>
                <a:effectLst/>
                <a:latin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https://purdue.brightspace.com/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</a:p>
          <a:p>
            <a:r>
              <a:rPr lang="en-US" sz="2400" dirty="0">
                <a:solidFill>
                  <a:srgbClr val="FFC000"/>
                </a:solidFill>
              </a:rPr>
              <a:t>with your PURDUE CREDENTIALS + BOILERKEY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Here is where you can find</a:t>
            </a:r>
          </a:p>
          <a:p>
            <a:r>
              <a:rPr lang="en-US" sz="2400" dirty="0"/>
              <a:t>Syllabus for the course</a:t>
            </a:r>
          </a:p>
          <a:p>
            <a:r>
              <a:rPr lang="en-US" sz="2400" dirty="0"/>
              <a:t>Gradebook including</a:t>
            </a:r>
          </a:p>
          <a:p>
            <a:pPr lvl="1"/>
            <a:r>
              <a:rPr lang="en-US" sz="2400" dirty="0"/>
              <a:t>Homework Scores</a:t>
            </a:r>
          </a:p>
          <a:p>
            <a:pPr lvl="1"/>
            <a:r>
              <a:rPr lang="en-US" sz="2400" dirty="0"/>
              <a:t>Quiz Scores</a:t>
            </a:r>
          </a:p>
          <a:p>
            <a:pPr lvl="1"/>
            <a:r>
              <a:rPr lang="en-US" sz="2400" dirty="0"/>
              <a:t>Exam Scores</a:t>
            </a:r>
          </a:p>
          <a:p>
            <a:pPr lvl="1"/>
            <a:r>
              <a:rPr lang="en-US" sz="2400" dirty="0"/>
              <a:t>Overall Grade in the course</a:t>
            </a:r>
          </a:p>
          <a:p>
            <a:r>
              <a:rPr lang="en-US" sz="2400" dirty="0"/>
              <a:t>Exam Memos</a:t>
            </a:r>
          </a:p>
        </p:txBody>
      </p:sp>
    </p:spTree>
    <p:extLst>
      <p:ext uri="{BB962C8B-B14F-4D97-AF65-F5344CB8AC3E}">
        <p14:creationId xmlns:p14="http://schemas.microsoft.com/office/powerpoint/2010/main" val="3618688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28294-FB75-C50F-52CB-11BCCB8EA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848120"/>
            <a:ext cx="8610600" cy="1293028"/>
          </a:xfrm>
        </p:spPr>
        <p:txBody>
          <a:bodyPr/>
          <a:lstStyle/>
          <a:p>
            <a:pPr algn="ctr"/>
            <a:r>
              <a:rPr lang="en-US" u="sng" dirty="0"/>
              <a:t>Class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C513C-CE7A-8D11-7F37-80E8E590D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70364"/>
            <a:ext cx="10820400" cy="4793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C000"/>
                </a:solidFill>
              </a:rPr>
              <a:t>Go to </a:t>
            </a:r>
            <a:r>
              <a:rPr lang="en-US" sz="2400" b="0" i="0" u="none" strike="noStrike" dirty="0">
                <a:solidFill>
                  <a:srgbClr val="FFC000"/>
                </a:solidFill>
                <a:effectLst/>
                <a:latin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https://www.math.purdue.edu/~fernan87/FA23_MA16020.html</a:t>
            </a:r>
            <a:endParaRPr lang="en-US" sz="2400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Here is where you can find</a:t>
            </a:r>
          </a:p>
          <a:p>
            <a:r>
              <a:rPr lang="en-US" sz="2400" dirty="0"/>
              <a:t>Course Calendar (for my sections) including</a:t>
            </a:r>
          </a:p>
          <a:p>
            <a:pPr lvl="1"/>
            <a:r>
              <a:rPr lang="en-US" sz="2400" dirty="0"/>
              <a:t>Notes </a:t>
            </a:r>
            <a:r>
              <a:rPr lang="en-US" sz="2400" dirty="0">
                <a:solidFill>
                  <a:srgbClr val="00B0F0"/>
                </a:solidFill>
              </a:rPr>
              <a:t>(Recommend)</a:t>
            </a:r>
          </a:p>
          <a:p>
            <a:pPr lvl="1"/>
            <a:r>
              <a:rPr lang="en-US" sz="2400" dirty="0"/>
              <a:t>Writing Assignment Deadlines </a:t>
            </a:r>
            <a:r>
              <a:rPr lang="en-US" sz="2400" dirty="0">
                <a:solidFill>
                  <a:srgbClr val="00B0F0"/>
                </a:solidFill>
              </a:rPr>
              <a:t>(I’ll talk about this more later)</a:t>
            </a:r>
          </a:p>
          <a:p>
            <a:pPr lvl="1"/>
            <a:r>
              <a:rPr lang="en-US" sz="2400" dirty="0"/>
              <a:t>Exam Dates</a:t>
            </a:r>
          </a:p>
          <a:p>
            <a:pPr lvl="1"/>
            <a:r>
              <a:rPr lang="en-US" sz="2400" dirty="0"/>
              <a:t>Practice Exams </a:t>
            </a:r>
            <a:r>
              <a:rPr lang="en-US" sz="2400" dirty="0">
                <a:solidFill>
                  <a:srgbClr val="00B0F0"/>
                </a:solidFill>
              </a:rPr>
              <a:t>(Recommend)</a:t>
            </a:r>
            <a:endParaRPr lang="en-US" sz="2400" dirty="0"/>
          </a:p>
          <a:p>
            <a:pPr lvl="1"/>
            <a:r>
              <a:rPr lang="en-US" sz="2400" dirty="0"/>
              <a:t>Study Guides for Exams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9149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28294-FB75-C50F-52CB-11BCCB8EA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848120"/>
            <a:ext cx="8610600" cy="1293028"/>
          </a:xfrm>
        </p:spPr>
        <p:txBody>
          <a:bodyPr/>
          <a:lstStyle/>
          <a:p>
            <a:pPr algn="ctr"/>
            <a:r>
              <a:rPr lang="en-US" u="sng" dirty="0"/>
              <a:t>Homework Assignments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C513C-CE7A-8D11-7F37-80E8E590D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84218"/>
            <a:ext cx="10820400" cy="46966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Log-in at </a:t>
            </a:r>
            <a:r>
              <a:rPr lang="en-US" b="0" i="0" u="none" strike="noStrike" dirty="0">
                <a:solidFill>
                  <a:srgbClr val="FFC000"/>
                </a:solidFill>
                <a:effectLst/>
                <a:latin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https://loncapa.purdue.edu/</a:t>
            </a:r>
            <a:endParaRPr lang="en-US" dirty="0">
              <a:solidFill>
                <a:srgbClr val="FFC000"/>
              </a:solidFill>
            </a:endParaRPr>
          </a:p>
          <a:p>
            <a:r>
              <a:rPr lang="en-US" dirty="0">
                <a:solidFill>
                  <a:srgbClr val="FFC000"/>
                </a:solidFill>
              </a:rPr>
              <a:t>with your PURDUE CREDENTIALS + BOILERKEY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Here is where you can find</a:t>
            </a:r>
          </a:p>
          <a:p>
            <a:r>
              <a:rPr lang="en-US" dirty="0"/>
              <a:t>Homework Assignments</a:t>
            </a:r>
          </a:p>
          <a:p>
            <a:r>
              <a:rPr lang="en-US" dirty="0"/>
              <a:t>Additional Notes</a:t>
            </a:r>
          </a:p>
          <a:p>
            <a:r>
              <a:rPr lang="en-US" dirty="0"/>
              <a:t>Additional Review Problems for Exams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Again, there are 34 graded HWs and 1 optional HW. </a:t>
            </a:r>
          </a:p>
          <a:p>
            <a:r>
              <a:rPr lang="en-US" dirty="0">
                <a:solidFill>
                  <a:srgbClr val="00B0F0"/>
                </a:solidFill>
              </a:rPr>
              <a:t>Due at 11pm the day of the next lesson</a:t>
            </a:r>
          </a:p>
          <a:p>
            <a:r>
              <a:rPr lang="en-US" dirty="0">
                <a:solidFill>
                  <a:srgbClr val="00B0F0"/>
                </a:solidFill>
              </a:rPr>
              <a:t>Two lowest homework scores are dropped at the end of the semester.</a:t>
            </a:r>
          </a:p>
        </p:txBody>
      </p:sp>
    </p:spTree>
    <p:extLst>
      <p:ext uri="{BB962C8B-B14F-4D97-AF65-F5344CB8AC3E}">
        <p14:creationId xmlns:p14="http://schemas.microsoft.com/office/powerpoint/2010/main" val="781911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28294-FB75-C50F-52CB-11BCCB8EA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848120"/>
            <a:ext cx="8610600" cy="1293028"/>
          </a:xfrm>
        </p:spPr>
        <p:txBody>
          <a:bodyPr/>
          <a:lstStyle/>
          <a:p>
            <a:pPr algn="ctr"/>
            <a:r>
              <a:rPr lang="en-US" u="sng" dirty="0"/>
              <a:t>DISCUSSION FORUM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C513C-CE7A-8D11-7F37-80E8E590D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84218"/>
            <a:ext cx="10820400" cy="46966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Log-in at </a:t>
            </a:r>
            <a:r>
              <a:rPr lang="en-US" b="0" i="0" u="none" strike="noStrike" dirty="0">
                <a:solidFill>
                  <a:srgbClr val="FFC000"/>
                </a:solidFill>
                <a:effectLst/>
                <a:latin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https://piazza.com/class/lldwx4v1hxw1x9</a:t>
            </a:r>
            <a:r>
              <a:rPr lang="en-US" b="0" i="0" u="none" strike="noStrike" dirty="0">
                <a:solidFill>
                  <a:srgbClr val="FFC000"/>
                </a:solidFill>
                <a:effectLst/>
                <a:latin typeface="Roboto" panose="02000000000000000000" pitchFamily="2" charset="0"/>
              </a:rPr>
              <a:t> </a:t>
            </a:r>
            <a:endParaRPr lang="en-US" dirty="0">
              <a:solidFill>
                <a:srgbClr val="FFC000"/>
              </a:solidFill>
            </a:endParaRPr>
          </a:p>
          <a:p>
            <a:r>
              <a:rPr lang="en-US" dirty="0">
                <a:solidFill>
                  <a:srgbClr val="FFC000"/>
                </a:solidFill>
              </a:rPr>
              <a:t>with your PURDUE CREDENTIALS (no BOILERKEY)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Here is you can get help on homework assignments and on practice exams.</a:t>
            </a:r>
          </a:p>
        </p:txBody>
      </p:sp>
    </p:spTree>
    <p:extLst>
      <p:ext uri="{BB962C8B-B14F-4D97-AF65-F5344CB8AC3E}">
        <p14:creationId xmlns:p14="http://schemas.microsoft.com/office/powerpoint/2010/main" val="1941287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28294-FB75-C50F-52CB-11BCCB8EA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7186" y="806556"/>
            <a:ext cx="9417627" cy="1293028"/>
          </a:xfrm>
        </p:spPr>
        <p:txBody>
          <a:bodyPr/>
          <a:lstStyle/>
          <a:p>
            <a:pPr algn="ctr"/>
            <a:r>
              <a:rPr lang="en-US" u="sng" dirty="0"/>
              <a:t>Quizzes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C513C-CE7A-8D11-7F37-80E8E590D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84218"/>
            <a:ext cx="10820400" cy="48075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This semester, your quiz grade will be based on the completion of writing assignments.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every 2 writing assignments completed, you will be awarded 1 quiz grade.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example, For Quiz 1, the Writing Assignments that needed to be completed are </a:t>
            </a:r>
          </a:p>
          <a:p>
            <a:r>
              <a:rPr lang="en-US" dirty="0"/>
              <a:t>Writing Assignment 1 on SINGLE VARIABLE DERIVATIVES</a:t>
            </a:r>
          </a:p>
          <a:p>
            <a:r>
              <a:rPr lang="en-US" dirty="0"/>
              <a:t>Writing Assignment 2 on INTEGRATION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But wait WRITING in math?!?!? </a:t>
            </a:r>
            <a:r>
              <a:rPr lang="en-US" dirty="0"/>
              <a:t>Yep. 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	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Writing Assignments will be grade on COMPLETION!</a:t>
            </a:r>
          </a:p>
          <a:p>
            <a:pPr marL="0" indent="0">
              <a:buNone/>
            </a:pP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12278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</TotalTime>
  <Words>605</Words>
  <Application>Microsoft Office PowerPoint</Application>
  <PresentationFormat>Widescreen</PresentationFormat>
  <Paragraphs>97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Average</vt:lpstr>
      <vt:lpstr>Century Gothic</vt:lpstr>
      <vt:lpstr>Roboto</vt:lpstr>
      <vt:lpstr>Vapor Trail</vt:lpstr>
      <vt:lpstr>MA 16020  applied Calculus II</vt:lpstr>
      <vt:lpstr>MA 16020 - applied Calculus II</vt:lpstr>
      <vt:lpstr>Calculator usage</vt:lpstr>
      <vt:lpstr>Important WEBSITES</vt:lpstr>
      <vt:lpstr>Brightspace</vt:lpstr>
      <vt:lpstr>Class website</vt:lpstr>
      <vt:lpstr>Homework Assignments </vt:lpstr>
      <vt:lpstr>DISCUSSION FORUM</vt:lpstr>
      <vt:lpstr>Quizzes</vt:lpstr>
      <vt:lpstr>Writing Assignments</vt:lpstr>
      <vt:lpstr>EXAMS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 16020  applied Calculus II</dc:title>
  <dc:creator>Alexandra Cuadra</dc:creator>
  <cp:lastModifiedBy>Alexandra Cuadra</cp:lastModifiedBy>
  <cp:revision>1</cp:revision>
  <dcterms:created xsi:type="dcterms:W3CDTF">2023-08-17T19:03:37Z</dcterms:created>
  <dcterms:modified xsi:type="dcterms:W3CDTF">2023-08-17T20:23:02Z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44bd30-2ed7-4c9d-9d12-46200872a97b_Enabled">
    <vt:lpwstr>true</vt:lpwstr>
  </property>
  <property fmtid="{D5CDD505-2E9C-101B-9397-08002B2CF9AE}" pid="3" name="MSIP_Label_4044bd30-2ed7-4c9d-9d12-46200872a97b_SetDate">
    <vt:lpwstr>2023-08-17T20:21:28Z</vt:lpwstr>
  </property>
  <property fmtid="{D5CDD505-2E9C-101B-9397-08002B2CF9AE}" pid="4" name="MSIP_Label_4044bd30-2ed7-4c9d-9d12-46200872a97b_Method">
    <vt:lpwstr>Standard</vt:lpwstr>
  </property>
  <property fmtid="{D5CDD505-2E9C-101B-9397-08002B2CF9AE}" pid="5" name="MSIP_Label_4044bd30-2ed7-4c9d-9d12-46200872a97b_Name">
    <vt:lpwstr>defa4170-0d19-0005-0004-bc88714345d2</vt:lpwstr>
  </property>
  <property fmtid="{D5CDD505-2E9C-101B-9397-08002B2CF9AE}" pid="6" name="MSIP_Label_4044bd30-2ed7-4c9d-9d12-46200872a97b_SiteId">
    <vt:lpwstr>4130bd39-7c53-419c-b1e5-8758d6d63f21</vt:lpwstr>
  </property>
  <property fmtid="{D5CDD505-2E9C-101B-9397-08002B2CF9AE}" pid="7" name="MSIP_Label_4044bd30-2ed7-4c9d-9d12-46200872a97b_ActionId">
    <vt:lpwstr>f77bbb30-2916-4731-841a-fe5d60bb9ebe</vt:lpwstr>
  </property>
  <property fmtid="{D5CDD505-2E9C-101B-9397-08002B2CF9AE}" pid="8" name="MSIP_Label_4044bd30-2ed7-4c9d-9d12-46200872a97b_ContentBits">
    <vt:lpwstr>0</vt:lpwstr>
  </property>
</Properties>
</file>