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2" r:id="rId1"/>
  </p:sldMasterIdLst>
  <p:notesMasterIdLst>
    <p:notesMasterId r:id="rId47"/>
  </p:notesMasterIdLst>
  <p:sldIdLst>
    <p:sldId id="389" r:id="rId2"/>
    <p:sldId id="398" r:id="rId3"/>
    <p:sldId id="368" r:id="rId4"/>
    <p:sldId id="386" r:id="rId5"/>
    <p:sldId id="399" r:id="rId6"/>
    <p:sldId id="400" r:id="rId7"/>
    <p:sldId id="401" r:id="rId8"/>
    <p:sldId id="359" r:id="rId9"/>
    <p:sldId id="360" r:id="rId10"/>
    <p:sldId id="404" r:id="rId11"/>
    <p:sldId id="416" r:id="rId12"/>
    <p:sldId id="405" r:id="rId13"/>
    <p:sldId id="393" r:id="rId14"/>
    <p:sldId id="406" r:id="rId15"/>
    <p:sldId id="417" r:id="rId16"/>
    <p:sldId id="407" r:id="rId17"/>
    <p:sldId id="395" r:id="rId18"/>
    <p:sldId id="408" r:id="rId19"/>
    <p:sldId id="418" r:id="rId20"/>
    <p:sldId id="409" r:id="rId21"/>
    <p:sldId id="396" r:id="rId22"/>
    <p:sldId id="410" r:id="rId23"/>
    <p:sldId id="419" r:id="rId24"/>
    <p:sldId id="411" r:id="rId25"/>
    <p:sldId id="391" r:id="rId26"/>
    <p:sldId id="377" r:id="rId27"/>
    <p:sldId id="420" r:id="rId28"/>
    <p:sldId id="412" r:id="rId29"/>
    <p:sldId id="370" r:id="rId30"/>
    <p:sldId id="378" r:id="rId31"/>
    <p:sldId id="421" r:id="rId32"/>
    <p:sldId id="413" r:id="rId33"/>
    <p:sldId id="372" r:id="rId34"/>
    <p:sldId id="379" r:id="rId35"/>
    <p:sldId id="422" r:id="rId36"/>
    <p:sldId id="414" r:id="rId37"/>
    <p:sldId id="369" r:id="rId38"/>
    <p:sldId id="380" r:id="rId39"/>
    <p:sldId id="423" r:id="rId40"/>
    <p:sldId id="415" r:id="rId41"/>
    <p:sldId id="390" r:id="rId42"/>
    <p:sldId id="292" r:id="rId43"/>
    <p:sldId id="361" r:id="rId44"/>
    <p:sldId id="362" r:id="rId45"/>
    <p:sldId id="270" r:id="rId4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82" autoAdjust="0"/>
    <p:restoredTop sz="94660"/>
  </p:normalViewPr>
  <p:slideViewPr>
    <p:cSldViewPr snapToGrid="0">
      <p:cViewPr varScale="1">
        <p:scale>
          <a:sx n="69" d="100"/>
          <a:sy n="69" d="100"/>
        </p:scale>
        <p:origin x="5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23:28:57.22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1 577 24575,'0'-6'0,"0"0"0,1 0 0,-1 0 0,2 0 0,-1 0 0,0 1 0,1-1 0,0 0 0,1 1 0,-1-1 0,1 1 0,0 0 0,0 0 0,1 0 0,7-9 0,3 2 0,0 0 0,0 1 0,30-18 0,9-7 0,-39 26 0,0 0 0,1 0 0,1 1 0,-1 1 0,1 1 0,0 0 0,1 1 0,0 0 0,0 2 0,0 0 0,0 1 0,1 0 0,-1 2 0,21 0 0,19 0 0,-32 0 0,0 0 0,0 2 0,47 8 0,-67-7 0,0 0 0,1 1 0,-1 0 0,0 0 0,-1 0 0,1 0 0,0 1 0,-1 0 0,0 0 0,0 0 0,0 0 0,0 0 0,-1 1 0,0 0 0,0 0 0,0 0 0,-1 0 0,3 6 0,20 30 0,-25-41 0,0 1 0,0-1 0,1 0 0,-1 1 0,0-1 0,0 0 0,1 1 0,-1-1 0,0 0 0,1 0 0,-1 1 0,0-1 0,1 0 0,-1 0 0,0 0 0,1 0 0,-1 1 0,0-1 0,1 0 0,-1 0 0,1 0 0,-1 0 0,0 0 0,1 0 0,-1 0 0,0 0 0,1 0 0,-1 0 0,1 0 0,-1 0 0,0 0 0,1 0 0,-1-1 0,0 1 0,1 0 0,-1 0 0,1 0 0,-1-1 0,0 1 0,0 0 0,1 0 0,-1-1 0,14-20 0,3-28 0,-5 1 0,-3-1 0,-2 0 0,1-97 0,-8 140 0,0 2 0,-1 1 0,1 0 0,0-1 0,0 1 0,1 0 0,-1 0 0,1-1 0,-1 1 0,1 0 0,0 0 0,0 0 0,0 0 0,4-6 0,-5 10 0,1-1 0,0 0 0,0 1 0,0-1 0,-1 1 0,1-1 0,0 1 0,0-1 0,-1 1 0,1-1 0,-1 1 0,1 0 0,0-1 0,-1 1 0,1 0 0,-1 0 0,0-1 0,1 1 0,-1 0 0,0 0 0,1 0 0,-1 1 0,12 23 0,22 71 0,-18-47 0,2-1 0,34 64 0,-51-111 0,0 1 0,-1-1 0,1 0 0,0 0 0,0 1 0,0-1 0,0 0 0,0 0 0,0 0 0,0 0 0,0 0 0,0 0 0,0 0 0,1 0 0,-1-1 0,0 1 0,1 0 0,-1-1 0,0 1 0,1-1 0,-1 1 0,1-1 0,-1 0 0,1 0 0,-1 0 0,1 0 0,-1 0 0,1 0 0,-1 0 0,1 0 0,-1 0 0,1-1 0,-1 1 0,0 0 0,1-1 0,-1 1 0,3-2 0,5-4 0,0 0 0,0 0 0,-1-1 0,14-14 0,18-13 0,-31 30 0,0 0 0,0 1 0,0 0 0,0 0 0,0 1 0,1 0 0,-1 0 0,1 1 0,-1 1 0,19 0 0,-21 1 0,0-1 0,0 1 0,-1 0 0,1 1 0,0 0 0,-1 0 0,1 0 0,-1 1 0,0-1 0,0 2 0,0-1 0,0 1 0,-1 0 0,1 0 0,8 8 0,-8-3 11,-1 0-1,0 0 0,0 1 0,0 0 1,-2 0-1,1 0 0,-1 0 1,0 0-1,-1 1 0,0-1 0,-1 1 1,0 14-1,0-11-224,0 0 0,1 0 0,1-1-1,0 1 1,0-1 0,12 25 0,-8-23-6612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9T03:08:49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0 821 24575,'2'-11'0,"0"1"0,1-1 0,0 1 0,0 0 0,1 0 0,10-17 0,-7 13 0,-3 4 0,6-13 0,0 1 0,2 0 0,0 1 0,1 0 0,2 1 0,16-19 0,15-21 0,-40 50 0,0 1 0,0-1 0,1 2 0,1-1 0,-1 1 0,1 0 0,1 1 0,-1 0 0,14-9 0,82-42 0,157-80 0,-242 131 0,0 0 0,35-6 0,4-2 0,-21 6 0,0 2 0,0 2 0,0 1 0,1 2 0,-1 1 0,64 8 0,-78-2 0,-1 0 0,0 2 0,0 1 0,-1 0 0,0 2 0,33 20 0,-51-28 0,44 26 0,-30-16 0,1-2 0,29 13 0,-3-4 0,-1 2 0,46 31 0,-31-20 0,-36-21 0,0 2 0,36 27 0,-51-35 0,-1 2 0,1-1 0,-1 1 0,0 0 0,-1 0 0,0 0 0,0 1 0,-1 0 0,0 0 0,0 0 0,5 15 0,-5-7 0,0-1 0,1 0 0,0 0 0,8 15 0,-12-28 0,0 0 0,0 0 0,0 1 0,0-1 0,0 0 0,1 0 0,-1 0 0,1 0 0,0-1 0,-1 1 0,1 0 0,0-1 0,0 1 0,0-1 0,0 0 0,1 1 0,-1-1 0,0 0 0,0 0 0,1-1 0,-1 1 0,0 0 0,1-1 0,-1 1 0,1-1 0,4 0 0,-4-1 0,-1 0 0,1 0 0,0 0 0,0 0 0,0-1 0,-1 1 0,1-1 0,-1 0 0,1 0 0,-1 0 0,0 0 0,0 0 0,0 0 0,0-1 0,0 1 0,0-1 0,-1 1 0,1-1 0,-1 0 0,0 0 0,2-3 0,19-68 0,-19 62 0,2-6 0,0-7 0,1 0 0,1 1 0,1-1 0,1 2 0,2-1 0,0 1 0,17-25 0,16-15 0,-3-2 0,45-96 0,-85 158 0,0 1 0,0-1 0,0 1 0,1 0 0,-1 0 0,1 0 0,-1-1 0,1 2 0,0-1 0,0 0 0,0 0 0,0 0 0,0 1 0,0-1 0,0 1 0,5-2 0,-6 2 0,1 1 0,0-1 0,0 1 0,-1 0 0,1 0 0,0 0 0,0 0 0,-1 1 0,1-1 0,0 0 0,0 1 0,-1-1 0,1 1 0,0-1 0,-1 1 0,1 0 0,-1 0 0,1 0 0,1 1 0,2 2 0,-1 0 0,1 1 0,-1-1 0,1 1 0,-1 0 0,-1 0 0,1 1 0,-1-1 0,0 1 0,0 0 0,-1 0 0,3 8 0,0 4 0,49 147 0,-46-147 0,1 0 0,1 0 0,0-1 0,1 0 0,1-1 0,23 24 0,-30-33 0,0-1 0,0 1 0,-1 0 0,0 0 0,0 0 0,0 0 0,-1 1 0,-1-1 0,1 1 0,-1 0 0,0 0 0,-1 0 0,1 9 0,11 40 0,-13-56 0,0 0 0,0 0 0,0 0 0,0 0 0,0 0 0,0 0 0,1 0 0,-1 0 0,0 0 0,1 0 0,-1-1 0,1 1 0,-1 0 0,1 0 0,0 0 0,-1-1 0,1 1 0,0 0 0,-1 0 0,1-1 0,0 1 0,0-1 0,-1 1 0,1-1 0,0 1 0,0-1 0,0 1 0,0-1 0,0 0 0,0 0 0,0 1 0,0-1 0,0 0 0,0 0 0,0 0 0,0 0 0,0 0 0,0 0 0,0 0 0,-1 0 0,1-1 0,0 1 0,0 0 0,0-1 0,0 1 0,0 0 0,0-1 0,0 1 0,0-1 0,-1 1 0,1-1 0,0 0 0,0 1 0,-1-1 0,1 0 0,0 1 0,-1-1 0,1-1 0,9-9 0,-2 1 0,1-1 0,9-18 0,-7 12 0,31-48 0,-28 43 0,0 0 0,30-35 0,-32 44 0,0 1 0,1 0 0,1 1 0,23-16 0,-27 22 0,-1 0 0,1 1 0,0 0 0,0 1 0,0 0 0,1 1 0,-1 0 0,0 0 0,12 1 0,54-1 0,-59 4 0,1-2 0,0-1 0,0 0 0,0-1 0,0 0 0,0-2 0,-1 0 0,0-1 0,23-10 0,-22 7 0,0 0 0,0 2 0,1 0 0,0 1 0,0 1 0,0 1 0,24-2 0,143 6 0,-85 3 0,2-6 0,101 5 0,-190 0 0,0 0 0,-1 1 0,1 0 0,-1 1 0,1 1 0,-1 0 0,-1 1 0,13 8 0,-9-5 0,1-1 0,0-1 0,32 12 0,-42-18 0,15 2 0,0 2 0,0 1 0,-1 0 0,0 2 0,0 0 0,-1 2 0,-1 0 0,1 1 0,18 15 0,75 78 0,-56-38 0,-39-43 0,1-1 0,1-1 0,1-1 0,29 21 0,-42-36 17,1-2 0,0 0 1,1 0-1,-1 0 0,0-1 0,20 3 0,-19-4-229,-1 0 0,1 1 0,0 0-1,-1 1 1,0 0 0,17 9 0,-8 2-6614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9T03:08:53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 24575,'0'465'0,"-2"-441"34,0 0-1,-2 0 0,-8 30 0,5-26-782,-5 48 0,11-45-6077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9T03:08:56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2 24575,'16'-1'0,"-5"0"0,-19 4 0,4-1 0,1-1 0,0 1 0,-1 1 0,1-1 0,0 0 0,0 1 0,0-1 0,0 1 0,0 0 0,1 0 0,-1 0 0,1 0 0,0 1 0,0-1 0,0 1 0,0-1 0,1 1 0,-1 0 0,1-1 0,0 1 0,0 0 0,1 0 0,-1 7 0,-2 7 0,1 1 0,0-1 0,3 33 0,2-33 0,1 1 0,0-1 0,1 0 0,1 0 0,1-1 0,9 18 0,11 29 0,-15-32 0,-4-14 0,-2 0 0,0 0 0,-1 1 0,3 25 0,-5-16-273,1 0 0,1 0 0,2-1 0,17 47 0,-13-52-6553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9T03:08:58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24575,'733'0'0,"-709"-1"0,1-2 0,-1 0 0,27-9 0,-22 6 0,49-6 0,-42 10-1365,-3 2-5461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9T03:09:00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80 24575,'46'0'0,"0"-2"0,0-2 0,62-13 0,-50 3 0,-8 2 0,0 1 0,0 3 0,75-3 0,299 13-1365,-391-2-5461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9T03:09:08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24575,'0'17'0,"-1"10"0,2 1 0,5 29 0,-4-47 0,0-1 0,0 0 0,1 0 0,0 0 0,1-1 0,0 1 0,0-1 0,1 0 0,0 0 0,6 7 0,-4-5 0,1-1 0,0 1 0,0-2 0,0 1 0,1-1 0,1-1 0,-1 1 0,1-2 0,0 1 0,1-1 0,-1-1 0,1 0 0,0-1 0,1 0 0,-1 0 0,1-1 0,0-1 0,-1 0 0,18 1 0,-14-2 0,31 1 0,46-3 0,-80 0 0,0 0 0,0-1 0,-1 0 0,1-1 0,-1 0 0,1-1 0,-1 0 0,0 0 0,13-9 0,-22 11 0,0 1 0,0-1 0,0 1 0,0 0 0,1-1 0,-1 1 0,0 0 0,1 0 0,-1 1 0,0-1 0,1 0 0,-1 1 0,1 0 0,-1-1 0,1 1 0,-1 0 0,1 0 0,-1 1 0,1-1 0,-1 0 0,1 1 0,2 0 0,-1 2 0,-1-1 0,0 0 0,0 1 0,0 0 0,-1 0 0,1 0 0,-1 0 0,1 0 0,-1 0 0,0 1 0,0-1 0,0 1 0,-1-1 0,2 5 0,10 27 0,-2 1 0,-2-1 0,6 41 0,-2-36 0,-3-29 0,-9-11 0,-1-1 0,1 1 0,0 0 0,-1-1 0,1 1 0,-1 0 0,1-1 0,-1 1 0,1-1 0,-1 1 0,1-1 0,-1 1 0,0-1 0,1 1 0,-1-1 0,0 0 0,1 1 0,-1-1 0,0 1 0,0-1 0,0 0 0,1 1 0,-1-1 0,0 0 0,0 1 0,0-2 0,7-37 0,-5 30 0,-1 1 0,1-1 0,0 1 0,1-1 0,5-13 0,-6 19 0,1 0 0,-1 0 0,0 0 0,1 0 0,-1 0 0,1 0 0,0 1 0,0-1 0,0 1 0,0 0 0,1 0 0,-1 0 0,0 1 0,1-1 0,-1 1 0,1-1 0,5 0 0,20-3 0,1 1 0,1 1 0,-1 2 0,0 1 0,41 5 0,17 0 0,-59-4 0,0-2 0,0-1 0,43-8 0,-59 7 0,-1 0 0,0-1 0,0-1 0,0 0 0,-1-1 0,1 0 0,-1 0 0,-1-1 0,1-1 0,13-13 0,-16 15-76,0-2 1,-1 1-1,0-1 0,-1 0 0,1 0 0,-1-1 0,-1 0 0,0 0 1,0-1-1,-1 1 0,0-1 0,-1 0 0,0 0 0,0 0 1,-1 0-1,0 0 0,0-20 0,-1-2-6750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9T03:09:11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2 117 24575,'-1'59'0,"1"21"0,0-59 0,2-26 0,0-7 0,1 0 0,0 0 0,0 1 0,1 0 0,1-1 0,0 2 0,1-1 0,0 0 0,0 1 0,15-18 0,-6 11 0,1 1 0,0 0 0,1 2 0,1-1 0,20-11 0,-32 22-227,1 0-1,0 1 1,1 0-1,-1 0 1,11-2-1,9-1-6598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9T03:09:13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 24575,'0'6'0,"0"10"0,-6 1 0,-3 4 0,1 6 0,-5-2 0,-1 1 0,3 2 0,2 4 0,4 3 0,2 1 0,2 2 0,0 0 0,2 1 0,-1 1 0,8-8 0,1-1 0,0-8-8191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9T03:09:15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24575,'7'0'0,"1"6"0,7 3 0,1 6 0,3 0 0,-1 5 0,4 5 0,-3 5 0,2-3 0,4-6 0,5-6 0,-4-6-8191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9T03:09:17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371 1 24575,'-7'0'0,"-1"6"0,-7 10 0,-7 1 0,0 4 0,-2 6 0,-5 4 0,-3 4 0,-3-4 0,5-1 0,7 1 0,1-5 0,4 0 0,-1-5 0,3 1 0,-3-3 0,2 1 0,4-2-8191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23:28:59.91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24575,'1'4'0,"1"0"0,1-1 0,-1 1 0,1 0 0,-1-1 0,1 1 0,0-1 0,0 0 0,0 0 0,6 4 0,4 4 0,8 13 0,-1 1 0,-1 1 0,31 54 0,-36-57 0,31 37 0,-18-23 0,47 69-1365,-65-93-5461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9T03:09:19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24575,'0'6'0,"0"10"0,0 7 0,6 8 0,3 4 0,0 3 0,-3 1 0,-1 1 0,-2 0 0,-1 0 0,-1 0 0,-1-1 0,-1 0 0,1-1 0,-7 1 0,-2-1 0,-6-5 0,-1-10-8191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9T03:09:26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0 232 24575,'426'0'0,"-396"-1"0,-1-3 0,0 0 0,30-9 0,26-4 0,-2 2 0,-35 6 0,89-6 0,-94 14 0,-15-1 0,1 1 0,-1 2 0,0 1 0,35 6 0,-57-7 0,1 1 0,-1 0 0,0 0 0,1 0 0,-1 1 0,0 0 0,0 0 0,-1 0 0,1 1 0,-1 0 0,1 0 0,-1 1 0,-1-1 0,1 1 0,-1 0 0,1 0 0,-1 1 0,-1-1 0,1 1 0,-1 0 0,0 0 0,0 0 0,2 7 0,-2-1 0,-1 0 0,0 0 0,-1 0 0,0 14 0,-1-16 0,1 1 0,0-1 0,0 1 0,1-1 0,4 12 0,-6-21 0,0 0 0,1 0 0,-1 0 0,1 0 0,-1 0 0,1 0 0,-1 0 0,1 0 0,0 0 0,-1 0 0,1 0 0,0-1 0,-1 1 0,1 0 0,0 0 0,0-1 0,0 1 0,0-1 0,0 1 0,0 0 0,0-1 0,0 0 0,0 1 0,0-1 0,0 0 0,0 1 0,3-1 0,-2 0 0,1-1 0,-1 1 0,1-1 0,-1 0 0,1 0 0,-1 1 0,0-2 0,1 1 0,-1 0 0,0 0 0,4-4 0,2-1 0,1-2 0,-2 1 0,1-1 0,12-17 0,-11 10 0,-1-1 0,11-29 0,-14 31 0,1-1 0,1 1 0,15-24 0,-18 34 0,-1-1 0,1 1 0,0 0 0,0 0 0,0 1 0,0-1 0,1 1 0,-1 0 0,1 0 0,0 1 0,0-1 0,0 1 0,0 0 0,11-2 0,22-2 0,1 2 0,-1 2 0,1 1 0,49 6 0,12-1 0,-52-5 0,-1-1 0,89-18 0,-85 9 0,20-4 0,1 3 0,119-6 0,-160 16 27,0-1 0,0-2-1,-1-1 1,47-16 0,-39 11-777,73-13 1,-81 21-6077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9T03:09:29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24575,'8'0'0,"-1"1"0,1 0 0,-1 1 0,1 0 0,-1 0 0,0 1 0,0 0 0,10 5 0,54 36 0,-61-37 0,14 9 0,28 18 0,54 48 0,-98-74 27,-1 0 0,1 1 0,-2 0-1,11 17 1,17 23-1526,-18-32-5327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9T03:09:32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0 344 24575,'7'0'0,"2"-7"0,6-8 0,0-9 0,5 1 0,5-4 0,-2-2 0,2 3 0,-4-1 0,2-2 0,3-2 0,4 3 0,-3 0 0,0 6 0,2 5 0,-3 7-8191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23:28:57.22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1 577 24575,'0'-6'0,"0"0"0,1 0 0,-1 0 0,2 0 0,-1 0 0,0 1 0,1-1 0,0 0 0,1 1 0,-1-1 0,1 1 0,0 0 0,0 0 0,1 0 0,7-9 0,3 2 0,0 0 0,0 1 0,30-18 0,9-7 0,-39 26 0,0 0 0,1 0 0,1 1 0,-1 1 0,1 1 0,0 0 0,1 1 0,0 0 0,0 2 0,0 0 0,0 1 0,1 0 0,-1 2 0,21 0 0,19 0 0,-32 0 0,0 0 0,0 2 0,47 8 0,-67-7 0,0 0 0,1 1 0,-1 0 0,0 0 0,-1 0 0,1 0 0,0 1 0,-1 0 0,0 0 0,0 0 0,0 0 0,0 0 0,-1 1 0,0 0 0,0 0 0,0 0 0,-1 0 0,3 6 0,20 30 0,-25-41 0,0 1 0,0-1 0,1 0 0,-1 1 0,0-1 0,0 0 0,1 1 0,-1-1 0,0 0 0,1 0 0,-1 1 0,0-1 0,1 0 0,-1 0 0,0 0 0,1 0 0,-1 1 0,0-1 0,1 0 0,-1 0 0,1 0 0,-1 0 0,0 0 0,1 0 0,-1 0 0,0 0 0,1 0 0,-1 0 0,1 0 0,-1 0 0,0 0 0,1 0 0,-1-1 0,0 1 0,1 0 0,-1 0 0,1 0 0,-1-1 0,0 1 0,0 0 0,1 0 0,-1-1 0,14-20 0,3-28 0,-5 1 0,-3-1 0,-2 0 0,1-97 0,-8 140 0,0 2 0,-1 1 0,1 0 0,0-1 0,0 1 0,1 0 0,-1 0 0,1-1 0,-1 1 0,1 0 0,0 0 0,0 0 0,0 0 0,4-6 0,-5 10 0,1-1 0,0 0 0,0 1 0,0-1 0,-1 1 0,1-1 0,0 1 0,0-1 0,-1 1 0,1-1 0,-1 1 0,1 0 0,0-1 0,-1 1 0,1 0 0,-1 0 0,0-1 0,1 1 0,-1 0 0,0 0 0,1 0 0,-1 1 0,12 23 0,22 71 0,-18-47 0,2-1 0,34 64 0,-51-111 0,0 1 0,-1-1 0,1 0 0,0 0 0,0 1 0,0-1 0,0 0 0,0 0 0,0 0 0,0 0 0,0 0 0,0 0 0,0 0 0,1 0 0,-1-1 0,0 1 0,1 0 0,-1-1 0,0 1 0,1-1 0,-1 1 0,1-1 0,-1 0 0,1 0 0,-1 0 0,1 0 0,-1 0 0,1 0 0,-1 0 0,1 0 0,-1 0 0,1-1 0,-1 1 0,0 0 0,1-1 0,-1 1 0,3-2 0,5-4 0,0 0 0,0 0 0,-1-1 0,14-14 0,18-13 0,-31 30 0,0 0 0,0 1 0,0 0 0,0 0 0,0 1 0,1 0 0,-1 0 0,1 1 0,-1 1 0,19 0 0,-21 1 0,0-1 0,0 1 0,-1 0 0,1 1 0,0 0 0,-1 0 0,1 0 0,-1 1 0,0-1 0,0 2 0,0-1 0,0 1 0,-1 0 0,1 0 0,8 8 0,-8-3 11,-1 0-1,0 0 0,0 1 0,0 0 1,-2 0-1,1 0 0,-1 0 1,0 0-1,-1 1 0,0-1 0,-1 1 1,0 14-1,0-11-224,0 0 0,1 0 0,1-1-1,0 1 1,0-1 0,12 25 0,-8-23-6612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23:29:01.62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1 572 24575,'1'-12'0,"0"1"0,1-1 0,1 1 0,0 0 0,0-1 0,1 1 0,0 1 0,1-1 0,1 1 0,0-1 0,0 2 0,9-13 0,15-14 0,55-54 0,-79 84 0,136-124 0,-102 93-54,-27 27-134,0-1 1,-1 0 0,-1-1 0,0-1-1,-1 1 1,14-23 0,-17 20-6639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23:28:57.22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1 577 24575,'0'-6'0,"0"0"0,1 0 0,-1 0 0,2 0 0,-1 0 0,0 1 0,1-1 0,0 0 0,1 1 0,-1-1 0,1 1 0,0 0 0,0 0 0,1 0 0,7-9 0,3 2 0,0 0 0,0 1 0,30-18 0,9-7 0,-39 26 0,0 0 0,1 0 0,1 1 0,-1 1 0,1 1 0,0 0 0,1 1 0,0 0 0,0 2 0,0 0 0,0 1 0,1 0 0,-1 2 0,21 0 0,19 0 0,-32 0 0,0 0 0,0 2 0,47 8 0,-67-7 0,0 0 0,1 1 0,-1 0 0,0 0 0,-1 0 0,1 0 0,0 1 0,-1 0 0,0 0 0,0 0 0,0 0 0,0 0 0,-1 1 0,0 0 0,0 0 0,0 0 0,-1 0 0,3 6 0,20 30 0,-25-41 0,0 1 0,0-1 0,1 0 0,-1 1 0,0-1 0,0 0 0,1 1 0,-1-1 0,0 0 0,1 0 0,-1 1 0,0-1 0,1 0 0,-1 0 0,0 0 0,1 0 0,-1 1 0,0-1 0,1 0 0,-1 0 0,1 0 0,-1 0 0,0 0 0,1 0 0,-1 0 0,0 0 0,1 0 0,-1 0 0,1 0 0,-1 0 0,0 0 0,1 0 0,-1-1 0,0 1 0,1 0 0,-1 0 0,1 0 0,-1-1 0,0 1 0,0 0 0,1 0 0,-1-1 0,14-20 0,3-28 0,-5 1 0,-3-1 0,-2 0 0,1-97 0,-8 140 0,0 2 0,-1 1 0,1 0 0,0-1 0,0 1 0,1 0 0,-1 0 0,1-1 0,-1 1 0,1 0 0,0 0 0,0 0 0,0 0 0,4-6 0,-5 10 0,1-1 0,0 0 0,0 1 0,0-1 0,-1 1 0,1-1 0,0 1 0,0-1 0,-1 1 0,1-1 0,-1 1 0,1 0 0,0-1 0,-1 1 0,1 0 0,-1 0 0,0-1 0,1 1 0,-1 0 0,0 0 0,1 0 0,-1 1 0,12 23 0,22 71 0,-18-47 0,2-1 0,34 64 0,-51-111 0,0 1 0,-1-1 0,1 0 0,0 0 0,0 1 0,0-1 0,0 0 0,0 0 0,0 0 0,0 0 0,0 0 0,0 0 0,0 0 0,1 0 0,-1-1 0,0 1 0,1 0 0,-1-1 0,0 1 0,1-1 0,-1 1 0,1-1 0,-1 0 0,1 0 0,-1 0 0,1 0 0,-1 0 0,1 0 0,-1 0 0,1 0 0,-1 0 0,1-1 0,-1 1 0,0 0 0,1-1 0,-1 1 0,3-2 0,5-4 0,0 0 0,0 0 0,-1-1 0,14-14 0,18-13 0,-31 30 0,0 0 0,0 1 0,0 0 0,0 0 0,0 1 0,1 0 0,-1 0 0,1 1 0,-1 1 0,19 0 0,-21 1 0,0-1 0,0 1 0,-1 0 0,1 1 0,0 0 0,-1 0 0,1 0 0,-1 1 0,0-1 0,0 2 0,0-1 0,0 1 0,-1 0 0,1 0 0,8 8 0,-8-3 11,-1 0-1,0 0 0,0 1 0,0 0 1,-2 0-1,1 0 0,-1 0 1,0 0-1,-1 1 0,0-1 0,-1 1 1,0 14-1,0-11-224,0 0 0,1 0 0,1-1-1,0 1 1,0-1 0,12 25 0,-8-23-6612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23:28:59.91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24575,'1'4'0,"1"0"0,1-1 0,-1 1 0,1 0 0,-1-1 0,1 1 0,0-1 0,0 0 0,0 0 0,6 4 0,4 4 0,8 13 0,-1 1 0,-1 1 0,31 54 0,-36-57 0,31 37 0,-18-23 0,47 69-1365,-65-93-5461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23:29:01.62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1 572 24575,'1'-12'0,"0"1"0,1-1 0,1 1 0,0 0 0,0-1 0,1 1 0,0 1 0,1-1 0,1 1 0,0-1 0,0 2 0,9-13 0,15-14 0,55-54 0,-79 84 0,136-124 0,-102 93-54,-27 27-134,0-1 1,-1 0 0,-1-1 0,0-1-1,-1 1 1,14-23 0,-17 20-6639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23:28:57.22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1 577 24575,'0'-6'0,"0"0"0,1 0 0,-1 0 0,2 0 0,-1 0 0,0 1 0,1-1 0,0 0 0,1 1 0,-1-1 0,1 1 0,0 0 0,0 0 0,1 0 0,7-9 0,3 2 0,0 0 0,0 1 0,30-18 0,9-7 0,-39 26 0,0 0 0,1 0 0,1 1 0,-1 1 0,1 1 0,0 0 0,1 1 0,0 0 0,0 2 0,0 0 0,0 1 0,1 0 0,-1 2 0,21 0 0,19 0 0,-32 0 0,0 0 0,0 2 0,47 8 0,-67-7 0,0 0 0,1 1 0,-1 0 0,0 0 0,-1 0 0,1 0 0,0 1 0,-1 0 0,0 0 0,0 0 0,0 0 0,0 0 0,-1 1 0,0 0 0,0 0 0,0 0 0,-1 0 0,3 6 0,20 30 0,-25-41 0,0 1 0,0-1 0,1 0 0,-1 1 0,0-1 0,0 0 0,1 1 0,-1-1 0,0 0 0,1 0 0,-1 1 0,0-1 0,1 0 0,-1 0 0,0 0 0,1 0 0,-1 1 0,0-1 0,1 0 0,-1 0 0,1 0 0,-1 0 0,0 0 0,1 0 0,-1 0 0,0 0 0,1 0 0,-1 0 0,1 0 0,-1 0 0,0 0 0,1 0 0,-1-1 0,0 1 0,1 0 0,-1 0 0,1 0 0,-1-1 0,0 1 0,0 0 0,1 0 0,-1-1 0,14-20 0,3-28 0,-5 1 0,-3-1 0,-2 0 0,1-97 0,-8 140 0,0 2 0,-1 1 0,1 0 0,0-1 0,0 1 0,1 0 0,-1 0 0,1-1 0,-1 1 0,1 0 0,0 0 0,0 0 0,0 0 0,4-6 0,-5 10 0,1-1 0,0 0 0,0 1 0,0-1 0,-1 1 0,1-1 0,0 1 0,0-1 0,-1 1 0,1-1 0,-1 1 0,1 0 0,0-1 0,-1 1 0,1 0 0,-1 0 0,0-1 0,1 1 0,-1 0 0,0 0 0,1 0 0,-1 1 0,12 23 0,22 71 0,-18-47 0,2-1 0,34 64 0,-51-111 0,0 1 0,-1-1 0,1 0 0,0 0 0,0 1 0,0-1 0,0 0 0,0 0 0,0 0 0,0 0 0,0 0 0,0 0 0,0 0 0,1 0 0,-1-1 0,0 1 0,1 0 0,-1-1 0,0 1 0,1-1 0,-1 1 0,1-1 0,-1 0 0,1 0 0,-1 0 0,1 0 0,-1 0 0,1 0 0,-1 0 0,1 0 0,-1 0 0,1-1 0,-1 1 0,0 0 0,1-1 0,-1 1 0,3-2 0,5-4 0,0 0 0,0 0 0,-1-1 0,14-14 0,18-13 0,-31 30 0,0 0 0,0 1 0,0 0 0,0 0 0,0 1 0,1 0 0,-1 0 0,1 1 0,-1 1 0,19 0 0,-21 1 0,0-1 0,0 1 0,-1 0 0,1 1 0,0 0 0,-1 0 0,1 0 0,-1 1 0,0-1 0,0 2 0,0-1 0,0 1 0,-1 0 0,1 0 0,8 8 0,-8-3 11,-1 0-1,0 0 0,0 1 0,0 0 1,-2 0-1,1 0 0,-1 0 1,0 0-1,-1 1 0,0-1 0,-1 1 1,0 14-1,0-11-224,0 0 0,1 0 0,1-1-1,0 1 1,0-1 0,12 25 0,-8-23-6612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23:28:59.91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24575,'1'4'0,"1"0"0,1-1 0,-1 1 0,1 0 0,-1-1 0,1 1 0,0-1 0,0 0 0,0 0 0,6 4 0,4 4 0,8 13 0,-1 1 0,-1 1 0,31 54 0,-36-57 0,31 37 0,-18-23 0,47 69-1365,-65-93-5461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23:29:01.62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1 572 24575,'1'-12'0,"0"1"0,1-1 0,1 1 0,0 0 0,0-1 0,1 1 0,0 1 0,1-1 0,1 1 0,0-1 0,0 2 0,9-13 0,15-14 0,55-54 0,-79 84 0,136-124 0,-102 93-54,-27 27-134,0-1 1,-1 0 0,-1-1 0,0-1-1,-1 1 1,14-23 0,-17 20-6639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6C69DD-201B-4B3F-89E5-F9891D90222D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194F08-EE45-4501-B860-CF900A06E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204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616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8915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5966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5065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2884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784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9/29/2023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438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9/29/2023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27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9/29/2023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4194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smtClean="0"/>
              <a:pPr/>
              <a:t>9/29/2023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5762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9/29/2023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5580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9/29/2023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23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9/29/2023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728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9/29/2023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990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9/29/2023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157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9/29/2023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074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9/29/2023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605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9/29/2023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161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9/29/2023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568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smtClean="0"/>
              <a:pPr/>
              <a:t>9/29/2023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280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9/29/2023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255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  <p:sldLayoutId id="2147483786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geogebra.org/m/knnfvjub#material/abjaakfk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geogebra.org/m/knnfvjub#material/abjaakfk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geogebra.org/m/knnfvjub#material/abjaakfk" TargetMode="External"/><Relationship Id="rId4" Type="http://schemas.openxmlformats.org/officeDocument/2006/relationships/hyperlink" Target="https://www.math.purdue.edu/~fernan87/assets/docs/23_FA/FA23_MA16020_L18_Notes.pd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knnfvjub#material/kcw32ctc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geogebra.org/m/knnfvjub#material/kcw32ctc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geogebra.org/m/knnfvjub#material/kcw32ctc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geogebra.org/m/knnfvjub#material/kcw32ctc" TargetMode="External"/><Relationship Id="rId4" Type="http://schemas.openxmlformats.org/officeDocument/2006/relationships/hyperlink" Target="https://www.math.purdue.edu/~fernan87/assets/docs/23_FA/FA23_MA16020_L18_Notes.pdf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knnfvjub#material/e7hwecfx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knnfvjub#material/e7hwecfx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tm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knnfvjub#material/e7hwecfx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tm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th.purdue.edu/~fernan87/assets/docs/23_FA/FA23_MA16020_L18_Notes.pdf" TargetMode="Externa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tmp"/><Relationship Id="rId4" Type="http://schemas.openxmlformats.org/officeDocument/2006/relationships/hyperlink" Target="https://www.geogebra.org/m/knnfvjub#material/e7hwecfx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knnfvjub#material/hqkkjw3b" TargetMode="Externa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tmp"/><Relationship Id="rId4" Type="http://schemas.openxmlformats.org/officeDocument/2006/relationships/hyperlink" Target="https://www.geogebra.org/m/knnfvjub#material/hqkkjw3b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tmp"/><Relationship Id="rId4" Type="http://schemas.openxmlformats.org/officeDocument/2006/relationships/hyperlink" Target="https://www.geogebra.org/m/knnfvjub#material/hqkkjw3b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th.purdue.edu/~fernan87/assets/docs/23_FA/FA23_MA16020_L18_Notes.pdf" TargetMode="Externa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tmp"/><Relationship Id="rId4" Type="http://schemas.openxmlformats.org/officeDocument/2006/relationships/hyperlink" Target="https://www.geogebra.org/m/knnfvjub#material/hqkkjw3b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knnfvjub#material/ajknmy46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knnfvjub#material/ajknmy46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tm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knnfvjub#material/ajknmy46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tm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knnfvjub#material/ajknmy46" TargetMode="External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tmp"/><Relationship Id="rId4" Type="http://schemas.openxmlformats.org/officeDocument/2006/relationships/hyperlink" Target="https://www.math.purdue.edu/~fernan87/assets/docs/23_FA/FA23_MA16020_L18_Notes.pdf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knnfvjub#material/eb3qfpja" TargetMode="External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knnfvjub#material/eb3qfpja" TargetMode="External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tm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knnfvjub#material/eb3qfpja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tm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knnfvjub#material/eb3qfpja" TargetMode="External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tmp"/><Relationship Id="rId4" Type="http://schemas.openxmlformats.org/officeDocument/2006/relationships/hyperlink" Target="https://www.math.purdue.edu/~fernan87/assets/docs/23_FA/FA23_MA16020_L18_Notes.pdf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knnfvjub#material/agxjnwfd" TargetMode="Externa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tmp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geogebra.org/m/knnfvjub#material/agxjnwfd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tm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geogebra.org/m/knnfvjub#material/agxjnwfd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tmp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math.purdue.edu/~fernan87/assets/docs/23_FA/FA23_MA16020_L18_Notes.pdf" TargetMode="External"/><Relationship Id="rId4" Type="http://schemas.openxmlformats.org/officeDocument/2006/relationships/hyperlink" Target="https://www.geogebra.org/m/knnfvjub#material/agxjnwfd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knnfvjub#material/hjhswuca" TargetMode="External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tmp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geogebra.org/m/knnfvjub#material/hjhswuca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tmp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geogebra.org/m/knnfvjub#material/hjhswuca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openxmlformats.org/officeDocument/2006/relationships/image" Target="../media/image5.png"/><Relationship Id="rId7" Type="http://schemas.openxmlformats.org/officeDocument/2006/relationships/image" Target="NUL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1.xml"/><Relationship Id="rId11" Type="http://schemas.openxmlformats.org/officeDocument/2006/relationships/image" Target="NULL"/><Relationship Id="rId5" Type="http://schemas.openxmlformats.org/officeDocument/2006/relationships/hyperlink" Target="https://www.geogebra.org/m/jqfyndpu" TargetMode="External"/><Relationship Id="rId10" Type="http://schemas.openxmlformats.org/officeDocument/2006/relationships/customXml" Target="../ink/ink3.xml"/><Relationship Id="rId4" Type="http://schemas.openxmlformats.org/officeDocument/2006/relationships/image" Target="../media/image2.tmp"/><Relationship Id="rId9" Type="http://schemas.openxmlformats.org/officeDocument/2006/relationships/image" Target="NUL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tmp"/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math.purdue.edu/~fernan87/assets/docs/23_FA/FA23_MA16020_L18_Notes.pdf" TargetMode="External"/><Relationship Id="rId4" Type="http://schemas.openxmlformats.org/officeDocument/2006/relationships/hyperlink" Target="https://www.geogebra.org/m/knnfvjub#material/hjhswuca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20.png"/><Relationship Id="rId4" Type="http://schemas.openxmlformats.org/officeDocument/2006/relationships/image" Target="../media/image38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40.png"/><Relationship Id="rId4" Type="http://schemas.openxmlformats.org/officeDocument/2006/relationships/image" Target="../media/image380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eogebra.org/m/knnfvjub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4.xml"/><Relationship Id="rId11" Type="http://schemas.openxmlformats.org/officeDocument/2006/relationships/image" Target="../media/image9.png"/><Relationship Id="rId5" Type="http://schemas.openxmlformats.org/officeDocument/2006/relationships/hyperlink" Target="https://www.geogebra.org/m/jqfyndpu" TargetMode="External"/><Relationship Id="rId10" Type="http://schemas.openxmlformats.org/officeDocument/2006/relationships/customXml" Target="../ink/ink6.xml"/><Relationship Id="rId4" Type="http://schemas.openxmlformats.org/officeDocument/2006/relationships/image" Target="../media/image2.tmp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1.xml"/><Relationship Id="rId18" Type="http://schemas.openxmlformats.org/officeDocument/2006/relationships/image" Target="../media/image16.png"/><Relationship Id="rId26" Type="http://schemas.openxmlformats.org/officeDocument/2006/relationships/image" Target="../media/image23.png"/><Relationship Id="rId21" Type="http://schemas.openxmlformats.org/officeDocument/2006/relationships/customXml" Target="../ink/ink15.xml"/><Relationship Id="rId34" Type="http://schemas.openxmlformats.org/officeDocument/2006/relationships/image" Target="../media/image27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customXml" Target="../ink/ink13.xml"/><Relationship Id="rId25" Type="http://schemas.openxmlformats.org/officeDocument/2006/relationships/customXml" Target="../ink/ink17.xml"/><Relationship Id="rId33" Type="http://schemas.openxmlformats.org/officeDocument/2006/relationships/customXml" Target="../ink/ink21.xml"/><Relationship Id="rId38" Type="http://schemas.openxmlformats.org/officeDocument/2006/relationships/image" Target="../media/image29.png"/><Relationship Id="rId2" Type="http://schemas.openxmlformats.org/officeDocument/2006/relationships/image" Target="../media/image10.png"/><Relationship Id="rId16" Type="http://schemas.openxmlformats.org/officeDocument/2006/relationships/image" Target="../media/image15.png"/><Relationship Id="rId20" Type="http://schemas.openxmlformats.org/officeDocument/2006/relationships/image" Target="../media/image17.png"/><Relationship Id="rId29" Type="http://schemas.openxmlformats.org/officeDocument/2006/relationships/customXml" Target="../ink/ink19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8.xml"/><Relationship Id="rId11" Type="http://schemas.openxmlformats.org/officeDocument/2006/relationships/customXml" Target="../ink/ink10.xml"/><Relationship Id="rId24" Type="http://schemas.openxmlformats.org/officeDocument/2006/relationships/image" Target="../media/image22.png"/><Relationship Id="rId32" Type="http://schemas.openxmlformats.org/officeDocument/2006/relationships/image" Target="../media/image26.png"/><Relationship Id="rId37" Type="http://schemas.openxmlformats.org/officeDocument/2006/relationships/customXml" Target="../ink/ink23.xml"/><Relationship Id="rId5" Type="http://schemas.openxmlformats.org/officeDocument/2006/relationships/image" Target="../media/image7.png"/><Relationship Id="rId15" Type="http://schemas.openxmlformats.org/officeDocument/2006/relationships/customXml" Target="../ink/ink12.xml"/><Relationship Id="rId23" Type="http://schemas.openxmlformats.org/officeDocument/2006/relationships/customXml" Target="../ink/ink16.xml"/><Relationship Id="rId28" Type="http://schemas.openxmlformats.org/officeDocument/2006/relationships/image" Target="../media/image24.png"/><Relationship Id="rId36" Type="http://schemas.openxmlformats.org/officeDocument/2006/relationships/image" Target="../media/image28.png"/><Relationship Id="rId10" Type="http://schemas.openxmlformats.org/officeDocument/2006/relationships/image" Target="../media/image3.tmp"/><Relationship Id="rId19" Type="http://schemas.openxmlformats.org/officeDocument/2006/relationships/customXml" Target="../ink/ink14.xml"/><Relationship Id="rId31" Type="http://schemas.openxmlformats.org/officeDocument/2006/relationships/customXml" Target="../ink/ink20.xml"/><Relationship Id="rId4" Type="http://schemas.openxmlformats.org/officeDocument/2006/relationships/customXml" Target="../ink/ink7.xml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1.png"/><Relationship Id="rId27" Type="http://schemas.openxmlformats.org/officeDocument/2006/relationships/customXml" Target="../ink/ink18.xml"/><Relationship Id="rId30" Type="http://schemas.openxmlformats.org/officeDocument/2006/relationships/image" Target="../media/image25.png"/><Relationship Id="rId35" Type="http://schemas.openxmlformats.org/officeDocument/2006/relationships/customXml" Target="../ink/ink22.xml"/><Relationship Id="rId8" Type="http://schemas.openxmlformats.org/officeDocument/2006/relationships/customXml" Target="../ink/ink9.xml"/><Relationship Id="rId3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ustomXml" Target="../ink/ink2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4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knnfvjub#material/abjaakfk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79479-92B8-4B01-A9CF-3582F0E822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3200" dirty="0"/>
              <a:t>MA 16020: Lesson 18</a:t>
            </a:r>
            <a:br>
              <a:rPr lang="en-US" sz="3200" dirty="0"/>
            </a:br>
            <a:r>
              <a:rPr lang="en-US" sz="3200" dirty="0"/>
              <a:t>			Volume By Revolution</a:t>
            </a:r>
            <a:br>
              <a:rPr lang="en-US" sz="3200" dirty="0"/>
            </a:br>
            <a:r>
              <a:rPr lang="en-US" sz="3200" dirty="0"/>
              <a:t>					Shell Method </a:t>
            </a:r>
            <a:br>
              <a:rPr lang="en-US" sz="3200" dirty="0"/>
            </a:br>
            <a:r>
              <a:rPr lang="en-US" sz="3200" dirty="0"/>
              <a:t>						Pt 2: Rotation around any non-Axis</a:t>
            </a:r>
            <a:br>
              <a:rPr lang="en-US" sz="3200" dirty="0"/>
            </a:br>
            <a:r>
              <a:rPr lang="en-US" sz="3200" dirty="0"/>
              <a:t>			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8910DC-DB8C-4B6C-BCB8-26E6EC8CAA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 Alexandra Cuadra</a:t>
            </a:r>
          </a:p>
        </p:txBody>
      </p:sp>
    </p:spTree>
    <p:extLst>
      <p:ext uri="{BB962C8B-B14F-4D97-AF65-F5344CB8AC3E}">
        <p14:creationId xmlns:p14="http://schemas.microsoft.com/office/powerpoint/2010/main" val="17936326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5BA0C95-770A-E48D-A64C-825A32461C84}"/>
                  </a:ext>
                </a:extLst>
              </p:cNvPr>
              <p:cNvSpPr txBox="1"/>
              <p:nvPr/>
            </p:nvSpPr>
            <p:spPr>
              <a:xfrm>
                <a:off x="0" y="18298"/>
                <a:ext cx="12192000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+mj-lt"/>
                    <a:cs typeface="Times New Roman" panose="02020603050405020304" pitchFamily="18" charset="0"/>
                  </a:rPr>
                  <a:t>Example 1: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U</a:t>
                </a:r>
                <a:r>
                  <a:rPr lang="en-US" sz="2800" dirty="0">
                    <a:cs typeface="Times New Roman" panose="02020603050405020304" pitchFamily="18" charset="0"/>
                  </a:rPr>
                  <a:t>sing the </a:t>
                </a:r>
                <a:r>
                  <a:rPr lang="en-US" sz="2800" b="1" dirty="0">
                    <a:solidFill>
                      <a:schemeClr val="accent1"/>
                    </a:solidFill>
                    <a:cs typeface="Times New Roman" panose="02020603050405020304" pitchFamily="18" charset="0"/>
                  </a:rPr>
                  <a:t>Shell Method, </a:t>
                </a:r>
                <a:r>
                  <a:rPr lang="en-US" sz="2800" dirty="0">
                    <a:cs typeface="Times New Roman" panose="02020603050405020304" pitchFamily="18" charset="0"/>
                  </a:rPr>
                  <a:t>s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et up the integral that represents the volume of solid obtained by revolving the region defined by </a:t>
                </a:r>
              </a:p>
              <a:p>
                <a:pPr algn="ctr"/>
                <a:r>
                  <a:rPr lang="en-US" sz="2800" dirty="0">
                    <a:cs typeface="Times New Roman" panose="02020603050405020304" pitchFamily="18" charset="0"/>
                  </a:rPr>
                  <a:t>a triangle with vertices 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0,0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(2,0)</m:t>
                    </m:r>
                  </m:oMath>
                </a14:m>
                <a:r>
                  <a:rPr lang="en-US" sz="2800" dirty="0">
                    <a:cs typeface="Times New Roman" panose="02020603050405020304" pitchFamily="18" charset="0"/>
                  </a:rPr>
                  <a:t>,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(2,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about the line indicated</a:t>
                </a:r>
              </a:p>
              <a:p>
                <a:endParaRPr lang="en-US" sz="2800" b="1" dirty="0">
                  <a:solidFill>
                    <a:schemeClr val="accent1"/>
                  </a:solidFill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a) about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=3</m:t>
                    </m:r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5BA0C95-770A-E48D-A64C-825A32461C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8298"/>
                <a:ext cx="12192000" cy="3108543"/>
              </a:xfrm>
              <a:prstGeom prst="rect">
                <a:avLst/>
              </a:prstGeom>
              <a:blipFill>
                <a:blip r:embed="rId2"/>
                <a:stretch>
                  <a:fillRect l="-1000" t="-1961" r="-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graph of a triangle with a point and numbers&#10;&#10;Description automatically generated">
            <a:extLst>
              <a:ext uri="{FF2B5EF4-FFF2-40B4-BE49-F238E27FC236}">
                <a16:creationId xmlns:a16="http://schemas.microsoft.com/office/drawing/2014/main" id="{B8DDD508-1D57-3862-9CCD-08D707EF60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0204" y="2204810"/>
            <a:ext cx="3870123" cy="39377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73FA694-FA19-D7CA-4500-12B7FCB4579C}"/>
              </a:ext>
            </a:extLst>
          </p:cNvPr>
          <p:cNvSpPr txBox="1"/>
          <p:nvPr/>
        </p:nvSpPr>
        <p:spPr>
          <a:xfrm>
            <a:off x="9003167" y="1734663"/>
            <a:ext cx="2051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Draw the region.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2F02B3-F61F-CD88-1D24-377DA844410E}"/>
              </a:ext>
            </a:extLst>
          </p:cNvPr>
          <p:cNvSpPr txBox="1"/>
          <p:nvPr/>
        </p:nvSpPr>
        <p:spPr>
          <a:xfrm>
            <a:off x="2738168" y="6488668"/>
            <a:ext cx="67156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https://www.geogebra.org/m/knnfvjub#material/abjaakfk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38533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5BA0C95-770A-E48D-A64C-825A32461C84}"/>
                  </a:ext>
                </a:extLst>
              </p:cNvPr>
              <p:cNvSpPr txBox="1"/>
              <p:nvPr/>
            </p:nvSpPr>
            <p:spPr>
              <a:xfrm>
                <a:off x="0" y="18298"/>
                <a:ext cx="12192000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+mj-lt"/>
                    <a:cs typeface="Times New Roman" panose="02020603050405020304" pitchFamily="18" charset="0"/>
                  </a:rPr>
                  <a:t>Example 1: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U</a:t>
                </a:r>
                <a:r>
                  <a:rPr lang="en-US" sz="2800" dirty="0">
                    <a:cs typeface="Times New Roman" panose="02020603050405020304" pitchFamily="18" charset="0"/>
                  </a:rPr>
                  <a:t>sing the </a:t>
                </a:r>
                <a:r>
                  <a:rPr lang="en-US" sz="2800" b="1" dirty="0">
                    <a:solidFill>
                      <a:schemeClr val="accent1"/>
                    </a:solidFill>
                    <a:cs typeface="Times New Roman" panose="02020603050405020304" pitchFamily="18" charset="0"/>
                  </a:rPr>
                  <a:t>Shell Method, </a:t>
                </a:r>
                <a:r>
                  <a:rPr lang="en-US" sz="2800" dirty="0">
                    <a:cs typeface="Times New Roman" panose="02020603050405020304" pitchFamily="18" charset="0"/>
                  </a:rPr>
                  <a:t>s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et up the integral that represents the volume of solid obtained by revolving the region defined by </a:t>
                </a:r>
              </a:p>
              <a:p>
                <a:pPr algn="ctr"/>
                <a:r>
                  <a:rPr lang="en-US" sz="2800" dirty="0">
                    <a:cs typeface="Times New Roman" panose="02020603050405020304" pitchFamily="18" charset="0"/>
                  </a:rPr>
                  <a:t>a triangle with vertices 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0,0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(2,0)</m:t>
                    </m:r>
                  </m:oMath>
                </a14:m>
                <a:r>
                  <a:rPr lang="en-US" sz="2800" dirty="0">
                    <a:cs typeface="Times New Roman" panose="02020603050405020304" pitchFamily="18" charset="0"/>
                  </a:rPr>
                  <a:t>,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(2,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about the line indicated</a:t>
                </a:r>
              </a:p>
              <a:p>
                <a:endParaRPr lang="en-US" sz="2800" b="1" dirty="0">
                  <a:solidFill>
                    <a:schemeClr val="accent1"/>
                  </a:solidFill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a) about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=3</m:t>
                    </m:r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5BA0C95-770A-E48D-A64C-825A32461C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8298"/>
                <a:ext cx="12192000" cy="3108543"/>
              </a:xfrm>
              <a:prstGeom prst="rect">
                <a:avLst/>
              </a:prstGeom>
              <a:blipFill>
                <a:blip r:embed="rId2"/>
                <a:stretch>
                  <a:fillRect l="-1000" t="-1961" r="-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graph of a triangle with a point and numbers&#10;&#10;Description automatically generated">
            <a:extLst>
              <a:ext uri="{FF2B5EF4-FFF2-40B4-BE49-F238E27FC236}">
                <a16:creationId xmlns:a16="http://schemas.microsoft.com/office/drawing/2014/main" id="{B8DDD508-1D57-3862-9CCD-08D707EF60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0204" y="2204810"/>
            <a:ext cx="3870123" cy="39377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73FA694-FA19-D7CA-4500-12B7FCB4579C}"/>
              </a:ext>
            </a:extLst>
          </p:cNvPr>
          <p:cNvSpPr txBox="1"/>
          <p:nvPr/>
        </p:nvSpPr>
        <p:spPr>
          <a:xfrm>
            <a:off x="9003167" y="1734663"/>
            <a:ext cx="2051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Draw the region.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2F02B3-F61F-CD88-1D24-377DA844410E}"/>
              </a:ext>
            </a:extLst>
          </p:cNvPr>
          <p:cNvSpPr txBox="1"/>
          <p:nvPr/>
        </p:nvSpPr>
        <p:spPr>
          <a:xfrm>
            <a:off x="2738168" y="6488668"/>
            <a:ext cx="67156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https://www.geogebra.org/m/knnfvjub#material/abjaakfk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824219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5BA0C95-770A-E48D-A64C-825A32461C84}"/>
                  </a:ext>
                </a:extLst>
              </p:cNvPr>
              <p:cNvSpPr txBox="1"/>
              <p:nvPr/>
            </p:nvSpPr>
            <p:spPr>
              <a:xfrm>
                <a:off x="0" y="18298"/>
                <a:ext cx="12192000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+mj-lt"/>
                    <a:cs typeface="Times New Roman" panose="02020603050405020304" pitchFamily="18" charset="0"/>
                  </a:rPr>
                  <a:t>Example 1: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U</a:t>
                </a:r>
                <a:r>
                  <a:rPr lang="en-US" sz="2800" dirty="0">
                    <a:cs typeface="Times New Roman" panose="02020603050405020304" pitchFamily="18" charset="0"/>
                  </a:rPr>
                  <a:t>sing the </a:t>
                </a:r>
                <a:r>
                  <a:rPr lang="en-US" sz="2800" b="1" dirty="0">
                    <a:solidFill>
                      <a:schemeClr val="accent1"/>
                    </a:solidFill>
                    <a:cs typeface="Times New Roman" panose="02020603050405020304" pitchFamily="18" charset="0"/>
                  </a:rPr>
                  <a:t>Shell Method, </a:t>
                </a:r>
                <a:r>
                  <a:rPr lang="en-US" sz="2800" dirty="0">
                    <a:cs typeface="Times New Roman" panose="02020603050405020304" pitchFamily="18" charset="0"/>
                  </a:rPr>
                  <a:t>s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et up the integral that represents the volume of solid obtained by revolving the region defined by </a:t>
                </a:r>
              </a:p>
              <a:p>
                <a:pPr algn="ctr"/>
                <a:r>
                  <a:rPr lang="en-US" sz="2800" dirty="0">
                    <a:cs typeface="Times New Roman" panose="02020603050405020304" pitchFamily="18" charset="0"/>
                  </a:rPr>
                  <a:t>a triangle with vertices 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0,0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(2,0)</m:t>
                    </m:r>
                  </m:oMath>
                </a14:m>
                <a:r>
                  <a:rPr lang="en-US" sz="2800" dirty="0">
                    <a:cs typeface="Times New Roman" panose="02020603050405020304" pitchFamily="18" charset="0"/>
                  </a:rPr>
                  <a:t>,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(2,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about the line indicated</a:t>
                </a:r>
              </a:p>
              <a:p>
                <a:endParaRPr lang="en-US" sz="2800" b="1" dirty="0">
                  <a:solidFill>
                    <a:schemeClr val="accent1"/>
                  </a:solidFill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a) about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=3</m:t>
                    </m:r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5BA0C95-770A-E48D-A64C-825A32461C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8298"/>
                <a:ext cx="12192000" cy="3108543"/>
              </a:xfrm>
              <a:prstGeom prst="rect">
                <a:avLst/>
              </a:prstGeom>
              <a:blipFill>
                <a:blip r:embed="rId2"/>
                <a:stretch>
                  <a:fillRect l="-1000" t="-1961" r="-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graph of a triangle with a point and numbers&#10;&#10;Description automatically generated">
            <a:extLst>
              <a:ext uri="{FF2B5EF4-FFF2-40B4-BE49-F238E27FC236}">
                <a16:creationId xmlns:a16="http://schemas.microsoft.com/office/drawing/2014/main" id="{B8DDD508-1D57-3862-9CCD-08D707EF60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0204" y="2204810"/>
            <a:ext cx="3870123" cy="393775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30FBE44-34F4-059D-1EFA-B1AE743B3C89}"/>
              </a:ext>
            </a:extLst>
          </p:cNvPr>
          <p:cNvSpPr txBox="1"/>
          <p:nvPr/>
        </p:nvSpPr>
        <p:spPr>
          <a:xfrm>
            <a:off x="2044918" y="3429000"/>
            <a:ext cx="52501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You can find the solution in the pdf of the notes. Click </a:t>
            </a:r>
            <a:r>
              <a:rPr lang="en-US" sz="2800" dirty="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sz="2800" dirty="0">
                <a:solidFill>
                  <a:schemeClr val="accent1"/>
                </a:solidFill>
              </a:rPr>
              <a:t> to access it.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F0640C-736F-2781-5CB4-0436FAF047F4}"/>
              </a:ext>
            </a:extLst>
          </p:cNvPr>
          <p:cNvSpPr txBox="1"/>
          <p:nvPr/>
        </p:nvSpPr>
        <p:spPr>
          <a:xfrm>
            <a:off x="2738168" y="6488668"/>
            <a:ext cx="67156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https://www.geogebra.org/m/knnfvjub#material/abjaakfk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68255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5BA0C95-770A-E48D-A64C-825A32461C84}"/>
                  </a:ext>
                </a:extLst>
              </p:cNvPr>
              <p:cNvSpPr txBox="1"/>
              <p:nvPr/>
            </p:nvSpPr>
            <p:spPr>
              <a:xfrm>
                <a:off x="0" y="1046"/>
                <a:ext cx="12192000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+mj-lt"/>
                    <a:cs typeface="Times New Roman" panose="02020603050405020304" pitchFamily="18" charset="0"/>
                  </a:rPr>
                  <a:t>Example 1: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U</a:t>
                </a:r>
                <a:r>
                  <a:rPr lang="en-US" sz="2800" dirty="0">
                    <a:cs typeface="Times New Roman" panose="02020603050405020304" pitchFamily="18" charset="0"/>
                  </a:rPr>
                  <a:t>sing the </a:t>
                </a:r>
                <a:r>
                  <a:rPr lang="en-US" sz="2800" b="1" dirty="0">
                    <a:solidFill>
                      <a:schemeClr val="accent1"/>
                    </a:solidFill>
                    <a:cs typeface="Times New Roman" panose="02020603050405020304" pitchFamily="18" charset="0"/>
                  </a:rPr>
                  <a:t>Shell Method, </a:t>
                </a:r>
                <a:r>
                  <a:rPr lang="en-US" sz="2800" dirty="0">
                    <a:cs typeface="Times New Roman" panose="02020603050405020304" pitchFamily="18" charset="0"/>
                  </a:rPr>
                  <a:t>s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et up the integral that represents the volume of solid obtained by revolving the region defined by </a:t>
                </a:r>
              </a:p>
              <a:p>
                <a:pPr algn="ctr"/>
                <a:r>
                  <a:rPr lang="en-US" sz="2800" dirty="0">
                    <a:cs typeface="Times New Roman" panose="02020603050405020304" pitchFamily="18" charset="0"/>
                  </a:rPr>
                  <a:t>a triangle with vertices 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0,0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(2,0)</m:t>
                    </m:r>
                  </m:oMath>
                </a14:m>
                <a:r>
                  <a:rPr lang="en-US" sz="2800" dirty="0">
                    <a:cs typeface="Times New Roman" panose="02020603050405020304" pitchFamily="18" charset="0"/>
                  </a:rPr>
                  <a:t>,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(2,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about the line indicated</a:t>
                </a:r>
              </a:p>
              <a:p>
                <a:endParaRPr lang="en-US" sz="2800" b="1" dirty="0">
                  <a:solidFill>
                    <a:schemeClr val="accent1"/>
                  </a:solidFill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b) about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=−1</m:t>
                    </m:r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5BA0C95-770A-E48D-A64C-825A32461C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46"/>
                <a:ext cx="12192000" cy="2677656"/>
              </a:xfrm>
              <a:prstGeom prst="rect">
                <a:avLst/>
              </a:prstGeom>
              <a:blipFill>
                <a:blip r:embed="rId2"/>
                <a:stretch>
                  <a:fillRect l="-1000" t="-2278" r="-500" b="-5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FE9FBFEE-44E5-578F-C289-D731D6762E50}"/>
              </a:ext>
            </a:extLst>
          </p:cNvPr>
          <p:cNvSpPr txBox="1"/>
          <p:nvPr/>
        </p:nvSpPr>
        <p:spPr>
          <a:xfrm>
            <a:off x="2682096" y="6487622"/>
            <a:ext cx="68278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https://www.geogebra.org/m/knnfvjub#material/kcw32ctc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14010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5BA0C95-770A-E48D-A64C-825A32461C84}"/>
                  </a:ext>
                </a:extLst>
              </p:cNvPr>
              <p:cNvSpPr txBox="1"/>
              <p:nvPr/>
            </p:nvSpPr>
            <p:spPr>
              <a:xfrm>
                <a:off x="0" y="1046"/>
                <a:ext cx="12192000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+mj-lt"/>
                    <a:cs typeface="Times New Roman" panose="02020603050405020304" pitchFamily="18" charset="0"/>
                  </a:rPr>
                  <a:t>Example 1: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U</a:t>
                </a:r>
                <a:r>
                  <a:rPr lang="en-US" sz="2800" dirty="0">
                    <a:cs typeface="Times New Roman" panose="02020603050405020304" pitchFamily="18" charset="0"/>
                  </a:rPr>
                  <a:t>sing the </a:t>
                </a:r>
                <a:r>
                  <a:rPr lang="en-US" sz="2800" b="1" dirty="0">
                    <a:solidFill>
                      <a:schemeClr val="accent1"/>
                    </a:solidFill>
                    <a:cs typeface="Times New Roman" panose="02020603050405020304" pitchFamily="18" charset="0"/>
                  </a:rPr>
                  <a:t>Shell Method, </a:t>
                </a:r>
                <a:r>
                  <a:rPr lang="en-US" sz="2800" dirty="0">
                    <a:cs typeface="Times New Roman" panose="02020603050405020304" pitchFamily="18" charset="0"/>
                  </a:rPr>
                  <a:t>s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et up the integral that represents the volume of solid obtained by revolving the region defined by </a:t>
                </a:r>
              </a:p>
              <a:p>
                <a:pPr algn="ctr"/>
                <a:r>
                  <a:rPr lang="en-US" sz="2800" dirty="0">
                    <a:cs typeface="Times New Roman" panose="02020603050405020304" pitchFamily="18" charset="0"/>
                  </a:rPr>
                  <a:t>a triangle with vertices 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0,0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(2,0)</m:t>
                    </m:r>
                  </m:oMath>
                </a14:m>
                <a:r>
                  <a:rPr lang="en-US" sz="2800" dirty="0">
                    <a:cs typeface="Times New Roman" panose="02020603050405020304" pitchFamily="18" charset="0"/>
                  </a:rPr>
                  <a:t>,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(2,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about the line indicated</a:t>
                </a:r>
              </a:p>
              <a:p>
                <a:endParaRPr lang="en-US" sz="2800" b="1" dirty="0">
                  <a:solidFill>
                    <a:schemeClr val="accent1"/>
                  </a:solidFill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b) about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=−1</m:t>
                    </m:r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5BA0C95-770A-E48D-A64C-825A32461C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46"/>
                <a:ext cx="12192000" cy="3108543"/>
              </a:xfrm>
              <a:prstGeom prst="rect">
                <a:avLst/>
              </a:prstGeom>
              <a:blipFill>
                <a:blip r:embed="rId2"/>
                <a:stretch>
                  <a:fillRect l="-1000" t="-1961" r="-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graph of a function&#10;&#10;Description automatically generated">
            <a:extLst>
              <a:ext uri="{FF2B5EF4-FFF2-40B4-BE49-F238E27FC236}">
                <a16:creationId xmlns:a16="http://schemas.microsoft.com/office/drawing/2014/main" id="{B5B65FBA-B745-B45A-61A2-87026E8719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5645" y="2036963"/>
            <a:ext cx="3605348" cy="41746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C2B55F3-83E4-DB5C-CC64-E42B55603DEB}"/>
              </a:ext>
            </a:extLst>
          </p:cNvPr>
          <p:cNvSpPr txBox="1"/>
          <p:nvPr/>
        </p:nvSpPr>
        <p:spPr>
          <a:xfrm>
            <a:off x="9282320" y="1667631"/>
            <a:ext cx="2051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Draw the region.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C99EB3-307A-E848-64DD-D5DFD6A497BB}"/>
              </a:ext>
            </a:extLst>
          </p:cNvPr>
          <p:cNvSpPr txBox="1"/>
          <p:nvPr/>
        </p:nvSpPr>
        <p:spPr>
          <a:xfrm>
            <a:off x="2682096" y="6487622"/>
            <a:ext cx="68278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https://www.geogebra.org/m/knnfvjub#material/kcw32ctc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402435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5BA0C95-770A-E48D-A64C-825A32461C84}"/>
                  </a:ext>
                </a:extLst>
              </p:cNvPr>
              <p:cNvSpPr txBox="1"/>
              <p:nvPr/>
            </p:nvSpPr>
            <p:spPr>
              <a:xfrm>
                <a:off x="0" y="1046"/>
                <a:ext cx="12192000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+mj-lt"/>
                    <a:cs typeface="Times New Roman" panose="02020603050405020304" pitchFamily="18" charset="0"/>
                  </a:rPr>
                  <a:t>Example 1: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U</a:t>
                </a:r>
                <a:r>
                  <a:rPr lang="en-US" sz="2800" dirty="0">
                    <a:cs typeface="Times New Roman" panose="02020603050405020304" pitchFamily="18" charset="0"/>
                  </a:rPr>
                  <a:t>sing the </a:t>
                </a:r>
                <a:r>
                  <a:rPr lang="en-US" sz="2800" b="1" dirty="0">
                    <a:solidFill>
                      <a:schemeClr val="accent1"/>
                    </a:solidFill>
                    <a:cs typeface="Times New Roman" panose="02020603050405020304" pitchFamily="18" charset="0"/>
                  </a:rPr>
                  <a:t>Shell Method, </a:t>
                </a:r>
                <a:r>
                  <a:rPr lang="en-US" sz="2800" dirty="0">
                    <a:cs typeface="Times New Roman" panose="02020603050405020304" pitchFamily="18" charset="0"/>
                  </a:rPr>
                  <a:t>s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et up the integral that represents the volume of solid obtained by revolving the region defined by </a:t>
                </a:r>
              </a:p>
              <a:p>
                <a:pPr algn="ctr"/>
                <a:r>
                  <a:rPr lang="en-US" sz="2800" dirty="0">
                    <a:cs typeface="Times New Roman" panose="02020603050405020304" pitchFamily="18" charset="0"/>
                  </a:rPr>
                  <a:t>a triangle with vertices 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0,0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(2,0)</m:t>
                    </m:r>
                  </m:oMath>
                </a14:m>
                <a:r>
                  <a:rPr lang="en-US" sz="2800" dirty="0">
                    <a:cs typeface="Times New Roman" panose="02020603050405020304" pitchFamily="18" charset="0"/>
                  </a:rPr>
                  <a:t>,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(2,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about the line indicated</a:t>
                </a:r>
              </a:p>
              <a:p>
                <a:endParaRPr lang="en-US" sz="2800" b="1" dirty="0">
                  <a:solidFill>
                    <a:schemeClr val="accent1"/>
                  </a:solidFill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b) about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=−1</m:t>
                    </m:r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5BA0C95-770A-E48D-A64C-825A32461C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46"/>
                <a:ext cx="12192000" cy="3108543"/>
              </a:xfrm>
              <a:prstGeom prst="rect">
                <a:avLst/>
              </a:prstGeom>
              <a:blipFill>
                <a:blip r:embed="rId2"/>
                <a:stretch>
                  <a:fillRect l="-1000" t="-1961" r="-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graph of a function&#10;&#10;Description automatically generated">
            <a:extLst>
              <a:ext uri="{FF2B5EF4-FFF2-40B4-BE49-F238E27FC236}">
                <a16:creationId xmlns:a16="http://schemas.microsoft.com/office/drawing/2014/main" id="{B5B65FBA-B745-B45A-61A2-87026E8719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5645" y="2036963"/>
            <a:ext cx="3605348" cy="41746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C2B55F3-83E4-DB5C-CC64-E42B55603DEB}"/>
              </a:ext>
            </a:extLst>
          </p:cNvPr>
          <p:cNvSpPr txBox="1"/>
          <p:nvPr/>
        </p:nvSpPr>
        <p:spPr>
          <a:xfrm>
            <a:off x="9282320" y="1667631"/>
            <a:ext cx="2051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Draw the region.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C99EB3-307A-E848-64DD-D5DFD6A497BB}"/>
              </a:ext>
            </a:extLst>
          </p:cNvPr>
          <p:cNvSpPr txBox="1"/>
          <p:nvPr/>
        </p:nvSpPr>
        <p:spPr>
          <a:xfrm>
            <a:off x="2682096" y="6487622"/>
            <a:ext cx="68278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https://www.geogebra.org/m/knnfvjub#material/kcw32ctc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44781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5BA0C95-770A-E48D-A64C-825A32461C84}"/>
                  </a:ext>
                </a:extLst>
              </p:cNvPr>
              <p:cNvSpPr txBox="1"/>
              <p:nvPr/>
            </p:nvSpPr>
            <p:spPr>
              <a:xfrm>
                <a:off x="0" y="1046"/>
                <a:ext cx="12192000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+mj-lt"/>
                    <a:cs typeface="Times New Roman" panose="02020603050405020304" pitchFamily="18" charset="0"/>
                  </a:rPr>
                  <a:t>Example 1: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U</a:t>
                </a:r>
                <a:r>
                  <a:rPr lang="en-US" sz="2800" dirty="0">
                    <a:cs typeface="Times New Roman" panose="02020603050405020304" pitchFamily="18" charset="0"/>
                  </a:rPr>
                  <a:t>sing the </a:t>
                </a:r>
                <a:r>
                  <a:rPr lang="en-US" sz="2800" b="1" dirty="0">
                    <a:solidFill>
                      <a:schemeClr val="accent1"/>
                    </a:solidFill>
                    <a:cs typeface="Times New Roman" panose="02020603050405020304" pitchFamily="18" charset="0"/>
                  </a:rPr>
                  <a:t>Shell Method, </a:t>
                </a:r>
                <a:r>
                  <a:rPr lang="en-US" sz="2800" dirty="0">
                    <a:cs typeface="Times New Roman" panose="02020603050405020304" pitchFamily="18" charset="0"/>
                  </a:rPr>
                  <a:t>s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et up the integral that represents the volume of solid obtained by revolving the region defined by </a:t>
                </a:r>
              </a:p>
              <a:p>
                <a:pPr algn="ctr"/>
                <a:r>
                  <a:rPr lang="en-US" sz="2800" dirty="0">
                    <a:cs typeface="Times New Roman" panose="02020603050405020304" pitchFamily="18" charset="0"/>
                  </a:rPr>
                  <a:t>a triangle with vertices 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0,0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(2,0)</m:t>
                    </m:r>
                  </m:oMath>
                </a14:m>
                <a:r>
                  <a:rPr lang="en-US" sz="2800" dirty="0">
                    <a:cs typeface="Times New Roman" panose="02020603050405020304" pitchFamily="18" charset="0"/>
                  </a:rPr>
                  <a:t>,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(2,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about the line indicated</a:t>
                </a:r>
              </a:p>
              <a:p>
                <a:endParaRPr lang="en-US" sz="2800" b="1" dirty="0">
                  <a:solidFill>
                    <a:schemeClr val="accent1"/>
                  </a:solidFill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b) about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=−1</m:t>
                    </m:r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5BA0C95-770A-E48D-A64C-825A32461C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46"/>
                <a:ext cx="12192000" cy="3108543"/>
              </a:xfrm>
              <a:prstGeom prst="rect">
                <a:avLst/>
              </a:prstGeom>
              <a:blipFill>
                <a:blip r:embed="rId2"/>
                <a:stretch>
                  <a:fillRect l="-1000" t="-1961" r="-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graph of a function&#10;&#10;Description automatically generated">
            <a:extLst>
              <a:ext uri="{FF2B5EF4-FFF2-40B4-BE49-F238E27FC236}">
                <a16:creationId xmlns:a16="http://schemas.microsoft.com/office/drawing/2014/main" id="{B5B65FBA-B745-B45A-61A2-87026E8719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5645" y="2036963"/>
            <a:ext cx="3605348" cy="41746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F615258-50F7-09DD-732E-AE4B07EDD600}"/>
              </a:ext>
            </a:extLst>
          </p:cNvPr>
          <p:cNvSpPr txBox="1"/>
          <p:nvPr/>
        </p:nvSpPr>
        <p:spPr>
          <a:xfrm>
            <a:off x="2044918" y="3429000"/>
            <a:ext cx="52501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You can find the solution in the pdf of the notes. Click </a:t>
            </a:r>
            <a:r>
              <a:rPr lang="en-US" sz="2800" dirty="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sz="2800" dirty="0">
                <a:solidFill>
                  <a:schemeClr val="accent1"/>
                </a:solidFill>
              </a:rPr>
              <a:t> to access it.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01F18E-2763-7A36-298C-534FBF3B4434}"/>
              </a:ext>
            </a:extLst>
          </p:cNvPr>
          <p:cNvSpPr txBox="1"/>
          <p:nvPr/>
        </p:nvSpPr>
        <p:spPr>
          <a:xfrm>
            <a:off x="2682096" y="6487622"/>
            <a:ext cx="68278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https://www.geogebra.org/m/knnfvjub#material/kcw32ctc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465240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5BA0C95-770A-E48D-A64C-825A32461C84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2000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+mj-lt"/>
                    <a:cs typeface="Times New Roman" panose="02020603050405020304" pitchFamily="18" charset="0"/>
                  </a:rPr>
                  <a:t>Example 2: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U</a:t>
                </a:r>
                <a:r>
                  <a:rPr lang="en-US" sz="2800" dirty="0">
                    <a:cs typeface="Times New Roman" panose="02020603050405020304" pitchFamily="18" charset="0"/>
                  </a:rPr>
                  <a:t>sing the </a:t>
                </a:r>
                <a:r>
                  <a:rPr lang="en-US" sz="2800" b="1" dirty="0">
                    <a:solidFill>
                      <a:schemeClr val="accent1"/>
                    </a:solidFill>
                    <a:cs typeface="Times New Roman" panose="02020603050405020304" pitchFamily="18" charset="0"/>
                  </a:rPr>
                  <a:t>Shell Method, </a:t>
                </a:r>
                <a:r>
                  <a:rPr lang="en-US" sz="2800" dirty="0">
                    <a:cs typeface="Times New Roman" panose="02020603050405020304" pitchFamily="18" charset="0"/>
                  </a:rPr>
                  <a:t>s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et up the integral that represents the volume of solid obtained by revolving the region defined by </a:t>
                </a:r>
              </a:p>
              <a:p>
                <a:pPr algn="ctr"/>
                <a:r>
                  <a:rPr lang="en-US" sz="2800" dirty="0">
                    <a:cs typeface="Times New Roman" panose="02020603050405020304" pitchFamily="18" charset="0"/>
                  </a:rPr>
                  <a:t>a triangle with vertices 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0,0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,0)</m:t>
                    </m:r>
                  </m:oMath>
                </a14:m>
                <a:r>
                  <a:rPr lang="en-US" sz="2800" dirty="0">
                    <a:cs typeface="Times New Roman" panose="02020603050405020304" pitchFamily="18" charset="0"/>
                  </a:rPr>
                  <a:t>,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5,6</m:t>
                    </m:r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about the line indicated</a:t>
                </a:r>
              </a:p>
              <a:p>
                <a:endParaRPr lang="en-US" sz="2800" b="1" dirty="0">
                  <a:solidFill>
                    <a:schemeClr val="accent1"/>
                  </a:solidFill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a) About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=6</m:t>
                    </m:r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5BA0C95-770A-E48D-A64C-825A32461C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2677656"/>
              </a:xfrm>
              <a:prstGeom prst="rect">
                <a:avLst/>
              </a:prstGeom>
              <a:blipFill>
                <a:blip r:embed="rId2"/>
                <a:stretch>
                  <a:fillRect l="-1000" t="-2278" r="-500" b="-5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9C93D2D4-E4EE-AD3D-6FEE-1EC8883BF0DD}"/>
              </a:ext>
            </a:extLst>
          </p:cNvPr>
          <p:cNvSpPr txBox="1"/>
          <p:nvPr/>
        </p:nvSpPr>
        <p:spPr>
          <a:xfrm>
            <a:off x="2569953" y="6488668"/>
            <a:ext cx="70520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https://www.geogebra.org/m/knnfvjub#material/e7hwecfx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650444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5BA0C95-770A-E48D-A64C-825A32461C84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2000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+mj-lt"/>
                    <a:cs typeface="Times New Roman" panose="02020603050405020304" pitchFamily="18" charset="0"/>
                  </a:rPr>
                  <a:t>Example 2: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U</a:t>
                </a:r>
                <a:r>
                  <a:rPr lang="en-US" sz="2800" dirty="0">
                    <a:cs typeface="Times New Roman" panose="02020603050405020304" pitchFamily="18" charset="0"/>
                  </a:rPr>
                  <a:t>sing the </a:t>
                </a:r>
                <a:r>
                  <a:rPr lang="en-US" sz="2800" b="1" dirty="0">
                    <a:solidFill>
                      <a:schemeClr val="accent1"/>
                    </a:solidFill>
                    <a:cs typeface="Times New Roman" panose="02020603050405020304" pitchFamily="18" charset="0"/>
                  </a:rPr>
                  <a:t>Shell Method, </a:t>
                </a:r>
                <a:r>
                  <a:rPr lang="en-US" sz="2800" dirty="0">
                    <a:cs typeface="Times New Roman" panose="02020603050405020304" pitchFamily="18" charset="0"/>
                  </a:rPr>
                  <a:t>s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et up the integral that represents the volume of solid obtained by revolving the region defined by </a:t>
                </a:r>
              </a:p>
              <a:p>
                <a:pPr algn="ctr"/>
                <a:r>
                  <a:rPr lang="en-US" sz="2800" dirty="0">
                    <a:cs typeface="Times New Roman" panose="02020603050405020304" pitchFamily="18" charset="0"/>
                  </a:rPr>
                  <a:t>a triangle with vertices 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0,0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,0)</m:t>
                    </m:r>
                  </m:oMath>
                </a14:m>
                <a:r>
                  <a:rPr lang="en-US" sz="2800" dirty="0">
                    <a:cs typeface="Times New Roman" panose="02020603050405020304" pitchFamily="18" charset="0"/>
                  </a:rPr>
                  <a:t>,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5,6</m:t>
                    </m:r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about the line indicated</a:t>
                </a:r>
              </a:p>
              <a:p>
                <a:endParaRPr lang="en-US" sz="2800" b="1" dirty="0">
                  <a:solidFill>
                    <a:schemeClr val="accent1"/>
                  </a:solidFill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a) About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=6</m:t>
                    </m:r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5BA0C95-770A-E48D-A64C-825A32461C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2677656"/>
              </a:xfrm>
              <a:prstGeom prst="rect">
                <a:avLst/>
              </a:prstGeom>
              <a:blipFill>
                <a:blip r:embed="rId2"/>
                <a:stretch>
                  <a:fillRect l="-1000" t="-2278" r="-500" b="-5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4672F761-5C8B-0739-F5BE-D7073C29A43A}"/>
              </a:ext>
            </a:extLst>
          </p:cNvPr>
          <p:cNvSpPr txBox="1"/>
          <p:nvPr/>
        </p:nvSpPr>
        <p:spPr>
          <a:xfrm>
            <a:off x="8957862" y="1812301"/>
            <a:ext cx="2051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Draw the region.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5C7039-5A57-EF5A-EA1D-7C595D1E2373}"/>
              </a:ext>
            </a:extLst>
          </p:cNvPr>
          <p:cNvSpPr txBox="1"/>
          <p:nvPr/>
        </p:nvSpPr>
        <p:spPr>
          <a:xfrm>
            <a:off x="2569953" y="6488668"/>
            <a:ext cx="70520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https://www.geogebra.org/m/knnfvjub#material/e7hwecfx</a:t>
            </a:r>
            <a:r>
              <a:rPr lang="en-US" dirty="0"/>
              <a:t> </a:t>
            </a:r>
          </a:p>
        </p:txBody>
      </p:sp>
      <p:pic>
        <p:nvPicPr>
          <p:cNvPr id="4" name="Picture 3" descr="A graph of a function&#10;&#10;Description automatically generated">
            <a:extLst>
              <a:ext uri="{FF2B5EF4-FFF2-40B4-BE49-F238E27FC236}">
                <a16:creationId xmlns:a16="http://schemas.microsoft.com/office/drawing/2014/main" id="{53397241-0C47-E4E1-19B3-01C725BC20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5520" y="2258978"/>
            <a:ext cx="4696480" cy="422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4544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5BA0C95-770A-E48D-A64C-825A32461C84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2000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+mj-lt"/>
                    <a:cs typeface="Times New Roman" panose="02020603050405020304" pitchFamily="18" charset="0"/>
                  </a:rPr>
                  <a:t>Example 2: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U</a:t>
                </a:r>
                <a:r>
                  <a:rPr lang="en-US" sz="2800" dirty="0">
                    <a:cs typeface="Times New Roman" panose="02020603050405020304" pitchFamily="18" charset="0"/>
                  </a:rPr>
                  <a:t>sing the </a:t>
                </a:r>
                <a:r>
                  <a:rPr lang="en-US" sz="2800" b="1" dirty="0">
                    <a:solidFill>
                      <a:schemeClr val="accent1"/>
                    </a:solidFill>
                    <a:cs typeface="Times New Roman" panose="02020603050405020304" pitchFamily="18" charset="0"/>
                  </a:rPr>
                  <a:t>Shell Method, </a:t>
                </a:r>
                <a:r>
                  <a:rPr lang="en-US" sz="2800" dirty="0">
                    <a:cs typeface="Times New Roman" panose="02020603050405020304" pitchFamily="18" charset="0"/>
                  </a:rPr>
                  <a:t>s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et up the integral that represents the volume of solid obtained by revolving the region defined by </a:t>
                </a:r>
              </a:p>
              <a:p>
                <a:pPr algn="ctr"/>
                <a:r>
                  <a:rPr lang="en-US" sz="2800" dirty="0">
                    <a:cs typeface="Times New Roman" panose="02020603050405020304" pitchFamily="18" charset="0"/>
                  </a:rPr>
                  <a:t>a triangle with vertices 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0,0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,0)</m:t>
                    </m:r>
                  </m:oMath>
                </a14:m>
                <a:r>
                  <a:rPr lang="en-US" sz="2800" dirty="0">
                    <a:cs typeface="Times New Roman" panose="02020603050405020304" pitchFamily="18" charset="0"/>
                  </a:rPr>
                  <a:t>,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5,6</m:t>
                    </m:r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about the line indicated</a:t>
                </a:r>
              </a:p>
              <a:p>
                <a:endParaRPr lang="en-US" sz="2800" b="1" dirty="0">
                  <a:solidFill>
                    <a:schemeClr val="accent1"/>
                  </a:solidFill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a) About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=6</m:t>
                    </m:r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5BA0C95-770A-E48D-A64C-825A32461C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2677656"/>
              </a:xfrm>
              <a:prstGeom prst="rect">
                <a:avLst/>
              </a:prstGeom>
              <a:blipFill>
                <a:blip r:embed="rId2"/>
                <a:stretch>
                  <a:fillRect l="-1000" t="-2278" r="-500" b="-5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4672F761-5C8B-0739-F5BE-D7073C29A43A}"/>
              </a:ext>
            </a:extLst>
          </p:cNvPr>
          <p:cNvSpPr txBox="1"/>
          <p:nvPr/>
        </p:nvSpPr>
        <p:spPr>
          <a:xfrm>
            <a:off x="8957862" y="1812301"/>
            <a:ext cx="2051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Draw the region.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5C7039-5A57-EF5A-EA1D-7C595D1E2373}"/>
              </a:ext>
            </a:extLst>
          </p:cNvPr>
          <p:cNvSpPr txBox="1"/>
          <p:nvPr/>
        </p:nvSpPr>
        <p:spPr>
          <a:xfrm>
            <a:off x="2569953" y="6488668"/>
            <a:ext cx="70520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https://www.geogebra.org/m/knnfvjub#material/e7hwecfx</a:t>
            </a:r>
            <a:r>
              <a:rPr lang="en-US" dirty="0"/>
              <a:t> </a:t>
            </a:r>
          </a:p>
        </p:txBody>
      </p:sp>
      <p:pic>
        <p:nvPicPr>
          <p:cNvPr id="3" name="Picture 2" descr="A graph of a function&#10;&#10;Description automatically generated">
            <a:extLst>
              <a:ext uri="{FF2B5EF4-FFF2-40B4-BE49-F238E27FC236}">
                <a16:creationId xmlns:a16="http://schemas.microsoft.com/office/drawing/2014/main" id="{20A29611-AEB8-E514-4951-9BB1B0B55F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5520" y="2258978"/>
            <a:ext cx="4696480" cy="422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013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084D8-6D78-4E00-9DF6-27F37D9C4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1" y="455814"/>
            <a:ext cx="10571998" cy="970450"/>
          </a:xfrm>
        </p:spPr>
        <p:txBody>
          <a:bodyPr/>
          <a:lstStyle/>
          <a:p>
            <a:r>
              <a:rPr lang="en-US" dirty="0"/>
              <a:t>RECAP: When should I use Shell Method?</a:t>
            </a:r>
            <a:br>
              <a:rPr lang="en-US" dirty="0"/>
            </a:br>
            <a:r>
              <a:rPr lang="en-US" dirty="0"/>
              <a:t>				 How do I use Shell Method?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550906-D3B9-4336-BB13-9B100409FB8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10000" y="2333123"/>
                <a:ext cx="10779587" cy="737881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If you find </a:t>
                </a:r>
                <a:r>
                  <a:rPr lang="en-US" sz="2400" b="1" dirty="0">
                    <a:solidFill>
                      <a:srgbClr val="00B050"/>
                    </a:solidFill>
                  </a:rPr>
                  <a:t>solving for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400" b="1" dirty="0">
                    <a:solidFill>
                      <a:srgbClr val="00B050"/>
                    </a:solidFill>
                  </a:rPr>
                  <a:t> or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for either Disk or Washer Method, </a:t>
                </a:r>
                <a:r>
                  <a:rPr lang="en-US" sz="2400" b="1" dirty="0">
                    <a:solidFill>
                      <a:srgbClr val="00B050"/>
                    </a:solidFill>
                  </a:rPr>
                  <a:t>is hard </a:t>
                </a:r>
              </a:p>
              <a:p>
                <a:pPr marL="0" indent="0">
                  <a:buNone/>
                </a:pPr>
                <a:r>
                  <a:rPr lang="en-US" sz="2400" b="0" dirty="0">
                    <a:solidFill>
                      <a:srgbClr val="92D05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2400" b="0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>
                    <a:solidFill>
                      <a:srgbClr val="00B050"/>
                    </a:solidFill>
                  </a:rPr>
                  <a:t>Shell Method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550906-D3B9-4336-BB13-9B100409FB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0000" y="2333123"/>
                <a:ext cx="10779587" cy="737881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8D5240C-23A2-FFAE-DEB5-A7C509E5D99D}"/>
                  </a:ext>
                </a:extLst>
              </p:cNvPr>
              <p:cNvSpPr txBox="1"/>
              <p:nvPr/>
            </p:nvSpPr>
            <p:spPr>
              <a:xfrm>
                <a:off x="810000" y="3535025"/>
                <a:ext cx="6098874" cy="28757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:r>
                  <a:rPr lang="en-US" sz="2400" b="1" dirty="0">
                    <a:solidFill>
                      <a:srgbClr val="00B050"/>
                    </a:solidFill>
                  </a:rPr>
                  <a:t>For rotation around x-axis: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𝑅𝑖𝑔h𝑡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𝐿𝑒𝑓𝑡</m:t>
                              </m:r>
                            </m:e>
                          </m:d>
                        </m:e>
                      </m:nary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b="1" dirty="0">
                  <a:solidFill>
                    <a:srgbClr val="00B050"/>
                  </a:solidFill>
                </a:endParaRPr>
              </a:p>
              <a:p>
                <a:r>
                  <a:rPr lang="en-US" sz="2400" b="1" dirty="0">
                    <a:solidFill>
                      <a:srgbClr val="00B050"/>
                    </a:solidFill>
                  </a:rPr>
                  <a:t>For rotation around y-axis: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⋅(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𝑇𝑜𝑝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𝐵𝑜𝑡𝑡𝑜𝑚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8D5240C-23A2-FFAE-DEB5-A7C509E5D9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000" y="3535025"/>
                <a:ext cx="6098874" cy="2875787"/>
              </a:xfrm>
              <a:prstGeom prst="rect">
                <a:avLst/>
              </a:prstGeom>
              <a:blipFill>
                <a:blip r:embed="rId4"/>
                <a:stretch>
                  <a:fillRect l="-1600" t="-1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1CEFC80-07BF-55D9-22B7-0EDADAAC5A5E}"/>
              </a:ext>
            </a:extLst>
          </p:cNvPr>
          <p:cNvCxnSpPr>
            <a:cxnSpLocks/>
          </p:cNvCxnSpPr>
          <p:nvPr/>
        </p:nvCxnSpPr>
        <p:spPr>
          <a:xfrm>
            <a:off x="609600" y="3265098"/>
            <a:ext cx="109728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AB1F305-5EE7-CB6F-77E5-D316F7E8D4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7761399"/>
              </p:ext>
            </p:extLst>
          </p:nvPr>
        </p:nvGraphicFramePr>
        <p:xfrm>
          <a:off x="7017587" y="3786997"/>
          <a:ext cx="4572000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2452942156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3350312135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3664481805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18340705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Axis of Rotation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4890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x-axis 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y-axis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5343923"/>
                  </a:ext>
                </a:extLst>
              </a:tr>
              <a:tr h="640080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Method</a:t>
                      </a:r>
                    </a:p>
                  </a:txBody>
                  <a:tcPr vert="vert27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Disk/Washer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dy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97797495"/>
                  </a:ext>
                </a:extLst>
              </a:tr>
              <a:tr h="640080">
                <a:tc vMerge="1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Shells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dy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052768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3188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5BA0C95-770A-E48D-A64C-825A32461C84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2000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+mj-lt"/>
                    <a:cs typeface="Times New Roman" panose="02020603050405020304" pitchFamily="18" charset="0"/>
                  </a:rPr>
                  <a:t>Example 2: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U</a:t>
                </a:r>
                <a:r>
                  <a:rPr lang="en-US" sz="2800" dirty="0">
                    <a:cs typeface="Times New Roman" panose="02020603050405020304" pitchFamily="18" charset="0"/>
                  </a:rPr>
                  <a:t>sing the </a:t>
                </a:r>
                <a:r>
                  <a:rPr lang="en-US" sz="2800" b="1" dirty="0">
                    <a:solidFill>
                      <a:schemeClr val="accent1"/>
                    </a:solidFill>
                    <a:cs typeface="Times New Roman" panose="02020603050405020304" pitchFamily="18" charset="0"/>
                  </a:rPr>
                  <a:t>Shell Method, </a:t>
                </a:r>
                <a:r>
                  <a:rPr lang="en-US" sz="2800" dirty="0">
                    <a:cs typeface="Times New Roman" panose="02020603050405020304" pitchFamily="18" charset="0"/>
                  </a:rPr>
                  <a:t>s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et up the integral that represents the volume of solid obtained by revolving the region defined by </a:t>
                </a:r>
              </a:p>
              <a:p>
                <a:pPr algn="ctr"/>
                <a:r>
                  <a:rPr lang="en-US" sz="2800" dirty="0">
                    <a:cs typeface="Times New Roman" panose="02020603050405020304" pitchFamily="18" charset="0"/>
                  </a:rPr>
                  <a:t>a triangle with vertices 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0,0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,0)</m:t>
                    </m:r>
                  </m:oMath>
                </a14:m>
                <a:r>
                  <a:rPr lang="en-US" sz="2800" dirty="0">
                    <a:cs typeface="Times New Roman" panose="02020603050405020304" pitchFamily="18" charset="0"/>
                  </a:rPr>
                  <a:t>,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5,6</m:t>
                    </m:r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about the line indicated</a:t>
                </a:r>
              </a:p>
              <a:p>
                <a:endParaRPr lang="en-US" sz="2800" b="1" dirty="0">
                  <a:solidFill>
                    <a:schemeClr val="accent1"/>
                  </a:solidFill>
                  <a:latin typeface="+mj-lt"/>
                  <a:cs typeface="Times New Roman" panose="02020603050405020304" pitchFamily="18" charset="0"/>
                </a:endParaRPr>
              </a:p>
              <a:p>
                <a:pPr marL="514350" indent="-514350">
                  <a:buAutoNum type="alphaLcParenR"/>
                </a:pP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About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=6</m:t>
                    </m:r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pPr marL="514350" indent="-514350">
                  <a:buAutoNum type="alphaLcParenR"/>
                </a:pPr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5BA0C95-770A-E48D-A64C-825A32461C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3108543"/>
              </a:xfrm>
              <a:prstGeom prst="rect">
                <a:avLst/>
              </a:prstGeom>
              <a:blipFill>
                <a:blip r:embed="rId2"/>
                <a:stretch>
                  <a:fillRect l="-1000" t="-1961" r="-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BE87E84A-1B5F-11D8-C384-E0279202B29A}"/>
              </a:ext>
            </a:extLst>
          </p:cNvPr>
          <p:cNvSpPr txBox="1"/>
          <p:nvPr/>
        </p:nvSpPr>
        <p:spPr>
          <a:xfrm>
            <a:off x="2044918" y="3429000"/>
            <a:ext cx="52501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You can find the solution in the pdf of the notes. Click </a:t>
            </a:r>
            <a:r>
              <a:rPr lang="en-US" sz="2800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sz="2800" dirty="0">
                <a:solidFill>
                  <a:schemeClr val="accent1"/>
                </a:solidFill>
              </a:rPr>
              <a:t> to access it.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5497EF-1BB5-58A0-2878-DEAF2D0231A3}"/>
              </a:ext>
            </a:extLst>
          </p:cNvPr>
          <p:cNvSpPr txBox="1"/>
          <p:nvPr/>
        </p:nvSpPr>
        <p:spPr>
          <a:xfrm>
            <a:off x="2569953" y="6488668"/>
            <a:ext cx="70520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https://www.geogebra.org/m/knnfvjub#material/e7hwecfx</a:t>
            </a:r>
            <a:r>
              <a:rPr lang="en-US" dirty="0"/>
              <a:t> </a:t>
            </a:r>
          </a:p>
        </p:txBody>
      </p:sp>
      <p:pic>
        <p:nvPicPr>
          <p:cNvPr id="3" name="Picture 2" descr="A graph of a function&#10;&#10;Description automatically generated">
            <a:extLst>
              <a:ext uri="{FF2B5EF4-FFF2-40B4-BE49-F238E27FC236}">
                <a16:creationId xmlns:a16="http://schemas.microsoft.com/office/drawing/2014/main" id="{CF0680ED-143F-B187-4EE4-40FFCD65C3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5520" y="2258978"/>
            <a:ext cx="4696480" cy="422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357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5BA0C95-770A-E48D-A64C-825A32461C84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2000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+mj-lt"/>
                    <a:cs typeface="Times New Roman" panose="02020603050405020304" pitchFamily="18" charset="0"/>
                  </a:rPr>
                  <a:t>Example 2: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U</a:t>
                </a:r>
                <a:r>
                  <a:rPr lang="en-US" sz="2800" dirty="0">
                    <a:cs typeface="Times New Roman" panose="02020603050405020304" pitchFamily="18" charset="0"/>
                  </a:rPr>
                  <a:t>sing the </a:t>
                </a:r>
                <a:r>
                  <a:rPr lang="en-US" sz="2800" b="1" dirty="0">
                    <a:solidFill>
                      <a:schemeClr val="accent1"/>
                    </a:solidFill>
                    <a:cs typeface="Times New Roman" panose="02020603050405020304" pitchFamily="18" charset="0"/>
                  </a:rPr>
                  <a:t>Shell Method, </a:t>
                </a:r>
                <a:r>
                  <a:rPr lang="en-US" sz="2800" dirty="0">
                    <a:cs typeface="Times New Roman" panose="02020603050405020304" pitchFamily="18" charset="0"/>
                  </a:rPr>
                  <a:t>s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et up the integral that represents the volume of solid obtained by revolving the region defined by </a:t>
                </a:r>
              </a:p>
              <a:p>
                <a:pPr algn="ctr"/>
                <a:r>
                  <a:rPr lang="en-US" sz="2800" dirty="0">
                    <a:cs typeface="Times New Roman" panose="02020603050405020304" pitchFamily="18" charset="0"/>
                  </a:rPr>
                  <a:t>a triangle with vertices 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0,0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,0)</m:t>
                    </m:r>
                  </m:oMath>
                </a14:m>
                <a:r>
                  <a:rPr lang="en-US" sz="2800" dirty="0">
                    <a:cs typeface="Times New Roman" panose="02020603050405020304" pitchFamily="18" charset="0"/>
                  </a:rPr>
                  <a:t>,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5,6</m:t>
                    </m:r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about the line indicated</a:t>
                </a:r>
              </a:p>
              <a:p>
                <a:endParaRPr lang="en-US" sz="2800" b="1" dirty="0">
                  <a:solidFill>
                    <a:schemeClr val="accent1"/>
                  </a:solidFill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b) About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=−2</m:t>
                    </m:r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5BA0C95-770A-E48D-A64C-825A32461C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2677656"/>
              </a:xfrm>
              <a:prstGeom prst="rect">
                <a:avLst/>
              </a:prstGeom>
              <a:blipFill>
                <a:blip r:embed="rId2"/>
                <a:stretch>
                  <a:fillRect l="-1000" t="-2278" r="-500" b="-5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09D67580-AB6B-4C59-F0FF-65B98D340659}"/>
              </a:ext>
            </a:extLst>
          </p:cNvPr>
          <p:cNvSpPr txBox="1"/>
          <p:nvPr/>
        </p:nvSpPr>
        <p:spPr>
          <a:xfrm>
            <a:off x="2695036" y="6488668"/>
            <a:ext cx="68019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https://www.geogebra.org/m/knnfvjub#material/hqkkjw3b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513283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5BA0C95-770A-E48D-A64C-825A32461C84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2000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+mj-lt"/>
                    <a:cs typeface="Times New Roman" panose="02020603050405020304" pitchFamily="18" charset="0"/>
                  </a:rPr>
                  <a:t>Example 2: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U</a:t>
                </a:r>
                <a:r>
                  <a:rPr lang="en-US" sz="2800" dirty="0">
                    <a:cs typeface="Times New Roman" panose="02020603050405020304" pitchFamily="18" charset="0"/>
                  </a:rPr>
                  <a:t>sing the </a:t>
                </a:r>
                <a:r>
                  <a:rPr lang="en-US" sz="2800" b="1" dirty="0">
                    <a:solidFill>
                      <a:schemeClr val="accent1"/>
                    </a:solidFill>
                    <a:cs typeface="Times New Roman" panose="02020603050405020304" pitchFamily="18" charset="0"/>
                  </a:rPr>
                  <a:t>Shell Method, </a:t>
                </a:r>
                <a:r>
                  <a:rPr lang="en-US" sz="2800" dirty="0">
                    <a:cs typeface="Times New Roman" panose="02020603050405020304" pitchFamily="18" charset="0"/>
                  </a:rPr>
                  <a:t>s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et up the integral that represents the volume of solid obtained by revolving the region defined by </a:t>
                </a:r>
              </a:p>
              <a:p>
                <a:pPr algn="ctr"/>
                <a:r>
                  <a:rPr lang="en-US" sz="2800" dirty="0">
                    <a:cs typeface="Times New Roman" panose="02020603050405020304" pitchFamily="18" charset="0"/>
                  </a:rPr>
                  <a:t>a triangle with vertices 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0,0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,0)</m:t>
                    </m:r>
                  </m:oMath>
                </a14:m>
                <a:r>
                  <a:rPr lang="en-US" sz="2800" dirty="0">
                    <a:cs typeface="Times New Roman" panose="02020603050405020304" pitchFamily="18" charset="0"/>
                  </a:rPr>
                  <a:t>,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5,6</m:t>
                    </m:r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about the line indicated</a:t>
                </a:r>
              </a:p>
              <a:p>
                <a:endParaRPr lang="en-US" sz="2800" b="1" dirty="0">
                  <a:solidFill>
                    <a:schemeClr val="accent1"/>
                  </a:solidFill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b) About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=−2</m:t>
                    </m:r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5BA0C95-770A-E48D-A64C-825A32461C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2677656"/>
              </a:xfrm>
              <a:prstGeom prst="rect">
                <a:avLst/>
              </a:prstGeom>
              <a:blipFill>
                <a:blip r:embed="rId2"/>
                <a:stretch>
                  <a:fillRect l="-1000" t="-2278" r="-500" b="-5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graph of a triangle with a point in the center&#10;&#10;Description automatically generated">
            <a:extLst>
              <a:ext uri="{FF2B5EF4-FFF2-40B4-BE49-F238E27FC236}">
                <a16:creationId xmlns:a16="http://schemas.microsoft.com/office/drawing/2014/main" id="{18BB4CFB-8B9B-20D8-CC40-0648C07149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4106" y="1941087"/>
            <a:ext cx="3927894" cy="42704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C274535-7EDF-2D16-D97D-DCBF76AFD721}"/>
              </a:ext>
            </a:extLst>
          </p:cNvPr>
          <p:cNvSpPr txBox="1"/>
          <p:nvPr/>
        </p:nvSpPr>
        <p:spPr>
          <a:xfrm>
            <a:off x="9202054" y="1617921"/>
            <a:ext cx="2051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Draw the region.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8EFB5D-8FE4-AA4C-BE51-2D30F560EFB7}"/>
              </a:ext>
            </a:extLst>
          </p:cNvPr>
          <p:cNvSpPr txBox="1"/>
          <p:nvPr/>
        </p:nvSpPr>
        <p:spPr>
          <a:xfrm>
            <a:off x="2695036" y="6488668"/>
            <a:ext cx="68019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https://www.geogebra.org/m/knnfvjub#material/hqkkjw3b</a:t>
            </a:r>
            <a:r>
              <a:rPr lang="en-US" dirty="0"/>
              <a:t> </a:t>
            </a:r>
          </a:p>
        </p:txBody>
      </p:sp>
      <p:pic>
        <p:nvPicPr>
          <p:cNvPr id="7" name="Picture 6" descr="A graph of a function&#10;&#10;Description automatically generated">
            <a:extLst>
              <a:ext uri="{FF2B5EF4-FFF2-40B4-BE49-F238E27FC236}">
                <a16:creationId xmlns:a16="http://schemas.microsoft.com/office/drawing/2014/main" id="{BCD80128-189C-BE6F-9E9C-2200AB374F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7896" y="1941086"/>
            <a:ext cx="4156850" cy="443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5505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5BA0C95-770A-E48D-A64C-825A32461C84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2000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+mj-lt"/>
                    <a:cs typeface="Times New Roman" panose="02020603050405020304" pitchFamily="18" charset="0"/>
                  </a:rPr>
                  <a:t>Example 2: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U</a:t>
                </a:r>
                <a:r>
                  <a:rPr lang="en-US" sz="2800" dirty="0">
                    <a:cs typeface="Times New Roman" panose="02020603050405020304" pitchFamily="18" charset="0"/>
                  </a:rPr>
                  <a:t>sing the </a:t>
                </a:r>
                <a:r>
                  <a:rPr lang="en-US" sz="2800" b="1" dirty="0">
                    <a:solidFill>
                      <a:schemeClr val="accent1"/>
                    </a:solidFill>
                    <a:cs typeface="Times New Roman" panose="02020603050405020304" pitchFamily="18" charset="0"/>
                  </a:rPr>
                  <a:t>Shell Method, </a:t>
                </a:r>
                <a:r>
                  <a:rPr lang="en-US" sz="2800" dirty="0">
                    <a:cs typeface="Times New Roman" panose="02020603050405020304" pitchFamily="18" charset="0"/>
                  </a:rPr>
                  <a:t>s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et up the integral that represents the volume of solid obtained by revolving the region defined by </a:t>
                </a:r>
              </a:p>
              <a:p>
                <a:pPr algn="ctr"/>
                <a:r>
                  <a:rPr lang="en-US" sz="2800" dirty="0">
                    <a:cs typeface="Times New Roman" panose="02020603050405020304" pitchFamily="18" charset="0"/>
                  </a:rPr>
                  <a:t>a triangle with vertices 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0,0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,0)</m:t>
                    </m:r>
                  </m:oMath>
                </a14:m>
                <a:r>
                  <a:rPr lang="en-US" sz="2800" dirty="0">
                    <a:cs typeface="Times New Roman" panose="02020603050405020304" pitchFamily="18" charset="0"/>
                  </a:rPr>
                  <a:t>,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5,6</m:t>
                    </m:r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about the line indicated</a:t>
                </a:r>
              </a:p>
              <a:p>
                <a:endParaRPr lang="en-US" sz="2800" b="1" dirty="0">
                  <a:solidFill>
                    <a:schemeClr val="accent1"/>
                  </a:solidFill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b) About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=−2</m:t>
                    </m:r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5BA0C95-770A-E48D-A64C-825A32461C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2677656"/>
              </a:xfrm>
              <a:prstGeom prst="rect">
                <a:avLst/>
              </a:prstGeom>
              <a:blipFill>
                <a:blip r:embed="rId2"/>
                <a:stretch>
                  <a:fillRect l="-1000" t="-2278" r="-500" b="-5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graph of a triangle with a point in the center&#10;&#10;Description automatically generated">
            <a:extLst>
              <a:ext uri="{FF2B5EF4-FFF2-40B4-BE49-F238E27FC236}">
                <a16:creationId xmlns:a16="http://schemas.microsoft.com/office/drawing/2014/main" id="{18BB4CFB-8B9B-20D8-CC40-0648C07149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4106" y="1941087"/>
            <a:ext cx="3927894" cy="42704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C274535-7EDF-2D16-D97D-DCBF76AFD721}"/>
              </a:ext>
            </a:extLst>
          </p:cNvPr>
          <p:cNvSpPr txBox="1"/>
          <p:nvPr/>
        </p:nvSpPr>
        <p:spPr>
          <a:xfrm>
            <a:off x="9202054" y="1617921"/>
            <a:ext cx="2051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Draw the region.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8EFB5D-8FE4-AA4C-BE51-2D30F560EFB7}"/>
              </a:ext>
            </a:extLst>
          </p:cNvPr>
          <p:cNvSpPr txBox="1"/>
          <p:nvPr/>
        </p:nvSpPr>
        <p:spPr>
          <a:xfrm>
            <a:off x="2695036" y="6488668"/>
            <a:ext cx="68019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https://www.geogebra.org/m/knnfvjub#material/hqkkjw3b</a:t>
            </a:r>
            <a:r>
              <a:rPr lang="en-US" dirty="0"/>
              <a:t> </a:t>
            </a:r>
          </a:p>
        </p:txBody>
      </p:sp>
      <p:pic>
        <p:nvPicPr>
          <p:cNvPr id="7" name="Picture 6" descr="A graph of a function&#10;&#10;Description automatically generated">
            <a:extLst>
              <a:ext uri="{FF2B5EF4-FFF2-40B4-BE49-F238E27FC236}">
                <a16:creationId xmlns:a16="http://schemas.microsoft.com/office/drawing/2014/main" id="{BCD80128-189C-BE6F-9E9C-2200AB374F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7896" y="1941086"/>
            <a:ext cx="4156850" cy="443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0563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5BA0C95-770A-E48D-A64C-825A32461C84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2000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+mj-lt"/>
                    <a:cs typeface="Times New Roman" panose="02020603050405020304" pitchFamily="18" charset="0"/>
                  </a:rPr>
                  <a:t>Example 2: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U</a:t>
                </a:r>
                <a:r>
                  <a:rPr lang="en-US" sz="2800" dirty="0">
                    <a:cs typeface="Times New Roman" panose="02020603050405020304" pitchFamily="18" charset="0"/>
                  </a:rPr>
                  <a:t>sing the </a:t>
                </a:r>
                <a:r>
                  <a:rPr lang="en-US" sz="2800" b="1" dirty="0">
                    <a:solidFill>
                      <a:schemeClr val="accent1"/>
                    </a:solidFill>
                    <a:cs typeface="Times New Roman" panose="02020603050405020304" pitchFamily="18" charset="0"/>
                  </a:rPr>
                  <a:t>Shell Method, </a:t>
                </a:r>
                <a:r>
                  <a:rPr lang="en-US" sz="2800" dirty="0">
                    <a:cs typeface="Times New Roman" panose="02020603050405020304" pitchFamily="18" charset="0"/>
                  </a:rPr>
                  <a:t>s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et up the integral that represents the volume of solid obtained by revolving the region defined by </a:t>
                </a:r>
              </a:p>
              <a:p>
                <a:pPr algn="ctr"/>
                <a:r>
                  <a:rPr lang="en-US" sz="2800" dirty="0">
                    <a:cs typeface="Times New Roman" panose="02020603050405020304" pitchFamily="18" charset="0"/>
                  </a:rPr>
                  <a:t>a triangle with vertices 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0,0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,0)</m:t>
                    </m:r>
                  </m:oMath>
                </a14:m>
                <a:r>
                  <a:rPr lang="en-US" sz="2800" dirty="0">
                    <a:cs typeface="Times New Roman" panose="02020603050405020304" pitchFamily="18" charset="0"/>
                  </a:rPr>
                  <a:t>,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5,6</m:t>
                    </m:r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about the line indicated</a:t>
                </a:r>
              </a:p>
              <a:p>
                <a:endParaRPr lang="en-US" sz="2800" b="1" dirty="0">
                  <a:solidFill>
                    <a:schemeClr val="accent1"/>
                  </a:solidFill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b) About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=−2</m:t>
                    </m:r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5BA0C95-770A-E48D-A64C-825A32461C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2677656"/>
              </a:xfrm>
              <a:prstGeom prst="rect">
                <a:avLst/>
              </a:prstGeom>
              <a:blipFill>
                <a:blip r:embed="rId2"/>
                <a:stretch>
                  <a:fillRect l="-1000" t="-2278" r="-500" b="-5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2E16D956-FE0F-3F6E-5D8A-0E33F96CE783}"/>
              </a:ext>
            </a:extLst>
          </p:cNvPr>
          <p:cNvSpPr txBox="1"/>
          <p:nvPr/>
        </p:nvSpPr>
        <p:spPr>
          <a:xfrm>
            <a:off x="2044918" y="3429000"/>
            <a:ext cx="52501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You can find the solution in the pdf of the notes. Click </a:t>
            </a:r>
            <a:r>
              <a:rPr lang="en-US" sz="2800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sz="2800" dirty="0">
                <a:solidFill>
                  <a:schemeClr val="accent1"/>
                </a:solidFill>
              </a:rPr>
              <a:t> to access it.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E7593C-A6B1-DF9C-B3A6-8699704BA20A}"/>
              </a:ext>
            </a:extLst>
          </p:cNvPr>
          <p:cNvSpPr txBox="1"/>
          <p:nvPr/>
        </p:nvSpPr>
        <p:spPr>
          <a:xfrm>
            <a:off x="2695036" y="6488668"/>
            <a:ext cx="68019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https://www.geogebra.org/m/knnfvjub#material/hqkkjw3b</a:t>
            </a:r>
            <a:r>
              <a:rPr lang="en-US" dirty="0"/>
              <a:t> </a:t>
            </a:r>
          </a:p>
        </p:txBody>
      </p:sp>
      <p:pic>
        <p:nvPicPr>
          <p:cNvPr id="3" name="Picture 2" descr="A graph of a function&#10;&#10;Description automatically generated">
            <a:extLst>
              <a:ext uri="{FF2B5EF4-FFF2-40B4-BE49-F238E27FC236}">
                <a16:creationId xmlns:a16="http://schemas.microsoft.com/office/drawing/2014/main" id="{68F932A9-B22A-E556-A3B1-CD43F4EA25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7896" y="1941086"/>
            <a:ext cx="4156850" cy="443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0661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5BA0C95-770A-E48D-A64C-825A32461C84}"/>
                  </a:ext>
                </a:extLst>
              </p:cNvPr>
              <p:cNvSpPr txBox="1"/>
              <p:nvPr/>
            </p:nvSpPr>
            <p:spPr>
              <a:xfrm>
                <a:off x="221673" y="277091"/>
                <a:ext cx="11748654" cy="2682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+mj-lt"/>
                    <a:cs typeface="Times New Roman" panose="02020603050405020304" pitchFamily="18" charset="0"/>
                  </a:rPr>
                  <a:t>Example 3: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Consider the region bounded by:</a:t>
                </a:r>
                <a:endParaRPr lang="en-US" sz="2800" b="0" i="0" dirty="0">
                  <a:effectLst/>
                  <a:latin typeface="+mj-lt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rad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,</m:t>
                    </m:r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,	and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=4</m:t>
                    </m:r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Set up the integral that represents the volume of solid obtained by the rotating the region using the </a:t>
                </a:r>
                <a:r>
                  <a:rPr lang="en-US" sz="2800" b="1" dirty="0">
                    <a:solidFill>
                      <a:schemeClr val="accent1"/>
                    </a:solidFill>
                    <a:latin typeface="+mj-lt"/>
                    <a:cs typeface="Times New Roman" panose="02020603050405020304" pitchFamily="18" charset="0"/>
                  </a:rPr>
                  <a:t>Shell Method</a:t>
                </a:r>
              </a:p>
              <a:p>
                <a:endParaRPr lang="en-US" sz="2800" b="1" dirty="0">
                  <a:solidFill>
                    <a:schemeClr val="accent1"/>
                  </a:solidFill>
                  <a:latin typeface="+mj-lt"/>
                  <a:cs typeface="Times New Roman" panose="02020603050405020304" pitchFamily="18" charset="0"/>
                </a:endParaRPr>
              </a:p>
              <a:p>
                <a:pPr marL="514350" indent="-514350">
                  <a:buAutoNum type="alphaLcParenR"/>
                </a:pP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about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=5</m:t>
                    </m:r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5BA0C95-770A-E48D-A64C-825A32461C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73" y="277091"/>
                <a:ext cx="11748654" cy="2682466"/>
              </a:xfrm>
              <a:prstGeom prst="rect">
                <a:avLst/>
              </a:prstGeom>
              <a:blipFill>
                <a:blip r:embed="rId2"/>
                <a:stretch>
                  <a:fillRect l="-1037" t="-2273" r="-467" b="-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7900B245-DB93-7DB0-E5E4-23908FD9F5E4}"/>
              </a:ext>
            </a:extLst>
          </p:cNvPr>
          <p:cNvSpPr txBox="1"/>
          <p:nvPr/>
        </p:nvSpPr>
        <p:spPr>
          <a:xfrm>
            <a:off x="2689644" y="6488668"/>
            <a:ext cx="68127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https://www.geogebra.org/m/knnfvjub#material/ajknmy46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48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5BA0C95-770A-E48D-A64C-825A32461C84}"/>
                  </a:ext>
                </a:extLst>
              </p:cNvPr>
              <p:cNvSpPr txBox="1"/>
              <p:nvPr/>
            </p:nvSpPr>
            <p:spPr>
              <a:xfrm>
                <a:off x="221673" y="277091"/>
                <a:ext cx="11748654" cy="2682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+mj-lt"/>
                    <a:cs typeface="Times New Roman" panose="02020603050405020304" pitchFamily="18" charset="0"/>
                  </a:rPr>
                  <a:t>Example 3: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Consider the region bounded by:</a:t>
                </a:r>
                <a:endParaRPr lang="en-US" sz="2800" b="0" i="0" dirty="0">
                  <a:effectLst/>
                  <a:latin typeface="+mj-lt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rad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,</m:t>
                    </m:r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,	and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=4</m:t>
                    </m:r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Set up the integral that represents the volume of solid obtained by the rotating the region using the </a:t>
                </a:r>
                <a:r>
                  <a:rPr lang="en-US" sz="2800" b="1" dirty="0">
                    <a:solidFill>
                      <a:schemeClr val="accent1"/>
                    </a:solidFill>
                    <a:latin typeface="+mj-lt"/>
                    <a:cs typeface="Times New Roman" panose="02020603050405020304" pitchFamily="18" charset="0"/>
                  </a:rPr>
                  <a:t>Shell Method</a:t>
                </a:r>
              </a:p>
              <a:p>
                <a:endParaRPr lang="en-US" sz="2800" b="1" dirty="0">
                  <a:solidFill>
                    <a:schemeClr val="accent1"/>
                  </a:solidFill>
                  <a:latin typeface="+mj-lt"/>
                  <a:cs typeface="Times New Roman" panose="02020603050405020304" pitchFamily="18" charset="0"/>
                </a:endParaRPr>
              </a:p>
              <a:p>
                <a:pPr marL="514350" indent="-514350">
                  <a:buAutoNum type="alphaLcParenR"/>
                </a:pP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about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=5</m:t>
                    </m:r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5BA0C95-770A-E48D-A64C-825A32461C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73" y="277091"/>
                <a:ext cx="11748654" cy="2682466"/>
              </a:xfrm>
              <a:prstGeom prst="rect">
                <a:avLst/>
              </a:prstGeom>
              <a:blipFill>
                <a:blip r:embed="rId2"/>
                <a:stretch>
                  <a:fillRect l="-1037" t="-2273" r="-467" b="-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EEBF8ECD-271E-E7A2-B381-6D5AC73686E8}"/>
              </a:ext>
            </a:extLst>
          </p:cNvPr>
          <p:cNvSpPr txBox="1"/>
          <p:nvPr/>
        </p:nvSpPr>
        <p:spPr>
          <a:xfrm>
            <a:off x="2689644" y="6488668"/>
            <a:ext cx="68127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https://www.geogebra.org/m/knnfvjub#material/ajknmy46</a:t>
            </a:r>
            <a:r>
              <a:rPr lang="en-US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05397A-2595-EB5A-3BA2-C3EBA9FC8620}"/>
              </a:ext>
            </a:extLst>
          </p:cNvPr>
          <p:cNvSpPr txBox="1"/>
          <p:nvPr/>
        </p:nvSpPr>
        <p:spPr>
          <a:xfrm>
            <a:off x="8649962" y="3238265"/>
            <a:ext cx="2051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Draw the region.</a:t>
            </a:r>
          </a:p>
          <a:p>
            <a:endParaRPr lang="en-US" dirty="0"/>
          </a:p>
        </p:txBody>
      </p:sp>
      <p:pic>
        <p:nvPicPr>
          <p:cNvPr id="6" name="Picture 5" descr="A graph of a function&#10;&#10;Description automatically generated">
            <a:extLst>
              <a:ext uri="{FF2B5EF4-FFF2-40B4-BE49-F238E27FC236}">
                <a16:creationId xmlns:a16="http://schemas.microsoft.com/office/drawing/2014/main" id="{0FD08121-19CE-2767-0828-1ABD0968A8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6673" y="3630769"/>
            <a:ext cx="4401164" cy="285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124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5BA0C95-770A-E48D-A64C-825A32461C84}"/>
                  </a:ext>
                </a:extLst>
              </p:cNvPr>
              <p:cNvSpPr txBox="1"/>
              <p:nvPr/>
            </p:nvSpPr>
            <p:spPr>
              <a:xfrm>
                <a:off x="221673" y="277091"/>
                <a:ext cx="11748654" cy="2682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+mj-lt"/>
                    <a:cs typeface="Times New Roman" panose="02020603050405020304" pitchFamily="18" charset="0"/>
                  </a:rPr>
                  <a:t>Example 3: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Consider the region bounded by:</a:t>
                </a:r>
                <a:endParaRPr lang="en-US" sz="2800" b="0" i="0" dirty="0">
                  <a:effectLst/>
                  <a:latin typeface="+mj-lt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rad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,</m:t>
                    </m:r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,	and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=4</m:t>
                    </m:r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Set up the integral that represents the volume of solid obtained by the rotating the region using the </a:t>
                </a:r>
                <a:r>
                  <a:rPr lang="en-US" sz="2800" b="1" dirty="0">
                    <a:solidFill>
                      <a:schemeClr val="accent1"/>
                    </a:solidFill>
                    <a:latin typeface="+mj-lt"/>
                    <a:cs typeface="Times New Roman" panose="02020603050405020304" pitchFamily="18" charset="0"/>
                  </a:rPr>
                  <a:t>Shell Method</a:t>
                </a:r>
              </a:p>
              <a:p>
                <a:endParaRPr lang="en-US" sz="2800" b="1" dirty="0">
                  <a:solidFill>
                    <a:schemeClr val="accent1"/>
                  </a:solidFill>
                  <a:latin typeface="+mj-lt"/>
                  <a:cs typeface="Times New Roman" panose="02020603050405020304" pitchFamily="18" charset="0"/>
                </a:endParaRPr>
              </a:p>
              <a:p>
                <a:pPr marL="514350" indent="-514350">
                  <a:buAutoNum type="alphaLcParenR"/>
                </a:pP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about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=5</m:t>
                    </m:r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5BA0C95-770A-E48D-A64C-825A32461C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73" y="277091"/>
                <a:ext cx="11748654" cy="2682466"/>
              </a:xfrm>
              <a:prstGeom prst="rect">
                <a:avLst/>
              </a:prstGeom>
              <a:blipFill>
                <a:blip r:embed="rId2"/>
                <a:stretch>
                  <a:fillRect l="-1037" t="-2273" r="-467" b="-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EEBF8ECD-271E-E7A2-B381-6D5AC73686E8}"/>
              </a:ext>
            </a:extLst>
          </p:cNvPr>
          <p:cNvSpPr txBox="1"/>
          <p:nvPr/>
        </p:nvSpPr>
        <p:spPr>
          <a:xfrm>
            <a:off x="2689644" y="6488668"/>
            <a:ext cx="68127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https://www.geogebra.org/m/knnfvjub#material/ajknmy46</a:t>
            </a:r>
            <a:r>
              <a:rPr lang="en-US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05397A-2595-EB5A-3BA2-C3EBA9FC8620}"/>
              </a:ext>
            </a:extLst>
          </p:cNvPr>
          <p:cNvSpPr txBox="1"/>
          <p:nvPr/>
        </p:nvSpPr>
        <p:spPr>
          <a:xfrm>
            <a:off x="8649962" y="3238265"/>
            <a:ext cx="2051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Draw the region.</a:t>
            </a:r>
          </a:p>
          <a:p>
            <a:endParaRPr lang="en-US" dirty="0"/>
          </a:p>
        </p:txBody>
      </p:sp>
      <p:pic>
        <p:nvPicPr>
          <p:cNvPr id="6" name="Picture 5" descr="A graph of a function&#10;&#10;Description automatically generated">
            <a:extLst>
              <a:ext uri="{FF2B5EF4-FFF2-40B4-BE49-F238E27FC236}">
                <a16:creationId xmlns:a16="http://schemas.microsoft.com/office/drawing/2014/main" id="{0FD08121-19CE-2767-0828-1ABD0968A8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6673" y="3630769"/>
            <a:ext cx="4401164" cy="285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476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5BA0C95-770A-E48D-A64C-825A32461C84}"/>
                  </a:ext>
                </a:extLst>
              </p:cNvPr>
              <p:cNvSpPr txBox="1"/>
              <p:nvPr/>
            </p:nvSpPr>
            <p:spPr>
              <a:xfrm>
                <a:off x="221673" y="277091"/>
                <a:ext cx="11748654" cy="2682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+mj-lt"/>
                    <a:cs typeface="Times New Roman" panose="02020603050405020304" pitchFamily="18" charset="0"/>
                  </a:rPr>
                  <a:t>Example 3: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Consider the region bounded by:</a:t>
                </a:r>
                <a:endParaRPr lang="en-US" sz="2800" b="0" i="0" dirty="0">
                  <a:effectLst/>
                  <a:latin typeface="+mj-lt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rad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,</m:t>
                    </m:r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,	and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=4</m:t>
                    </m:r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Set up the integral that represents the volume of solid obtained by the rotating the region using the </a:t>
                </a:r>
                <a:r>
                  <a:rPr lang="en-US" sz="2800" b="1" dirty="0">
                    <a:solidFill>
                      <a:schemeClr val="accent1"/>
                    </a:solidFill>
                    <a:latin typeface="+mj-lt"/>
                    <a:cs typeface="Times New Roman" panose="02020603050405020304" pitchFamily="18" charset="0"/>
                  </a:rPr>
                  <a:t>Shell Method</a:t>
                </a:r>
              </a:p>
              <a:p>
                <a:endParaRPr lang="en-US" sz="2800" b="1" dirty="0">
                  <a:solidFill>
                    <a:schemeClr val="accent1"/>
                  </a:solidFill>
                  <a:latin typeface="+mj-lt"/>
                  <a:cs typeface="Times New Roman" panose="02020603050405020304" pitchFamily="18" charset="0"/>
                </a:endParaRPr>
              </a:p>
              <a:p>
                <a:pPr marL="514350" indent="-514350">
                  <a:buAutoNum type="alphaLcParenR"/>
                </a:pP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about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=5</m:t>
                    </m:r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5BA0C95-770A-E48D-A64C-825A32461C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73" y="277091"/>
                <a:ext cx="11748654" cy="2682466"/>
              </a:xfrm>
              <a:prstGeom prst="rect">
                <a:avLst/>
              </a:prstGeom>
              <a:blipFill>
                <a:blip r:embed="rId2"/>
                <a:stretch>
                  <a:fillRect l="-1037" t="-2273" r="-467" b="-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EEBF8ECD-271E-E7A2-B381-6D5AC73686E8}"/>
              </a:ext>
            </a:extLst>
          </p:cNvPr>
          <p:cNvSpPr txBox="1"/>
          <p:nvPr/>
        </p:nvSpPr>
        <p:spPr>
          <a:xfrm>
            <a:off x="2689644" y="6488668"/>
            <a:ext cx="68127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https://www.geogebra.org/m/knnfvjub#material/ajknmy46</a:t>
            </a:r>
            <a:r>
              <a:rPr lang="en-US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CACA7D-9CB3-DD2A-4C9B-61673655FC4F}"/>
              </a:ext>
            </a:extLst>
          </p:cNvPr>
          <p:cNvSpPr txBox="1"/>
          <p:nvPr/>
        </p:nvSpPr>
        <p:spPr>
          <a:xfrm>
            <a:off x="1173389" y="4031615"/>
            <a:ext cx="52501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You can find the solution in the pdf of the notes. Click </a:t>
            </a:r>
            <a:r>
              <a:rPr lang="en-US" sz="2800" dirty="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sz="2800" dirty="0">
                <a:solidFill>
                  <a:schemeClr val="accent1"/>
                </a:solidFill>
              </a:rPr>
              <a:t> to access it.</a:t>
            </a:r>
          </a:p>
        </p:txBody>
      </p:sp>
      <p:pic>
        <p:nvPicPr>
          <p:cNvPr id="5" name="Picture 4" descr="A graph of a function&#10;&#10;Description automatically generated">
            <a:extLst>
              <a:ext uri="{FF2B5EF4-FFF2-40B4-BE49-F238E27FC236}">
                <a16:creationId xmlns:a16="http://schemas.microsoft.com/office/drawing/2014/main" id="{344239C0-B17B-1989-1F88-C37E9C367A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6673" y="3630769"/>
            <a:ext cx="4401164" cy="285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6853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5BA0C95-770A-E48D-A64C-825A32461C84}"/>
                  </a:ext>
                </a:extLst>
              </p:cNvPr>
              <p:cNvSpPr txBox="1"/>
              <p:nvPr/>
            </p:nvSpPr>
            <p:spPr>
              <a:xfrm>
                <a:off x="221673" y="277091"/>
                <a:ext cx="11748654" cy="2682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+mj-lt"/>
                    <a:cs typeface="Times New Roman" panose="02020603050405020304" pitchFamily="18" charset="0"/>
                  </a:rPr>
                  <a:t>Example 3: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Consider the region bounded by:</a:t>
                </a:r>
                <a:endParaRPr lang="en-US" sz="2800" b="0" i="0" dirty="0">
                  <a:effectLst/>
                  <a:latin typeface="+mj-lt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rad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,</m:t>
                    </m:r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,	and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=4</m:t>
                    </m:r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Set up the integral that represents the volume of solid obtained by the rotating the region using the </a:t>
                </a:r>
                <a:r>
                  <a:rPr lang="en-US" sz="2800" b="1" dirty="0">
                    <a:solidFill>
                      <a:schemeClr val="accent1"/>
                    </a:solidFill>
                    <a:latin typeface="+mj-lt"/>
                    <a:cs typeface="Times New Roman" panose="02020603050405020304" pitchFamily="18" charset="0"/>
                  </a:rPr>
                  <a:t>Shell Method</a:t>
                </a:r>
              </a:p>
              <a:p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b) about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=−1</m:t>
                    </m:r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5BA0C95-770A-E48D-A64C-825A32461C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73" y="277091"/>
                <a:ext cx="11748654" cy="2682466"/>
              </a:xfrm>
              <a:prstGeom prst="rect">
                <a:avLst/>
              </a:prstGeom>
              <a:blipFill>
                <a:blip r:embed="rId2"/>
                <a:stretch>
                  <a:fillRect l="-1037" t="-2273" r="-467" b="-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3A01E687-E687-2D7B-D912-63DC9E259B2C}"/>
              </a:ext>
            </a:extLst>
          </p:cNvPr>
          <p:cNvSpPr txBox="1"/>
          <p:nvPr/>
        </p:nvSpPr>
        <p:spPr>
          <a:xfrm>
            <a:off x="2689644" y="6488668"/>
            <a:ext cx="68127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https://www.geogebra.org/m/knnfvjub#material/eb3qfpja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2077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A730831-D1DB-AA69-A8A1-D6437E54C2F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l"/>
                <a:r>
                  <a:rPr lang="en-US" sz="5400" dirty="0"/>
                  <a:t>What happens if we are revolving around non-Axes (like </a:t>
                </a:r>
                <a14:m>
                  <m:oMath xmlns:m="http://schemas.openxmlformats.org/officeDocument/2006/math">
                    <m:r>
                      <a:rPr lang="en-US" sz="5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54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5400" dirty="0"/>
                  <a:t> or </a:t>
                </a:r>
                <a14:m>
                  <m:oMath xmlns:m="http://schemas.openxmlformats.org/officeDocument/2006/math">
                    <m:r>
                      <a:rPr lang="en-US" sz="54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54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5400" dirty="0"/>
                  <a:t>) ? 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A730831-D1DB-AA69-A8A1-D6437E54C2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9074BD-4747-B0D7-993F-440232C980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2800" dirty="0"/>
              <a:t>For the most part, everything stays the same except for the </a:t>
            </a:r>
            <a:r>
              <a:rPr lang="en-US" sz="2800" b="1" dirty="0">
                <a:solidFill>
                  <a:schemeClr val="accent1"/>
                </a:solidFill>
              </a:rPr>
              <a:t>RADIUS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387456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5BA0C95-770A-E48D-A64C-825A32461C84}"/>
                  </a:ext>
                </a:extLst>
              </p:cNvPr>
              <p:cNvSpPr txBox="1"/>
              <p:nvPr/>
            </p:nvSpPr>
            <p:spPr>
              <a:xfrm>
                <a:off x="221673" y="277091"/>
                <a:ext cx="11748654" cy="2682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+mj-lt"/>
                    <a:cs typeface="Times New Roman" panose="02020603050405020304" pitchFamily="18" charset="0"/>
                  </a:rPr>
                  <a:t>Example 3: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Consider the region bounded by:</a:t>
                </a:r>
                <a:endParaRPr lang="en-US" sz="2800" b="0" i="0" dirty="0">
                  <a:effectLst/>
                  <a:latin typeface="+mj-lt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rad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,</m:t>
                    </m:r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,	and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=4</m:t>
                    </m:r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Set up the integral that represents the volume of solid obtained by the rotating the region using the </a:t>
                </a:r>
                <a:r>
                  <a:rPr lang="en-US" sz="2800" b="1" dirty="0">
                    <a:solidFill>
                      <a:schemeClr val="accent1"/>
                    </a:solidFill>
                    <a:latin typeface="+mj-lt"/>
                    <a:cs typeface="Times New Roman" panose="02020603050405020304" pitchFamily="18" charset="0"/>
                  </a:rPr>
                  <a:t>Shell Method</a:t>
                </a:r>
              </a:p>
              <a:p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b) about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=−1</m:t>
                    </m:r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5BA0C95-770A-E48D-A64C-825A32461C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73" y="277091"/>
                <a:ext cx="11748654" cy="2682466"/>
              </a:xfrm>
              <a:prstGeom prst="rect">
                <a:avLst/>
              </a:prstGeom>
              <a:blipFill>
                <a:blip r:embed="rId2"/>
                <a:stretch>
                  <a:fillRect l="-1037" t="-2273" r="-467" b="-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B3F849B9-F8C8-12EB-0321-2B25A4A64F80}"/>
              </a:ext>
            </a:extLst>
          </p:cNvPr>
          <p:cNvSpPr txBox="1"/>
          <p:nvPr/>
        </p:nvSpPr>
        <p:spPr>
          <a:xfrm>
            <a:off x="2689644" y="6488668"/>
            <a:ext cx="68127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https://www.geogebra.org/m/knnfvjub#material/eb3qfpja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F3E94F-4C71-CB24-25DD-9054CBFFB3DB}"/>
              </a:ext>
            </a:extLst>
          </p:cNvPr>
          <p:cNvSpPr txBox="1"/>
          <p:nvPr/>
        </p:nvSpPr>
        <p:spPr>
          <a:xfrm>
            <a:off x="8646287" y="2455177"/>
            <a:ext cx="2051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Draw the region.</a:t>
            </a:r>
          </a:p>
          <a:p>
            <a:endParaRPr lang="en-US" dirty="0"/>
          </a:p>
        </p:txBody>
      </p:sp>
      <p:pic>
        <p:nvPicPr>
          <p:cNvPr id="4" name="Picture 3" descr="A graph of a function&#10;&#10;Description automatically generated">
            <a:extLst>
              <a:ext uri="{FF2B5EF4-FFF2-40B4-BE49-F238E27FC236}">
                <a16:creationId xmlns:a16="http://schemas.microsoft.com/office/drawing/2014/main" id="{B94BDC4D-C395-1EC5-B0E2-8A03B527D7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3572" y="2853048"/>
            <a:ext cx="4858428" cy="341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7205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5BA0C95-770A-E48D-A64C-825A32461C84}"/>
                  </a:ext>
                </a:extLst>
              </p:cNvPr>
              <p:cNvSpPr txBox="1"/>
              <p:nvPr/>
            </p:nvSpPr>
            <p:spPr>
              <a:xfrm>
                <a:off x="221673" y="277091"/>
                <a:ext cx="11748654" cy="2682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+mj-lt"/>
                    <a:cs typeface="Times New Roman" panose="02020603050405020304" pitchFamily="18" charset="0"/>
                  </a:rPr>
                  <a:t>Example 3: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Consider the region bounded by:</a:t>
                </a:r>
                <a:endParaRPr lang="en-US" sz="2800" b="0" i="0" dirty="0">
                  <a:effectLst/>
                  <a:latin typeface="+mj-lt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rad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,</m:t>
                    </m:r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,	and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=4</m:t>
                    </m:r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Set up the integral that represents the volume of solid obtained by the rotating the region using the </a:t>
                </a:r>
                <a:r>
                  <a:rPr lang="en-US" sz="2800" b="1" dirty="0">
                    <a:solidFill>
                      <a:schemeClr val="accent1"/>
                    </a:solidFill>
                    <a:latin typeface="+mj-lt"/>
                    <a:cs typeface="Times New Roman" panose="02020603050405020304" pitchFamily="18" charset="0"/>
                  </a:rPr>
                  <a:t>Shell Method</a:t>
                </a:r>
              </a:p>
              <a:p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b) about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=−1</m:t>
                    </m:r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5BA0C95-770A-E48D-A64C-825A32461C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73" y="277091"/>
                <a:ext cx="11748654" cy="2682466"/>
              </a:xfrm>
              <a:prstGeom prst="rect">
                <a:avLst/>
              </a:prstGeom>
              <a:blipFill>
                <a:blip r:embed="rId2"/>
                <a:stretch>
                  <a:fillRect l="-1037" t="-2273" r="-467" b="-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B3F849B9-F8C8-12EB-0321-2B25A4A64F80}"/>
              </a:ext>
            </a:extLst>
          </p:cNvPr>
          <p:cNvSpPr txBox="1"/>
          <p:nvPr/>
        </p:nvSpPr>
        <p:spPr>
          <a:xfrm>
            <a:off x="2689644" y="6488668"/>
            <a:ext cx="68127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https://www.geogebra.org/m/knnfvjub#material/eb3qfpja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F3E94F-4C71-CB24-25DD-9054CBFFB3DB}"/>
              </a:ext>
            </a:extLst>
          </p:cNvPr>
          <p:cNvSpPr txBox="1"/>
          <p:nvPr/>
        </p:nvSpPr>
        <p:spPr>
          <a:xfrm>
            <a:off x="8646287" y="2455177"/>
            <a:ext cx="2051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Draw the region.</a:t>
            </a:r>
          </a:p>
          <a:p>
            <a:endParaRPr lang="en-US" dirty="0"/>
          </a:p>
        </p:txBody>
      </p:sp>
      <p:pic>
        <p:nvPicPr>
          <p:cNvPr id="4" name="Picture 3" descr="A graph of a function&#10;&#10;Description automatically generated">
            <a:extLst>
              <a:ext uri="{FF2B5EF4-FFF2-40B4-BE49-F238E27FC236}">
                <a16:creationId xmlns:a16="http://schemas.microsoft.com/office/drawing/2014/main" id="{B94BDC4D-C395-1EC5-B0E2-8A03B527D7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3572" y="2853048"/>
            <a:ext cx="4858428" cy="341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7159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5BA0C95-770A-E48D-A64C-825A32461C84}"/>
                  </a:ext>
                </a:extLst>
              </p:cNvPr>
              <p:cNvSpPr txBox="1"/>
              <p:nvPr/>
            </p:nvSpPr>
            <p:spPr>
              <a:xfrm>
                <a:off x="221673" y="277091"/>
                <a:ext cx="11748654" cy="2682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+mj-lt"/>
                    <a:cs typeface="Times New Roman" panose="02020603050405020304" pitchFamily="18" charset="0"/>
                  </a:rPr>
                  <a:t>Example 3: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Consider the region bounded by:</a:t>
                </a:r>
                <a:endParaRPr lang="en-US" sz="2800" b="0" i="0" dirty="0">
                  <a:effectLst/>
                  <a:latin typeface="+mj-lt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rad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,</m:t>
                    </m:r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,	and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=4</m:t>
                    </m:r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Set up the integral that represents the volume of solid obtained by the rotating the region using the </a:t>
                </a:r>
                <a:r>
                  <a:rPr lang="en-US" sz="2800" b="1" dirty="0">
                    <a:solidFill>
                      <a:schemeClr val="accent1"/>
                    </a:solidFill>
                    <a:latin typeface="+mj-lt"/>
                    <a:cs typeface="Times New Roman" panose="02020603050405020304" pitchFamily="18" charset="0"/>
                  </a:rPr>
                  <a:t>Shell Method</a:t>
                </a:r>
              </a:p>
              <a:p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b) about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=−1</m:t>
                    </m:r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5BA0C95-770A-E48D-A64C-825A32461C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73" y="277091"/>
                <a:ext cx="11748654" cy="2682466"/>
              </a:xfrm>
              <a:prstGeom prst="rect">
                <a:avLst/>
              </a:prstGeom>
              <a:blipFill>
                <a:blip r:embed="rId2"/>
                <a:stretch>
                  <a:fillRect l="-1037" t="-2273" r="-467" b="-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B3F849B9-F8C8-12EB-0321-2B25A4A64F80}"/>
              </a:ext>
            </a:extLst>
          </p:cNvPr>
          <p:cNvSpPr txBox="1"/>
          <p:nvPr/>
        </p:nvSpPr>
        <p:spPr>
          <a:xfrm>
            <a:off x="2689644" y="6488668"/>
            <a:ext cx="68127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https://www.geogebra.org/m/knnfvjub#material/eb3qfpja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CF144D-219F-61BE-F181-8B5AA5B2E286}"/>
              </a:ext>
            </a:extLst>
          </p:cNvPr>
          <p:cNvSpPr txBox="1"/>
          <p:nvPr/>
        </p:nvSpPr>
        <p:spPr>
          <a:xfrm>
            <a:off x="1173389" y="4031615"/>
            <a:ext cx="52501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You can find the solution in the pdf of the notes. Click </a:t>
            </a:r>
            <a:r>
              <a:rPr lang="en-US" sz="2800" dirty="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sz="2800" dirty="0">
                <a:solidFill>
                  <a:schemeClr val="accent1"/>
                </a:solidFill>
              </a:rPr>
              <a:t> to access it.</a:t>
            </a:r>
          </a:p>
        </p:txBody>
      </p:sp>
      <p:pic>
        <p:nvPicPr>
          <p:cNvPr id="7" name="Picture 6" descr="A graph of a function&#10;&#10;Description automatically generated">
            <a:extLst>
              <a:ext uri="{FF2B5EF4-FFF2-40B4-BE49-F238E27FC236}">
                <a16:creationId xmlns:a16="http://schemas.microsoft.com/office/drawing/2014/main" id="{B75AC97F-4F3D-990C-9DBE-981B74E6D9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3572" y="2853048"/>
            <a:ext cx="4858428" cy="341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0646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5BA0C95-770A-E48D-A64C-825A32461C84}"/>
                  </a:ext>
                </a:extLst>
              </p:cNvPr>
              <p:cNvSpPr txBox="1"/>
              <p:nvPr/>
            </p:nvSpPr>
            <p:spPr>
              <a:xfrm>
                <a:off x="221673" y="277091"/>
                <a:ext cx="11748654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+mj-lt"/>
                    <a:cs typeface="Times New Roman" panose="02020603050405020304" pitchFamily="18" charset="0"/>
                  </a:rPr>
                  <a:t>Example 4: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Consider the region bounded by:</a:t>
                </a:r>
                <a:endParaRPr lang="en-US" sz="2800" b="0" i="0" dirty="0">
                  <a:effectLst/>
                  <a:latin typeface="+mj-lt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2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+1,</m:t>
                    </m:r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		and 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=2</m:t>
                    </m:r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Set up the integral that represents the volume of solid obtained by the rotating the region using the </a:t>
                </a:r>
                <a:r>
                  <a:rPr lang="en-US" sz="2800" b="1" dirty="0">
                    <a:solidFill>
                      <a:schemeClr val="accent1"/>
                    </a:solidFill>
                    <a:latin typeface="+mj-lt"/>
                    <a:cs typeface="Times New Roman" panose="02020603050405020304" pitchFamily="18" charset="0"/>
                  </a:rPr>
                  <a:t>Shell Method</a:t>
                </a:r>
              </a:p>
              <a:p>
                <a:endParaRPr lang="en-US" sz="2800" b="1" dirty="0">
                  <a:solidFill>
                    <a:schemeClr val="accent1"/>
                  </a:solidFill>
                  <a:latin typeface="+mj-lt"/>
                  <a:cs typeface="Times New Roman" panose="02020603050405020304" pitchFamily="18" charset="0"/>
                </a:endParaRPr>
              </a:p>
              <a:p>
                <a:pPr marL="514350" indent="-514350">
                  <a:buAutoNum type="alphaLcParenR"/>
                </a:pP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about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=3</m:t>
                    </m:r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5BA0C95-770A-E48D-A64C-825A32461C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73" y="277091"/>
                <a:ext cx="11748654" cy="2677656"/>
              </a:xfrm>
              <a:prstGeom prst="rect">
                <a:avLst/>
              </a:prstGeom>
              <a:blipFill>
                <a:blip r:embed="rId2"/>
                <a:stretch>
                  <a:fillRect l="-1037" t="-2273" r="-467" b="-5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29F3A71B-54A6-0D2E-F6B4-D3B5EBBEB3B3}"/>
              </a:ext>
            </a:extLst>
          </p:cNvPr>
          <p:cNvSpPr txBox="1"/>
          <p:nvPr/>
        </p:nvSpPr>
        <p:spPr>
          <a:xfrm>
            <a:off x="2711210" y="6488668"/>
            <a:ext cx="67695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https://www.geogebra.org/m/knnfvjub#material/agxjnwfd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055620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5BA0C95-770A-E48D-A64C-825A32461C84}"/>
                  </a:ext>
                </a:extLst>
              </p:cNvPr>
              <p:cNvSpPr txBox="1"/>
              <p:nvPr/>
            </p:nvSpPr>
            <p:spPr>
              <a:xfrm>
                <a:off x="221673" y="277091"/>
                <a:ext cx="11748654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+mj-lt"/>
                    <a:cs typeface="Times New Roman" panose="02020603050405020304" pitchFamily="18" charset="0"/>
                  </a:rPr>
                  <a:t>Example 4: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Consider the region bounded by:</a:t>
                </a:r>
                <a:endParaRPr lang="en-US" sz="2800" b="0" i="0" dirty="0">
                  <a:effectLst/>
                  <a:latin typeface="+mj-lt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2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+1,</m:t>
                    </m:r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		and 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=2</m:t>
                    </m:r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Set up the integral that represents the volume of solid obtained by the rotating the region using the </a:t>
                </a:r>
                <a:r>
                  <a:rPr lang="en-US" sz="2800" b="1" dirty="0">
                    <a:solidFill>
                      <a:schemeClr val="accent1"/>
                    </a:solidFill>
                    <a:latin typeface="+mj-lt"/>
                    <a:cs typeface="Times New Roman" panose="02020603050405020304" pitchFamily="18" charset="0"/>
                  </a:rPr>
                  <a:t>Shell Method</a:t>
                </a:r>
              </a:p>
              <a:p>
                <a:endParaRPr lang="en-US" sz="2800" b="1" dirty="0">
                  <a:solidFill>
                    <a:schemeClr val="accent1"/>
                  </a:solidFill>
                  <a:latin typeface="+mj-lt"/>
                  <a:cs typeface="Times New Roman" panose="02020603050405020304" pitchFamily="18" charset="0"/>
                </a:endParaRPr>
              </a:p>
              <a:p>
                <a:pPr marL="514350" indent="-514350">
                  <a:buAutoNum type="alphaLcParenR"/>
                </a:pP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about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=3</m:t>
                    </m:r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5BA0C95-770A-E48D-A64C-825A32461C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73" y="277091"/>
                <a:ext cx="11748654" cy="2677656"/>
              </a:xfrm>
              <a:prstGeom prst="rect">
                <a:avLst/>
              </a:prstGeom>
              <a:blipFill>
                <a:blip r:embed="rId2"/>
                <a:stretch>
                  <a:fillRect l="-1037" t="-2273" r="-467" b="-5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graph of a function&#10;&#10;Description automatically generated">
            <a:extLst>
              <a:ext uri="{FF2B5EF4-FFF2-40B4-BE49-F238E27FC236}">
                <a16:creationId xmlns:a16="http://schemas.microsoft.com/office/drawing/2014/main" id="{0EA1FB8C-83DF-B368-0E8F-59241108D2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5593" y="2139871"/>
            <a:ext cx="3246407" cy="43487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EF22C30-60AE-63F2-DD3A-E066FF75E6D2}"/>
              </a:ext>
            </a:extLst>
          </p:cNvPr>
          <p:cNvSpPr txBox="1"/>
          <p:nvPr/>
        </p:nvSpPr>
        <p:spPr>
          <a:xfrm>
            <a:off x="2711210" y="6488668"/>
            <a:ext cx="67695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https://www.geogebra.org/m/knnfvjub#material/agxjnwfd</a:t>
            </a:r>
            <a:r>
              <a:rPr lang="en-US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0A9C2C-2143-5A66-369A-CDFA8C079953}"/>
              </a:ext>
            </a:extLst>
          </p:cNvPr>
          <p:cNvSpPr txBox="1"/>
          <p:nvPr/>
        </p:nvSpPr>
        <p:spPr>
          <a:xfrm>
            <a:off x="9542797" y="1816705"/>
            <a:ext cx="2051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Draw the region.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6867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5BA0C95-770A-E48D-A64C-825A32461C84}"/>
                  </a:ext>
                </a:extLst>
              </p:cNvPr>
              <p:cNvSpPr txBox="1"/>
              <p:nvPr/>
            </p:nvSpPr>
            <p:spPr>
              <a:xfrm>
                <a:off x="221673" y="277091"/>
                <a:ext cx="11748654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+mj-lt"/>
                    <a:cs typeface="Times New Roman" panose="02020603050405020304" pitchFamily="18" charset="0"/>
                  </a:rPr>
                  <a:t>Example 4: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Consider the region bounded by:</a:t>
                </a:r>
                <a:endParaRPr lang="en-US" sz="2800" b="0" i="0" dirty="0">
                  <a:effectLst/>
                  <a:latin typeface="+mj-lt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2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+1,</m:t>
                    </m:r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		and 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=2</m:t>
                    </m:r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Set up the integral that represents the volume of solid obtained by the rotating the region using the </a:t>
                </a:r>
                <a:r>
                  <a:rPr lang="en-US" sz="2800" b="1" dirty="0">
                    <a:solidFill>
                      <a:schemeClr val="accent1"/>
                    </a:solidFill>
                    <a:latin typeface="+mj-lt"/>
                    <a:cs typeface="Times New Roman" panose="02020603050405020304" pitchFamily="18" charset="0"/>
                  </a:rPr>
                  <a:t>Shell Method</a:t>
                </a:r>
              </a:p>
              <a:p>
                <a:endParaRPr lang="en-US" sz="2800" b="1" dirty="0">
                  <a:solidFill>
                    <a:schemeClr val="accent1"/>
                  </a:solidFill>
                  <a:latin typeface="+mj-lt"/>
                  <a:cs typeface="Times New Roman" panose="02020603050405020304" pitchFamily="18" charset="0"/>
                </a:endParaRPr>
              </a:p>
              <a:p>
                <a:pPr marL="514350" indent="-514350">
                  <a:buAutoNum type="alphaLcParenR"/>
                </a:pP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about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=3</m:t>
                    </m:r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5BA0C95-770A-E48D-A64C-825A32461C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73" y="277091"/>
                <a:ext cx="11748654" cy="2677656"/>
              </a:xfrm>
              <a:prstGeom prst="rect">
                <a:avLst/>
              </a:prstGeom>
              <a:blipFill>
                <a:blip r:embed="rId2"/>
                <a:stretch>
                  <a:fillRect l="-1037" t="-2273" r="-467" b="-5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graph of a function&#10;&#10;Description automatically generated">
            <a:extLst>
              <a:ext uri="{FF2B5EF4-FFF2-40B4-BE49-F238E27FC236}">
                <a16:creationId xmlns:a16="http://schemas.microsoft.com/office/drawing/2014/main" id="{0EA1FB8C-83DF-B368-0E8F-59241108D2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5593" y="2139871"/>
            <a:ext cx="3246407" cy="43487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EF22C30-60AE-63F2-DD3A-E066FF75E6D2}"/>
              </a:ext>
            </a:extLst>
          </p:cNvPr>
          <p:cNvSpPr txBox="1"/>
          <p:nvPr/>
        </p:nvSpPr>
        <p:spPr>
          <a:xfrm>
            <a:off x="2711210" y="6488668"/>
            <a:ext cx="67695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https://www.geogebra.org/m/knnfvjub#material/agxjnwfd</a:t>
            </a:r>
            <a:r>
              <a:rPr lang="en-US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0A9C2C-2143-5A66-369A-CDFA8C079953}"/>
              </a:ext>
            </a:extLst>
          </p:cNvPr>
          <p:cNvSpPr txBox="1"/>
          <p:nvPr/>
        </p:nvSpPr>
        <p:spPr>
          <a:xfrm>
            <a:off x="9542797" y="1816705"/>
            <a:ext cx="2051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Draw the region.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6912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5BA0C95-770A-E48D-A64C-825A32461C84}"/>
                  </a:ext>
                </a:extLst>
              </p:cNvPr>
              <p:cNvSpPr txBox="1"/>
              <p:nvPr/>
            </p:nvSpPr>
            <p:spPr>
              <a:xfrm>
                <a:off x="221673" y="277091"/>
                <a:ext cx="11748654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+mj-lt"/>
                    <a:cs typeface="Times New Roman" panose="02020603050405020304" pitchFamily="18" charset="0"/>
                  </a:rPr>
                  <a:t>Example 4: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Consider the region bounded by:</a:t>
                </a:r>
                <a:endParaRPr lang="en-US" sz="2800" b="0" i="0" dirty="0">
                  <a:effectLst/>
                  <a:latin typeface="+mj-lt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2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+1,</m:t>
                    </m:r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		and 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=2</m:t>
                    </m:r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Set up the integral that represents the volume of solid obtained by the rotating the region using the </a:t>
                </a:r>
                <a:r>
                  <a:rPr lang="en-US" sz="2800" b="1" dirty="0">
                    <a:solidFill>
                      <a:schemeClr val="accent1"/>
                    </a:solidFill>
                    <a:latin typeface="+mj-lt"/>
                    <a:cs typeface="Times New Roman" panose="02020603050405020304" pitchFamily="18" charset="0"/>
                  </a:rPr>
                  <a:t>Shell Method</a:t>
                </a:r>
              </a:p>
              <a:p>
                <a:endParaRPr lang="en-US" sz="2800" b="1" dirty="0">
                  <a:solidFill>
                    <a:schemeClr val="accent1"/>
                  </a:solidFill>
                  <a:latin typeface="+mj-lt"/>
                  <a:cs typeface="Times New Roman" panose="02020603050405020304" pitchFamily="18" charset="0"/>
                </a:endParaRPr>
              </a:p>
              <a:p>
                <a:pPr marL="514350" indent="-514350">
                  <a:buAutoNum type="alphaLcParenR"/>
                </a:pP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about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=3</m:t>
                    </m:r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5BA0C95-770A-E48D-A64C-825A32461C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73" y="277091"/>
                <a:ext cx="11748654" cy="2677656"/>
              </a:xfrm>
              <a:prstGeom prst="rect">
                <a:avLst/>
              </a:prstGeom>
              <a:blipFill>
                <a:blip r:embed="rId2"/>
                <a:stretch>
                  <a:fillRect l="-1037" t="-2273" r="-467" b="-5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graph of a function&#10;&#10;Description automatically generated">
            <a:extLst>
              <a:ext uri="{FF2B5EF4-FFF2-40B4-BE49-F238E27FC236}">
                <a16:creationId xmlns:a16="http://schemas.microsoft.com/office/drawing/2014/main" id="{0EA1FB8C-83DF-B368-0E8F-59241108D2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5593" y="2139871"/>
            <a:ext cx="3246407" cy="43487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EF22C30-60AE-63F2-DD3A-E066FF75E6D2}"/>
              </a:ext>
            </a:extLst>
          </p:cNvPr>
          <p:cNvSpPr txBox="1"/>
          <p:nvPr/>
        </p:nvSpPr>
        <p:spPr>
          <a:xfrm>
            <a:off x="2711210" y="6488668"/>
            <a:ext cx="67695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https://www.geogebra.org/m/knnfvjub#material/agxjnwfd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055874-0BE8-E827-649D-3A1D3EC08B54}"/>
              </a:ext>
            </a:extLst>
          </p:cNvPr>
          <p:cNvSpPr txBox="1"/>
          <p:nvPr/>
        </p:nvSpPr>
        <p:spPr>
          <a:xfrm>
            <a:off x="1173389" y="4031615"/>
            <a:ext cx="52501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You can find the solution in the pdf of the notes. Click </a:t>
            </a:r>
            <a:r>
              <a:rPr lang="en-US" sz="2800" dirty="0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sz="2800" dirty="0">
                <a:solidFill>
                  <a:schemeClr val="accent1"/>
                </a:solidFill>
              </a:rPr>
              <a:t> to access it.</a:t>
            </a:r>
          </a:p>
        </p:txBody>
      </p:sp>
    </p:spTree>
    <p:extLst>
      <p:ext uri="{BB962C8B-B14F-4D97-AF65-F5344CB8AC3E}">
        <p14:creationId xmlns:p14="http://schemas.microsoft.com/office/powerpoint/2010/main" val="38870160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5BA0C95-770A-E48D-A64C-825A32461C84}"/>
                  </a:ext>
                </a:extLst>
              </p:cNvPr>
              <p:cNvSpPr txBox="1"/>
              <p:nvPr/>
            </p:nvSpPr>
            <p:spPr>
              <a:xfrm>
                <a:off x="221673" y="277091"/>
                <a:ext cx="11748654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+mj-lt"/>
                    <a:cs typeface="Times New Roman" panose="02020603050405020304" pitchFamily="18" charset="0"/>
                  </a:rPr>
                  <a:t>Example 4: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Consider the region bounded by:</a:t>
                </a:r>
                <a:endParaRPr lang="en-US" sz="2800" b="0" i="0" dirty="0">
                  <a:effectLst/>
                  <a:latin typeface="+mj-lt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2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+1,</m:t>
                    </m:r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		and 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=2</m:t>
                    </m:r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Set up the integral that represents the volume of solid obtained by the rotating the region using the </a:t>
                </a:r>
                <a:r>
                  <a:rPr lang="en-US" sz="2800" b="1" dirty="0">
                    <a:solidFill>
                      <a:schemeClr val="accent1"/>
                    </a:solidFill>
                    <a:latin typeface="+mj-lt"/>
                    <a:cs typeface="Times New Roman" panose="02020603050405020304" pitchFamily="18" charset="0"/>
                  </a:rPr>
                  <a:t>Shell Method</a:t>
                </a:r>
              </a:p>
              <a:p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b) about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=−2</m:t>
                    </m:r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5BA0C95-770A-E48D-A64C-825A32461C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73" y="277091"/>
                <a:ext cx="11748654" cy="2677656"/>
              </a:xfrm>
              <a:prstGeom prst="rect">
                <a:avLst/>
              </a:prstGeom>
              <a:blipFill>
                <a:blip r:embed="rId2"/>
                <a:stretch>
                  <a:fillRect l="-1037" t="-2273" r="-467" b="-5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B04896CE-CC47-9CDA-6D1C-BE3C7A20C0E3}"/>
              </a:ext>
            </a:extLst>
          </p:cNvPr>
          <p:cNvSpPr txBox="1"/>
          <p:nvPr/>
        </p:nvSpPr>
        <p:spPr>
          <a:xfrm>
            <a:off x="2693957" y="6396243"/>
            <a:ext cx="68040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https://www.geogebra.org/m/knnfvjub#material/hjhswuca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895665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5BA0C95-770A-E48D-A64C-825A32461C84}"/>
                  </a:ext>
                </a:extLst>
              </p:cNvPr>
              <p:cNvSpPr txBox="1"/>
              <p:nvPr/>
            </p:nvSpPr>
            <p:spPr>
              <a:xfrm>
                <a:off x="221673" y="277091"/>
                <a:ext cx="11748654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+mj-lt"/>
                    <a:cs typeface="Times New Roman" panose="02020603050405020304" pitchFamily="18" charset="0"/>
                  </a:rPr>
                  <a:t>Example 4: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Consider the region bounded by:</a:t>
                </a:r>
                <a:endParaRPr lang="en-US" sz="2800" b="0" i="0" dirty="0">
                  <a:effectLst/>
                  <a:latin typeface="+mj-lt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2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+1,</m:t>
                    </m:r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		and 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=2</m:t>
                    </m:r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Set up the integral that represents the volume of solid obtained by the rotating the region using the </a:t>
                </a:r>
                <a:r>
                  <a:rPr lang="en-US" sz="2800" b="1" dirty="0">
                    <a:solidFill>
                      <a:schemeClr val="accent1"/>
                    </a:solidFill>
                    <a:latin typeface="+mj-lt"/>
                    <a:cs typeface="Times New Roman" panose="02020603050405020304" pitchFamily="18" charset="0"/>
                  </a:rPr>
                  <a:t>Shell Method</a:t>
                </a:r>
              </a:p>
              <a:p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b) about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=−2</m:t>
                    </m:r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5BA0C95-770A-E48D-A64C-825A32461C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73" y="277091"/>
                <a:ext cx="11748654" cy="2677656"/>
              </a:xfrm>
              <a:prstGeom prst="rect">
                <a:avLst/>
              </a:prstGeom>
              <a:blipFill>
                <a:blip r:embed="rId2"/>
                <a:stretch>
                  <a:fillRect l="-1037" t="-2273" r="-467" b="-5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A graph of a function&#10;&#10;Description automatically generated">
            <a:extLst>
              <a:ext uri="{FF2B5EF4-FFF2-40B4-BE49-F238E27FC236}">
                <a16:creationId xmlns:a16="http://schemas.microsoft.com/office/drawing/2014/main" id="{00F67222-FA52-316F-0B82-F5C5DEEEFC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1521" y="2423764"/>
            <a:ext cx="3610479" cy="39724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FEC9131-0F62-AACE-0476-32900B37BA69}"/>
              </a:ext>
            </a:extLst>
          </p:cNvPr>
          <p:cNvSpPr txBox="1"/>
          <p:nvPr/>
        </p:nvSpPr>
        <p:spPr>
          <a:xfrm>
            <a:off x="2693957" y="6396243"/>
            <a:ext cx="68040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https://www.geogebra.org/m/knnfvjub#material/hjhswuca</a:t>
            </a:r>
            <a:r>
              <a:rPr lang="en-US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A34514-624D-5A63-757B-F5ED24178A5B}"/>
              </a:ext>
            </a:extLst>
          </p:cNvPr>
          <p:cNvSpPr txBox="1"/>
          <p:nvPr/>
        </p:nvSpPr>
        <p:spPr>
          <a:xfrm>
            <a:off x="9360761" y="2054432"/>
            <a:ext cx="2051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Draw the region.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4195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5BA0C95-770A-E48D-A64C-825A32461C84}"/>
                  </a:ext>
                </a:extLst>
              </p:cNvPr>
              <p:cNvSpPr txBox="1"/>
              <p:nvPr/>
            </p:nvSpPr>
            <p:spPr>
              <a:xfrm>
                <a:off x="221673" y="277091"/>
                <a:ext cx="11748654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+mj-lt"/>
                    <a:cs typeface="Times New Roman" panose="02020603050405020304" pitchFamily="18" charset="0"/>
                  </a:rPr>
                  <a:t>Example 4: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Consider the region bounded by:</a:t>
                </a:r>
                <a:endParaRPr lang="en-US" sz="2800" b="0" i="0" dirty="0">
                  <a:effectLst/>
                  <a:latin typeface="+mj-lt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2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+1,</m:t>
                    </m:r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		and 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=2</m:t>
                    </m:r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Set up the integral that represents the volume of solid obtained by the rotating the region using the </a:t>
                </a:r>
                <a:r>
                  <a:rPr lang="en-US" sz="2800" b="1" dirty="0">
                    <a:solidFill>
                      <a:schemeClr val="accent1"/>
                    </a:solidFill>
                    <a:latin typeface="+mj-lt"/>
                    <a:cs typeface="Times New Roman" panose="02020603050405020304" pitchFamily="18" charset="0"/>
                  </a:rPr>
                  <a:t>Shell Method</a:t>
                </a:r>
              </a:p>
              <a:p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b) about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=−2</m:t>
                    </m:r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5BA0C95-770A-E48D-A64C-825A32461C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73" y="277091"/>
                <a:ext cx="11748654" cy="2677656"/>
              </a:xfrm>
              <a:prstGeom prst="rect">
                <a:avLst/>
              </a:prstGeom>
              <a:blipFill>
                <a:blip r:embed="rId2"/>
                <a:stretch>
                  <a:fillRect l="-1037" t="-2273" r="-467" b="-5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A graph of a function&#10;&#10;Description automatically generated">
            <a:extLst>
              <a:ext uri="{FF2B5EF4-FFF2-40B4-BE49-F238E27FC236}">
                <a16:creationId xmlns:a16="http://schemas.microsoft.com/office/drawing/2014/main" id="{00F67222-FA52-316F-0B82-F5C5DEEEFC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1521" y="2423764"/>
            <a:ext cx="3610479" cy="39724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FEC9131-0F62-AACE-0476-32900B37BA69}"/>
              </a:ext>
            </a:extLst>
          </p:cNvPr>
          <p:cNvSpPr txBox="1"/>
          <p:nvPr/>
        </p:nvSpPr>
        <p:spPr>
          <a:xfrm>
            <a:off x="2693957" y="6396243"/>
            <a:ext cx="68040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https://www.geogebra.org/m/knnfvjub#material/hjhswuca</a:t>
            </a:r>
            <a:r>
              <a:rPr lang="en-US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A34514-624D-5A63-757B-F5ED24178A5B}"/>
              </a:ext>
            </a:extLst>
          </p:cNvPr>
          <p:cNvSpPr txBox="1"/>
          <p:nvPr/>
        </p:nvSpPr>
        <p:spPr>
          <a:xfrm>
            <a:off x="9360761" y="2054432"/>
            <a:ext cx="2051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Draw the region.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62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ED8890D-8FEE-0DFF-3698-FE84D2016FB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50472" y="430834"/>
                <a:ext cx="11091055" cy="1132230"/>
              </a:xfrm>
            </p:spPr>
            <p:txBody>
              <a:bodyPr/>
              <a:lstStyle/>
              <a:p>
                <a:r>
                  <a:rPr lang="en-US" dirty="0"/>
                  <a:t>How did I find the radius,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last class?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ED8890D-8FEE-0DFF-3698-FE84D2016F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50472" y="430834"/>
                <a:ext cx="11091055" cy="113223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73EC031F-C608-1D27-7091-A1176257FB56}"/>
              </a:ext>
            </a:extLst>
          </p:cNvPr>
          <p:cNvSpPr/>
          <p:nvPr/>
        </p:nvSpPr>
        <p:spPr>
          <a:xfrm>
            <a:off x="242646" y="2143307"/>
            <a:ext cx="5486400" cy="4572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293EB751-B02B-1F8B-29A2-787FCE1C0DE2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207818" y="2222287"/>
                <a:ext cx="5491385" cy="4414040"/>
              </a:xfrm>
            </p:spPr>
            <p:txBody>
              <a:bodyPr>
                <a:noAutofit/>
              </a:bodyPr>
              <a:lstStyle/>
              <a:p>
                <a:r>
                  <a:rPr lang="en-US" b="1" dirty="0">
                    <a:solidFill>
                      <a:schemeClr val="accent1"/>
                    </a:solidFill>
                  </a:rPr>
                  <a:t>To find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solidFill>
                      <a:schemeClr val="accent1"/>
                    </a:solidFill>
                  </a:rPr>
                  <a:t>, we need to find the distance of the shell from the axis of rotation</a:t>
                </a:r>
              </a:p>
              <a:p>
                <a:endParaRPr lang="en-US" dirty="0"/>
              </a:p>
              <a:p>
                <a:r>
                  <a:rPr lang="en-US" sz="2000" dirty="0"/>
                  <a:t>The shell is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/>
                  <a:t> units away from the y-axis. So,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</a:rPr>
                        <m:t>𝑟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18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r>
                  <a:rPr lang="en-US" dirty="0"/>
                  <a:t>So, the formula: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)⋅(</m:t>
                          </m:r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𝑇𝑜𝑝</m:t>
                          </m:r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𝐵𝑜𝑡𝑡𝑜𝑚</m:t>
                          </m:r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r>
                  <a:rPr lang="en-US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nary>
                      <m:nary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⋅(</m:t>
                        </m:r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𝑇𝑜𝑝</m:t>
                        </m:r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𝐵𝑜𝑡𝑡𝑜𝑚</m:t>
                        </m:r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293EB751-B02B-1F8B-29A2-787FCE1C0D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07818" y="2222287"/>
                <a:ext cx="5491385" cy="4414040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Content Placeholder 7" descr="Chart&#10;&#10;Description automatically generated">
            <a:extLst>
              <a:ext uri="{FF2B5EF4-FFF2-40B4-BE49-F238E27FC236}">
                <a16:creationId xmlns:a16="http://schemas.microsoft.com/office/drawing/2014/main" id="{3403356D-FEF8-A612-B4B8-AF13FF25769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/>
          <a:srcRect r="51192"/>
          <a:stretch/>
        </p:blipFill>
        <p:spPr>
          <a:xfrm>
            <a:off x="8255329" y="2220944"/>
            <a:ext cx="3065564" cy="4204879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FB873F0-2FB1-73C3-34E5-5D3688C77C41}"/>
              </a:ext>
            </a:extLst>
          </p:cNvPr>
          <p:cNvSpPr txBox="1"/>
          <p:nvPr/>
        </p:nvSpPr>
        <p:spPr>
          <a:xfrm>
            <a:off x="7437147" y="6425823"/>
            <a:ext cx="4701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5"/>
              </a:rPr>
              <a:t>https://www.geogebra.org/m/jqfyndpu</a:t>
            </a:r>
            <a:r>
              <a:rPr lang="en-US" dirty="0"/>
              <a:t> 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530AFEA-6F1A-439C-0DE6-8D986BE769AB}"/>
              </a:ext>
            </a:extLst>
          </p:cNvPr>
          <p:cNvGrpSpPr/>
          <p:nvPr/>
        </p:nvGrpSpPr>
        <p:grpSpPr>
          <a:xfrm>
            <a:off x="9759438" y="4123543"/>
            <a:ext cx="519120" cy="516600"/>
            <a:chOff x="9759438" y="4123543"/>
            <a:chExt cx="519120" cy="51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78DB7D2D-8200-7A80-6E50-46CC731788A3}"/>
                    </a:ext>
                  </a:extLst>
                </p14:cNvPr>
                <p14:cNvContentPartPr/>
                <p14:nvPr/>
              </p14:nvContentPartPr>
              <p14:xfrm>
                <a:off x="9759438" y="4429543"/>
                <a:ext cx="519120" cy="2106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78DB7D2D-8200-7A80-6E50-46CC731788A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750798" y="4420543"/>
                  <a:ext cx="53676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FD61A7FD-98FB-1450-9BC8-A0060B7A38C5}"/>
                    </a:ext>
                  </a:extLst>
                </p14:cNvPr>
                <p14:cNvContentPartPr/>
                <p14:nvPr/>
              </p14:nvContentPartPr>
              <p14:xfrm>
                <a:off x="9918198" y="4142623"/>
                <a:ext cx="118080" cy="1612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FD61A7FD-98FB-1450-9BC8-A0060B7A38C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909558" y="4133983"/>
                  <a:ext cx="13572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C47F1E6A-75FA-8510-738A-6A3A51582C05}"/>
                    </a:ext>
                  </a:extLst>
                </p14:cNvPr>
                <p14:cNvContentPartPr/>
                <p14:nvPr/>
              </p14:nvContentPartPr>
              <p14:xfrm>
                <a:off x="9918198" y="4123543"/>
                <a:ext cx="167040" cy="2059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C47F1E6A-75FA-8510-738A-6A3A51582C0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909558" y="4114903"/>
                  <a:ext cx="184680" cy="223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635312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5BA0C95-770A-E48D-A64C-825A32461C84}"/>
                  </a:ext>
                </a:extLst>
              </p:cNvPr>
              <p:cNvSpPr txBox="1"/>
              <p:nvPr/>
            </p:nvSpPr>
            <p:spPr>
              <a:xfrm>
                <a:off x="221673" y="277091"/>
                <a:ext cx="11748654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+mj-lt"/>
                    <a:cs typeface="Times New Roman" panose="02020603050405020304" pitchFamily="18" charset="0"/>
                  </a:rPr>
                  <a:t>Example 4: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Consider the region bounded by:</a:t>
                </a:r>
                <a:endParaRPr lang="en-US" sz="2800" b="0" i="0" dirty="0">
                  <a:effectLst/>
                  <a:latin typeface="+mj-lt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2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+1,</m:t>
                    </m:r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		and 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=2</m:t>
                    </m:r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Set up the integral that represents the volume of solid obtained by the rotating the region using the </a:t>
                </a:r>
                <a:r>
                  <a:rPr lang="en-US" sz="2800" b="1" dirty="0">
                    <a:solidFill>
                      <a:schemeClr val="accent1"/>
                    </a:solidFill>
                    <a:latin typeface="+mj-lt"/>
                    <a:cs typeface="Times New Roman" panose="02020603050405020304" pitchFamily="18" charset="0"/>
                  </a:rPr>
                  <a:t>Shell Method</a:t>
                </a:r>
              </a:p>
              <a:p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b) about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=−2</m:t>
                    </m:r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5BA0C95-770A-E48D-A64C-825A32461C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73" y="277091"/>
                <a:ext cx="11748654" cy="2677656"/>
              </a:xfrm>
              <a:prstGeom prst="rect">
                <a:avLst/>
              </a:prstGeom>
              <a:blipFill>
                <a:blip r:embed="rId2"/>
                <a:stretch>
                  <a:fillRect l="-1037" t="-2273" r="-467" b="-5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A graph of a function&#10;&#10;Description automatically generated">
            <a:extLst>
              <a:ext uri="{FF2B5EF4-FFF2-40B4-BE49-F238E27FC236}">
                <a16:creationId xmlns:a16="http://schemas.microsoft.com/office/drawing/2014/main" id="{00F67222-FA52-316F-0B82-F5C5DEEEFC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1521" y="2423764"/>
            <a:ext cx="3610479" cy="39724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FEC9131-0F62-AACE-0476-32900B37BA69}"/>
              </a:ext>
            </a:extLst>
          </p:cNvPr>
          <p:cNvSpPr txBox="1"/>
          <p:nvPr/>
        </p:nvSpPr>
        <p:spPr>
          <a:xfrm>
            <a:off x="2693957" y="6396243"/>
            <a:ext cx="68040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https://www.geogebra.org/m/knnfvjub#material/hjhswuca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18722D-9DE5-BB45-70B1-482A3675BBBA}"/>
              </a:ext>
            </a:extLst>
          </p:cNvPr>
          <p:cNvSpPr txBox="1"/>
          <p:nvPr/>
        </p:nvSpPr>
        <p:spPr>
          <a:xfrm>
            <a:off x="1173389" y="4031615"/>
            <a:ext cx="52501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You can find the solution in the pdf of the notes. Click </a:t>
            </a:r>
            <a:r>
              <a:rPr lang="en-US" sz="2800" dirty="0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sz="2800" dirty="0">
                <a:solidFill>
                  <a:schemeClr val="accent1"/>
                </a:solidFill>
              </a:rPr>
              <a:t> to access it.</a:t>
            </a:r>
          </a:p>
        </p:txBody>
      </p:sp>
    </p:spTree>
    <p:extLst>
      <p:ext uri="{BB962C8B-B14F-4D97-AF65-F5344CB8AC3E}">
        <p14:creationId xmlns:p14="http://schemas.microsoft.com/office/powerpoint/2010/main" val="35902155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084D8-6D78-4E00-9DF6-27F37D9C4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do we apply Disk Method or Washer Method or Shell Method?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550906-D3B9-4336-BB13-9B100409FB8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10000" y="2333123"/>
                <a:ext cx="6131127" cy="4077689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sz="3200" dirty="0"/>
                  <a:t> When the region </a:t>
                </a:r>
                <a:r>
                  <a:rPr lang="en-US" sz="3200" b="1" dirty="0">
                    <a:solidFill>
                      <a:srgbClr val="00B050"/>
                    </a:solidFill>
                  </a:rPr>
                  <a:t>“hugs” </a:t>
                </a:r>
                <a:r>
                  <a:rPr lang="en-US" sz="3200" dirty="0"/>
                  <a:t>the axis of rotation </a:t>
                </a:r>
              </a:p>
              <a:p>
                <a:pPr marL="0" indent="0">
                  <a:buNone/>
                </a:pPr>
                <a:r>
                  <a:rPr lang="en-US" sz="3200" b="0" dirty="0"/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3200" dirty="0"/>
                  <a:t> </a:t>
                </a:r>
                <a:r>
                  <a:rPr lang="en-US" sz="3200" b="1" dirty="0">
                    <a:solidFill>
                      <a:srgbClr val="00B050"/>
                    </a:solidFill>
                  </a:rPr>
                  <a:t>Disk Method</a:t>
                </a:r>
              </a:p>
              <a:p>
                <a:endParaRPr lang="en-US" sz="3200" dirty="0"/>
              </a:p>
              <a:p>
                <a:r>
                  <a:rPr lang="en-US" sz="3200" dirty="0"/>
                  <a:t> When there is a </a:t>
                </a:r>
                <a:r>
                  <a:rPr lang="en-US" sz="3200" b="1" dirty="0">
                    <a:solidFill>
                      <a:srgbClr val="00B050"/>
                    </a:solidFill>
                  </a:rPr>
                  <a:t>“gap” </a:t>
                </a:r>
                <a:r>
                  <a:rPr lang="en-US" sz="3200" dirty="0"/>
                  <a:t>between the region and axis of rotation </a:t>
                </a:r>
              </a:p>
              <a:p>
                <a:pPr marL="0" indent="0">
                  <a:buNone/>
                </a:pPr>
                <a:r>
                  <a:rPr lang="en-US" sz="3200" b="0" dirty="0"/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3200" dirty="0"/>
                  <a:t> </a:t>
                </a:r>
                <a:r>
                  <a:rPr lang="en-US" sz="3200" b="1" dirty="0">
                    <a:solidFill>
                      <a:srgbClr val="00B050"/>
                    </a:solidFill>
                  </a:rPr>
                  <a:t>Washer Method</a:t>
                </a:r>
              </a:p>
              <a:p>
                <a:pPr marL="0" indent="0">
                  <a:buNone/>
                </a:pPr>
                <a:endParaRPr lang="en-US" sz="3200" dirty="0">
                  <a:solidFill>
                    <a:srgbClr val="92D050"/>
                  </a:solidFill>
                </a:endParaRPr>
              </a:p>
              <a:p>
                <a:r>
                  <a:rPr lang="en-US" sz="3200" dirty="0"/>
                  <a:t>But if you find </a:t>
                </a:r>
                <a:r>
                  <a:rPr lang="en-US" sz="3200" b="1" dirty="0">
                    <a:solidFill>
                      <a:srgbClr val="00B050"/>
                    </a:solidFill>
                  </a:rPr>
                  <a:t>solving for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3200" b="1" dirty="0">
                    <a:solidFill>
                      <a:srgbClr val="00B050"/>
                    </a:solidFill>
                  </a:rPr>
                  <a:t> or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in either method, </a:t>
                </a:r>
                <a:r>
                  <a:rPr lang="en-US" sz="3200" b="1" dirty="0">
                    <a:solidFill>
                      <a:srgbClr val="00B050"/>
                    </a:solidFill>
                  </a:rPr>
                  <a:t>is hard </a:t>
                </a:r>
              </a:p>
              <a:p>
                <a:pPr marL="0" indent="0">
                  <a:buNone/>
                </a:pPr>
                <a:r>
                  <a:rPr lang="en-US" sz="3200" b="0" dirty="0">
                    <a:solidFill>
                      <a:srgbClr val="92D05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3200" b="0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b="1" dirty="0">
                    <a:solidFill>
                      <a:srgbClr val="00B050"/>
                    </a:solidFill>
                  </a:rPr>
                  <a:t>Shell Method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550906-D3B9-4336-BB13-9B100409FB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0000" y="2333123"/>
                <a:ext cx="6131127" cy="4077689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250A75F8-45F4-561A-52C8-2615B2BF0A3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28558722"/>
                  </p:ext>
                </p:extLst>
              </p:nvPr>
            </p:nvGraphicFramePr>
            <p:xfrm>
              <a:off x="6941127" y="2726047"/>
              <a:ext cx="4572000" cy="3291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48640">
                      <a:extLst>
                        <a:ext uri="{9D8B030D-6E8A-4147-A177-3AD203B41FA5}">
                          <a16:colId xmlns:a16="http://schemas.microsoft.com/office/drawing/2014/main" val="2452942156"/>
                        </a:ext>
                      </a:extLst>
                    </a:gridCol>
                    <a:gridCol w="2011680">
                      <a:extLst>
                        <a:ext uri="{9D8B030D-6E8A-4147-A177-3AD203B41FA5}">
                          <a16:colId xmlns:a16="http://schemas.microsoft.com/office/drawing/2014/main" val="3350312135"/>
                        </a:ext>
                      </a:extLst>
                    </a:gridCol>
                    <a:gridCol w="1005840">
                      <a:extLst>
                        <a:ext uri="{9D8B030D-6E8A-4147-A177-3AD203B41FA5}">
                          <a16:colId xmlns:a16="http://schemas.microsoft.com/office/drawing/2014/main" val="3664481805"/>
                        </a:ext>
                      </a:extLst>
                    </a:gridCol>
                    <a:gridCol w="1005840">
                      <a:extLst>
                        <a:ext uri="{9D8B030D-6E8A-4147-A177-3AD203B41FA5}">
                          <a16:colId xmlns:a16="http://schemas.microsoft.com/office/drawing/2014/main" val="183407052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 anchor="ctr"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Axis of Rotation</a:t>
                          </a:r>
                        </a:p>
                      </a:txBody>
                      <a:tcPr anchor="ctr">
                        <a:solidFill>
                          <a:schemeClr val="accent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148906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x-axis </a:t>
                          </a:r>
                        </a:p>
                        <a:p>
                          <a:pPr algn="ctr"/>
                          <a:r>
                            <a:rPr lang="en-US" sz="2400" dirty="0"/>
                            <a:t>or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=#</m:t>
                              </m:r>
                            </m:oMath>
                          </a14:m>
                          <a:endParaRPr lang="en-US" sz="2400" dirty="0"/>
                        </a:p>
                      </a:txBody>
                      <a:tcPr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y-axis or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=#</m:t>
                              </m:r>
                            </m:oMath>
                          </a14:m>
                          <a:endParaRPr lang="en-US" sz="2400" dirty="0"/>
                        </a:p>
                      </a:txBody>
                      <a:tcPr anchor="ctr">
                        <a:solidFill>
                          <a:schemeClr val="accent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35343923"/>
                      </a:ext>
                    </a:extLst>
                  </a:tr>
                  <a:tr h="64008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bg1"/>
                              </a:solidFill>
                            </a:rPr>
                            <a:t>Method</a:t>
                          </a:r>
                        </a:p>
                      </a:txBody>
                      <a:tcPr vert="vert27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Disk/Washer</a:t>
                          </a:r>
                        </a:p>
                      </a:txBody>
                      <a:tcPr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dx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err="1"/>
                            <a:t>dy</a:t>
                          </a:r>
                          <a:endParaRPr 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297797495"/>
                      </a:ext>
                    </a:extLst>
                  </a:tr>
                  <a:tr h="640080"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Shells</a:t>
                          </a:r>
                        </a:p>
                      </a:txBody>
                      <a:tcPr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err="1"/>
                            <a:t>dy</a:t>
                          </a:r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dx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052768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250A75F8-45F4-561A-52C8-2615B2BF0A3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28558722"/>
                  </p:ext>
                </p:extLst>
              </p:nvPr>
            </p:nvGraphicFramePr>
            <p:xfrm>
              <a:off x="6941127" y="2726047"/>
              <a:ext cx="4572000" cy="3291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48640">
                      <a:extLst>
                        <a:ext uri="{9D8B030D-6E8A-4147-A177-3AD203B41FA5}">
                          <a16:colId xmlns:a16="http://schemas.microsoft.com/office/drawing/2014/main" val="2452942156"/>
                        </a:ext>
                      </a:extLst>
                    </a:gridCol>
                    <a:gridCol w="2011680">
                      <a:extLst>
                        <a:ext uri="{9D8B030D-6E8A-4147-A177-3AD203B41FA5}">
                          <a16:colId xmlns:a16="http://schemas.microsoft.com/office/drawing/2014/main" val="3350312135"/>
                        </a:ext>
                      </a:extLst>
                    </a:gridCol>
                    <a:gridCol w="1005840">
                      <a:extLst>
                        <a:ext uri="{9D8B030D-6E8A-4147-A177-3AD203B41FA5}">
                          <a16:colId xmlns:a16="http://schemas.microsoft.com/office/drawing/2014/main" val="3664481805"/>
                        </a:ext>
                      </a:extLst>
                    </a:gridCol>
                    <a:gridCol w="1005840">
                      <a:extLst>
                        <a:ext uri="{9D8B030D-6E8A-4147-A177-3AD203B41FA5}">
                          <a16:colId xmlns:a16="http://schemas.microsoft.com/office/drawing/2014/main" val="1834070529"/>
                        </a:ext>
                      </a:extLst>
                    </a:gridCol>
                  </a:tblGrid>
                  <a:tr h="822960"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 anchor="ctr"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Axis of Rotation</a:t>
                          </a:r>
                        </a:p>
                      </a:txBody>
                      <a:tcPr anchor="ctr">
                        <a:solidFill>
                          <a:schemeClr val="accent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14890616"/>
                      </a:ext>
                    </a:extLst>
                  </a:tr>
                  <a:tr h="1188720"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55758" t="-72959" r="-102424" b="-110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55758" t="-72959" r="-2424" b="-110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35343923"/>
                      </a:ext>
                    </a:extLst>
                  </a:tr>
                  <a:tr h="64008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bg1"/>
                              </a:solidFill>
                            </a:rPr>
                            <a:t>Method</a:t>
                          </a:r>
                        </a:p>
                      </a:txBody>
                      <a:tcPr vert="vert27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Disk/Washer</a:t>
                          </a:r>
                        </a:p>
                      </a:txBody>
                      <a:tcPr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dx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err="1"/>
                            <a:t>dy</a:t>
                          </a:r>
                          <a:endParaRPr 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297797495"/>
                      </a:ext>
                    </a:extLst>
                  </a:tr>
                  <a:tr h="640080"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Shells</a:t>
                          </a:r>
                        </a:p>
                      </a:txBody>
                      <a:tcPr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err="1"/>
                            <a:t>dy</a:t>
                          </a:r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dx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0527685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884647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1C09C-0AC4-449B-B2A3-B686F68AC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738133"/>
            <a:ext cx="10571998" cy="970450"/>
          </a:xfrm>
        </p:spPr>
        <p:txBody>
          <a:bodyPr/>
          <a:lstStyle/>
          <a:p>
            <a:r>
              <a:rPr lang="en-US" dirty="0"/>
              <a:t>Formulas from Lessons 14 and 15 and 17</a:t>
            </a:r>
            <a:br>
              <a:rPr lang="en-US" dirty="0"/>
            </a:br>
            <a:r>
              <a:rPr lang="en-US" dirty="0"/>
              <a:t>	Rotation around x-axis or y-axis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275BD2-7A4C-4659-BEB8-21AC621E1E49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10000" y="2428676"/>
                <a:ext cx="5185873" cy="442932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1900" b="1" dirty="0">
                    <a:solidFill>
                      <a:srgbClr val="00B050"/>
                    </a:solidFill>
                  </a:rPr>
                  <a:t>For rotation around x-axis:</a:t>
                </a:r>
              </a:p>
              <a:p>
                <a:r>
                  <a:rPr lang="en-US" sz="1900" dirty="0"/>
                  <a:t>Disk Method: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9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19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9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sz="19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sSup>
                            <m:sSupPr>
                              <m:ctrlPr>
                                <a:rPr lang="en-US" sz="19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900" b="0" i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19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9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9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900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US" sz="19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a:rPr lang="en-US" sz="19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sz="1900" dirty="0"/>
              </a:p>
              <a:p>
                <a:pPr marL="0" indent="0">
                  <a:buNone/>
                </a:pPr>
                <a:endParaRPr lang="en-US" sz="1900" dirty="0"/>
              </a:p>
              <a:p>
                <a:r>
                  <a:rPr lang="en-US" sz="1900" dirty="0"/>
                  <a:t>Washer Method: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9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19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9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sz="19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9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19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d>
                            <m:dPr>
                              <m:ctrlPr>
                                <a:rPr lang="en-US" sz="19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9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9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US" sz="19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9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19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9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19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19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9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1900" dirty="0"/>
              </a:p>
              <a:p>
                <a:pPr marL="0" indent="0">
                  <a:buNone/>
                </a:pPr>
                <a:endParaRPr lang="en-US" sz="1900" dirty="0"/>
              </a:p>
              <a:p>
                <a:r>
                  <a:rPr lang="en-US" sz="1900" dirty="0"/>
                  <a:t>Shell Method: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9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19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900" b="0" i="1" smtClean="0">
                          <a:latin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sz="19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  <m:e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⋅(</m:t>
                          </m:r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𝑅𝑖𝑔h𝑡</m:t>
                          </m:r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𝐿𝑒𝑓𝑡</m:t>
                          </m:r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sz="19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900" b="0" i="1" smtClean="0">
                          <a:latin typeface="Cambria Math" panose="02040503050406030204" pitchFamily="18" charset="0"/>
                        </a:rPr>
                        <m:t>𝑑𝑦</m:t>
                      </m:r>
                    </m:oMath>
                  </m:oMathPara>
                </a14:m>
                <a:endParaRPr lang="en-US" sz="1900" dirty="0"/>
              </a:p>
              <a:p>
                <a:pPr marL="0" indent="0">
                  <a:buNone/>
                </a:pPr>
                <a:endParaRPr lang="en-US" sz="19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275BD2-7A4C-4659-BEB8-21AC621E1E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10000" y="2428676"/>
                <a:ext cx="5185873" cy="4429323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2B948EF7-0BC6-4B48-8C57-A4C767FAADF6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6095999" y="2153302"/>
                <a:ext cx="5194583" cy="470469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1900" b="1" dirty="0">
                    <a:solidFill>
                      <a:srgbClr val="00B050"/>
                    </a:solidFill>
                  </a:rPr>
                  <a:t>For rotation around y-axis:</a:t>
                </a:r>
              </a:p>
              <a:p>
                <a:r>
                  <a:rPr lang="en-US" sz="1900" dirty="0"/>
                  <a:t>Disk Method: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900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19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9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sz="19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9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en-US" sz="1900" i="1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  <m:e>
                          <m:sSup>
                            <m:sSupPr>
                              <m:ctrlPr>
                                <a:rPr lang="en-US" sz="19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900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19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sz="19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9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1900" i="1">
                                  <a:latin typeface="Cambria Math" panose="02040503050406030204" pitchFamily="18" charset="0"/>
                                </a:rPr>
                                <m:t>)]</m:t>
                              </m:r>
                            </m:e>
                            <m:sup>
                              <m:r>
                                <a:rPr lang="en-US" sz="19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900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a:rPr lang="en-US" sz="1900" i="1">
                          <a:latin typeface="Cambria Math" panose="02040503050406030204" pitchFamily="18" charset="0"/>
                        </a:rPr>
                        <m:t>𝑑𝑦</m:t>
                      </m:r>
                    </m:oMath>
                  </m:oMathPara>
                </a14:m>
                <a:endParaRPr lang="en-US" sz="1900" dirty="0"/>
              </a:p>
              <a:p>
                <a:pPr marL="0" indent="0">
                  <a:buNone/>
                </a:pPr>
                <a:endParaRPr lang="en-US" sz="1900" dirty="0"/>
              </a:p>
              <a:p>
                <a:r>
                  <a:rPr lang="en-US" sz="1900" dirty="0"/>
                  <a:t>Washer Method: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9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19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9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sz="19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9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en-US" sz="19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p>
                        <m:e>
                          <m:d>
                            <m:dPr>
                              <m:ctrlPr>
                                <a:rPr lang="en-US" sz="19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9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9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US" sz="19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9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19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9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19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19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9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𝑑𝑦</m:t>
                          </m:r>
                        </m:e>
                      </m:nary>
                    </m:oMath>
                  </m:oMathPara>
                </a14:m>
                <a:endParaRPr lang="en-US" sz="1900" dirty="0"/>
              </a:p>
              <a:p>
                <a:pPr marL="0" indent="0">
                  <a:buNone/>
                </a:pPr>
                <a:endParaRPr lang="en-US" sz="1900" dirty="0"/>
              </a:p>
              <a:p>
                <a:r>
                  <a:rPr lang="en-US" sz="1900" dirty="0"/>
                  <a:t>Shell Method: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9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19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900" b="0" i="1" smtClean="0">
                          <a:latin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sz="19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⋅(</m:t>
                          </m:r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𝑇𝑜𝑝</m:t>
                          </m:r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𝐵𝑜𝑡𝑡𝑜𝑚</m:t>
                          </m:r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sz="19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9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sz="1900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2B948EF7-0BC6-4B48-8C57-A4C767FAAD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095999" y="2153302"/>
                <a:ext cx="5194583" cy="4704698"/>
              </a:xfr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4181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1C09C-0AC4-449B-B2A3-B686F68AC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528" y="544193"/>
            <a:ext cx="10910943" cy="1173794"/>
          </a:xfrm>
        </p:spPr>
        <p:txBody>
          <a:bodyPr/>
          <a:lstStyle/>
          <a:p>
            <a:r>
              <a:rPr lang="en-US" dirty="0"/>
              <a:t>Formulas from Lesson 15 and 18</a:t>
            </a:r>
            <a:br>
              <a:rPr lang="en-US" dirty="0"/>
            </a:br>
            <a:r>
              <a:rPr lang="en-US" dirty="0"/>
              <a:t>		Rotation around any non-Axis Formulas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2B948EF7-0BC6-4B48-8C57-A4C767FAADF6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5348377" y="2153301"/>
                <a:ext cx="6355476" cy="3776731"/>
              </a:xfrm>
            </p:spPr>
            <p:txBody>
              <a:bodyPr>
                <a:noAutofit/>
              </a:bodyPr>
              <a:lstStyle/>
              <a:p>
                <a:endParaRPr lang="en-US" dirty="0">
                  <a:solidFill>
                    <a:schemeClr val="accent1"/>
                  </a:solidFill>
                </a:endParaRPr>
              </a:p>
              <a:p>
                <a:endParaRPr lang="en-US" dirty="0"/>
              </a:p>
              <a:p>
                <a:r>
                  <a:rPr lang="en-US" dirty="0"/>
                  <a:t>Shell Method:</a:t>
                </a:r>
              </a:p>
              <a:p>
                <a:pPr lvl="1"/>
                <a:r>
                  <a:rPr lang="en-US" sz="1800" dirty="0">
                    <a:solidFill>
                      <a:schemeClr val="accent1"/>
                    </a:solidFill>
                  </a:rPr>
                  <a:t>If the axis of rotation is on the left of your region,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−#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×(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𝑇𝑜𝑝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𝐵𝑜𝑡𝑡𝑜𝑚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 lvl="1"/>
                <a:r>
                  <a:rPr lang="en-US" sz="1800" dirty="0">
                    <a:solidFill>
                      <a:schemeClr val="accent1"/>
                    </a:solidFill>
                  </a:rPr>
                  <a:t>If the axis of rotation is on the right of your region,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#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×(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𝑇𝑜𝑝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𝐵𝑜𝑡𝑡𝑜𝑚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2B948EF7-0BC6-4B48-8C57-A4C767FAAD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5348377" y="2153301"/>
                <a:ext cx="6355476" cy="3776731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48E5EEB-4F5B-41DC-A4E0-6058C8D156B7}"/>
                  </a:ext>
                </a:extLst>
              </p:cNvPr>
              <p:cNvSpPr txBox="1"/>
              <p:nvPr/>
            </p:nvSpPr>
            <p:spPr>
              <a:xfrm>
                <a:off x="1546473" y="6296365"/>
                <a:ext cx="89162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00B050"/>
                    </a:solidFill>
                  </a:rPr>
                  <a:t>Note: That these formulas work for the case of x-axis (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solidFill>
                      <a:srgbClr val="00B050"/>
                    </a:solidFill>
                  </a:rPr>
                  <a:t> and y-axis (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b="1" dirty="0">
                    <a:solidFill>
                      <a:srgbClr val="00B050"/>
                    </a:solidFill>
                  </a:rPr>
                  <a:t>).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48E5EEB-4F5B-41DC-A4E0-6058C8D156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6473" y="6296365"/>
                <a:ext cx="8916223" cy="369332"/>
              </a:xfrm>
              <a:prstGeom prst="rect">
                <a:avLst/>
              </a:prstGeom>
              <a:blipFill>
                <a:blip r:embed="rId4"/>
                <a:stretch>
                  <a:fillRect l="-616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3">
                <a:extLst>
                  <a:ext uri="{FF2B5EF4-FFF2-40B4-BE49-F238E27FC236}">
                    <a16:creationId xmlns:a16="http://schemas.microsoft.com/office/drawing/2014/main" id="{CED2B914-6AAA-5FFE-B9F7-AF82E48DCA6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01416" y="2153302"/>
                <a:ext cx="5194583" cy="3776731"/>
              </a:xfrm>
              <a:prstGeom prst="rect">
                <a:avLst/>
              </a:prstGeom>
              <a:effectLst>
                <a:outerShdw blurRad="50800" dir="14400000">
                  <a:srgbClr val="000000">
                    <a:alpha val="40000"/>
                  </a:srgbClr>
                </a:outerShdw>
              </a:effectLst>
            </p:spPr>
            <p:txBody>
              <a:bodyPr vert="horz" lIns="91440" tIns="45720" rIns="91440" bIns="45720" rtlCol="0" anchor="ctr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4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8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 2" charset="2"/>
                  <a:buNone/>
                </a:pPr>
                <a:r>
                  <a:rPr lang="en-US" sz="2400" b="1" dirty="0">
                    <a:solidFill>
                      <a:srgbClr val="00B050"/>
                    </a:solidFill>
                  </a:rPr>
                  <a:t>For rotation around the line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=#</m:t>
                    </m:r>
                  </m:oMath>
                </a14:m>
                <a:r>
                  <a:rPr lang="en-US" sz="2400" b="1" dirty="0">
                    <a:solidFill>
                      <a:srgbClr val="00B050"/>
                    </a:solidFill>
                  </a:rPr>
                  <a:t>:</a:t>
                </a:r>
              </a:p>
              <a:p>
                <a:r>
                  <a:rPr lang="en-US" dirty="0"/>
                  <a:t>Disk Method:</a:t>
                </a:r>
              </a:p>
              <a:p>
                <a:pPr marL="0" indent="0">
                  <a:buFont typeface="Wingdings 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−#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Font typeface="Wingdings 2" charset="2"/>
                  <a:buNone/>
                </a:pPr>
                <a:endParaRPr lang="en-US" dirty="0"/>
              </a:p>
              <a:p>
                <a:r>
                  <a:rPr lang="en-US" dirty="0"/>
                  <a:t>Washer Method:</a:t>
                </a:r>
              </a:p>
              <a:p>
                <a:pPr marL="0" indent="0">
                  <a:buFont typeface="Wingdings 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𝑅</m:t>
                                      </m:r>
                                      <m:r>
                                        <a:rPr lang="en-US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−#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  <m:r>
                                        <a:rPr lang="en-US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−#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2000" dirty="0"/>
              </a:p>
              <a:p>
                <a:pPr marL="0" indent="0">
                  <a:buFont typeface="Wingdings 2" charset="2"/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8" name="Content Placeholder 3">
                <a:extLst>
                  <a:ext uri="{FF2B5EF4-FFF2-40B4-BE49-F238E27FC236}">
                    <a16:creationId xmlns:a16="http://schemas.microsoft.com/office/drawing/2014/main" id="{CED2B914-6AAA-5FFE-B9F7-AF82E48DCA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416" y="2153302"/>
                <a:ext cx="5194583" cy="37767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r="14400000">
                  <a:srgbClr val="000000">
                    <a:alpha val="4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74639AA-3859-7ADB-A0CC-7AC262EE5CD3}"/>
              </a:ext>
            </a:extLst>
          </p:cNvPr>
          <p:cNvCxnSpPr/>
          <p:nvPr/>
        </p:nvCxnSpPr>
        <p:spPr>
          <a:xfrm>
            <a:off x="5348377" y="2881222"/>
            <a:ext cx="0" cy="32004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822492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1C09C-0AC4-449B-B2A3-B686F68AC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528" y="544193"/>
            <a:ext cx="10910943" cy="1173794"/>
          </a:xfrm>
        </p:spPr>
        <p:txBody>
          <a:bodyPr/>
          <a:lstStyle/>
          <a:p>
            <a:r>
              <a:rPr lang="en-US" dirty="0"/>
              <a:t>Formulas from Lesson 15 and 18</a:t>
            </a:r>
            <a:br>
              <a:rPr lang="en-US" dirty="0"/>
            </a:br>
            <a:r>
              <a:rPr lang="en-US" dirty="0"/>
              <a:t>		Rotation around any non-Axis Formulas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2B948EF7-0BC6-4B48-8C57-A4C767FAADF6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5348377" y="2153301"/>
                <a:ext cx="5708495" cy="3776731"/>
              </a:xfrm>
            </p:spPr>
            <p:txBody>
              <a:bodyPr>
                <a:noAutofit/>
              </a:bodyPr>
              <a:lstStyle/>
              <a:p>
                <a:endParaRPr lang="en-US" dirty="0">
                  <a:solidFill>
                    <a:schemeClr val="accent1"/>
                  </a:solidFill>
                </a:endParaRPr>
              </a:p>
              <a:p>
                <a:endParaRPr lang="en-US" dirty="0"/>
              </a:p>
              <a:p>
                <a:r>
                  <a:rPr lang="en-US" dirty="0"/>
                  <a:t>Shell Method:</a:t>
                </a:r>
              </a:p>
              <a:p>
                <a:pPr lvl="1"/>
                <a:r>
                  <a:rPr lang="en-US" sz="1800" dirty="0">
                    <a:solidFill>
                      <a:schemeClr val="accent1"/>
                    </a:solidFill>
                  </a:rPr>
                  <a:t>If the axis of rotation is below your region,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−#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×(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𝑅𝑖𝑔h𝑡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𝐿𝑒𝑓𝑡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𝑑𝑦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 lvl="1"/>
                <a:r>
                  <a:rPr lang="en-US" sz="1800" dirty="0">
                    <a:solidFill>
                      <a:schemeClr val="accent1"/>
                    </a:solidFill>
                  </a:rPr>
                  <a:t>If the axis of rotation is above your region,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#−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×(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𝑅𝑖𝑔h𝑡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𝐿𝑒𝑓𝑡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𝑑𝑦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2B948EF7-0BC6-4B48-8C57-A4C767FAAD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5348377" y="2153301"/>
                <a:ext cx="5708495" cy="3776731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48E5EEB-4F5B-41DC-A4E0-6058C8D156B7}"/>
                  </a:ext>
                </a:extLst>
              </p:cNvPr>
              <p:cNvSpPr txBox="1"/>
              <p:nvPr/>
            </p:nvSpPr>
            <p:spPr>
              <a:xfrm>
                <a:off x="1546473" y="6296365"/>
                <a:ext cx="89162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00B050"/>
                    </a:solidFill>
                  </a:rPr>
                  <a:t>Note: That these formulas work for the case of x-axis (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solidFill>
                      <a:srgbClr val="00B050"/>
                    </a:solidFill>
                  </a:rPr>
                  <a:t> and y-axis (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b="1" dirty="0">
                    <a:solidFill>
                      <a:srgbClr val="00B050"/>
                    </a:solidFill>
                  </a:rPr>
                  <a:t>).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48E5EEB-4F5B-41DC-A4E0-6058C8D156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6473" y="6296365"/>
                <a:ext cx="8916223" cy="369332"/>
              </a:xfrm>
              <a:prstGeom prst="rect">
                <a:avLst/>
              </a:prstGeom>
              <a:blipFill>
                <a:blip r:embed="rId4"/>
                <a:stretch>
                  <a:fillRect l="-616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3">
                <a:extLst>
                  <a:ext uri="{FF2B5EF4-FFF2-40B4-BE49-F238E27FC236}">
                    <a16:creationId xmlns:a16="http://schemas.microsoft.com/office/drawing/2014/main" id="{CED2B914-6AAA-5FFE-B9F7-AF82E48DCA6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01416" y="2153302"/>
                <a:ext cx="5194583" cy="3776731"/>
              </a:xfrm>
              <a:prstGeom prst="rect">
                <a:avLst/>
              </a:prstGeom>
              <a:effectLst>
                <a:outerShdw blurRad="50800" dir="14400000">
                  <a:srgbClr val="000000">
                    <a:alpha val="40000"/>
                  </a:srgbClr>
                </a:outerShdw>
              </a:effectLst>
            </p:spPr>
            <p:txBody>
              <a:bodyPr vert="horz" lIns="91440" tIns="45720" rIns="91440" bIns="45720" rtlCol="0" anchor="ctr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4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8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 2" charset="2"/>
                  <a:buNone/>
                </a:pPr>
                <a:r>
                  <a:rPr lang="en-US" sz="2400" b="1" dirty="0">
                    <a:solidFill>
                      <a:srgbClr val="00B050"/>
                    </a:solidFill>
                  </a:rPr>
                  <a:t>For rotation around the line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𝐲</m:t>
                    </m:r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=#</m:t>
                    </m:r>
                  </m:oMath>
                </a14:m>
                <a:r>
                  <a:rPr lang="en-US" sz="2400" b="1" dirty="0">
                    <a:solidFill>
                      <a:srgbClr val="00B050"/>
                    </a:solidFill>
                  </a:rPr>
                  <a:t>:</a:t>
                </a:r>
              </a:p>
              <a:p>
                <a:r>
                  <a:rPr lang="en-US" dirty="0"/>
                  <a:t>Disk Method:</a:t>
                </a:r>
              </a:p>
              <a:p>
                <a:pPr marL="0" indent="0">
                  <a:buFont typeface="Wingdings 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−#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𝑑𝑦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Font typeface="Wingdings 2" charset="2"/>
                  <a:buNone/>
                </a:pPr>
                <a:endParaRPr lang="en-US" dirty="0"/>
              </a:p>
              <a:p>
                <a:r>
                  <a:rPr lang="en-US" dirty="0"/>
                  <a:t>Washer Method:</a:t>
                </a:r>
              </a:p>
              <a:p>
                <a:pPr marL="0" indent="0">
                  <a:buFont typeface="Wingdings 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𝑅</m:t>
                                      </m:r>
                                      <m:r>
                                        <a:rPr lang="en-US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−#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  <m:r>
                                        <a:rPr lang="en-US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−#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𝑑𝑦</m:t>
                          </m:r>
                        </m:e>
                      </m:nary>
                    </m:oMath>
                  </m:oMathPara>
                </a14:m>
                <a:endParaRPr lang="en-US" sz="2000" dirty="0"/>
              </a:p>
              <a:p>
                <a:pPr marL="0" indent="0">
                  <a:buFont typeface="Wingdings 2" charset="2"/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8" name="Content Placeholder 3">
                <a:extLst>
                  <a:ext uri="{FF2B5EF4-FFF2-40B4-BE49-F238E27FC236}">
                    <a16:creationId xmlns:a16="http://schemas.microsoft.com/office/drawing/2014/main" id="{CED2B914-6AAA-5FFE-B9F7-AF82E48DCA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416" y="2153302"/>
                <a:ext cx="5194583" cy="37767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r="14400000">
                  <a:srgbClr val="000000">
                    <a:alpha val="4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01271FA-FFCF-DCE8-71C4-1716E9944DE9}"/>
              </a:ext>
            </a:extLst>
          </p:cNvPr>
          <p:cNvCxnSpPr/>
          <p:nvPr/>
        </p:nvCxnSpPr>
        <p:spPr>
          <a:xfrm>
            <a:off x="5348377" y="2881222"/>
            <a:ext cx="0" cy="32004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789317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C5BF2-6A4F-441E-896F-D179EF845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33334"/>
            <a:ext cx="10571998" cy="970450"/>
          </a:xfrm>
        </p:spPr>
        <p:txBody>
          <a:bodyPr/>
          <a:lstStyle/>
          <a:p>
            <a:r>
              <a:rPr lang="en-US" dirty="0"/>
              <a:t>GeoGebra Link for Lesson 18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E01EDD-C2DE-4D4F-B467-651E01C749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>
                <a:hlinkClick r:id="rId2"/>
              </a:rPr>
              <a:t>https://www.geogebra.org/m/knnfvjub</a:t>
            </a:r>
            <a:r>
              <a:rPr lang="en-US" sz="2600" dirty="0"/>
              <a:t> </a:t>
            </a:r>
          </a:p>
          <a:p>
            <a:endParaRPr lang="en-US" sz="2600" dirty="0"/>
          </a:p>
          <a:p>
            <a:r>
              <a:rPr lang="en-US" sz="2600" dirty="0"/>
              <a:t>Note click on the play buttons on the left-most screen and the animation will play/pause.</a:t>
            </a:r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97969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ED8890D-8FEE-0DFF-3698-FE84D2016FB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50472" y="430834"/>
                <a:ext cx="11091055" cy="1132230"/>
              </a:xfrm>
            </p:spPr>
            <p:txBody>
              <a:bodyPr/>
              <a:lstStyle/>
              <a:p>
                <a:r>
                  <a:rPr lang="en-US" dirty="0"/>
                  <a:t>How did I find the radius,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last class?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ED8890D-8FEE-0DFF-3698-FE84D2016F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50472" y="430834"/>
                <a:ext cx="11091055" cy="113223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73EC031F-C608-1D27-7091-A1176257FB56}"/>
              </a:ext>
            </a:extLst>
          </p:cNvPr>
          <p:cNvSpPr/>
          <p:nvPr/>
        </p:nvSpPr>
        <p:spPr>
          <a:xfrm>
            <a:off x="242646" y="2143307"/>
            <a:ext cx="5486400" cy="4572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293EB751-B02B-1F8B-29A2-787FCE1C0DE2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207818" y="2222287"/>
                <a:ext cx="5491385" cy="4414040"/>
              </a:xfrm>
            </p:spPr>
            <p:txBody>
              <a:bodyPr>
                <a:noAutofit/>
              </a:bodyPr>
              <a:lstStyle/>
              <a:p>
                <a:r>
                  <a:rPr lang="en-US" b="1" dirty="0">
                    <a:solidFill>
                      <a:schemeClr val="accent1"/>
                    </a:solidFill>
                  </a:rPr>
                  <a:t>To find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solidFill>
                      <a:schemeClr val="accent1"/>
                    </a:solidFill>
                  </a:rPr>
                  <a:t>, we need to find the distance of the shell from the axis of rotation</a:t>
                </a:r>
              </a:p>
              <a:p>
                <a:endParaRPr lang="en-US" dirty="0"/>
              </a:p>
              <a:p>
                <a:r>
                  <a:rPr lang="en-US" sz="2000" dirty="0"/>
                  <a:t>The shell is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/>
                  <a:t> units away from the y-axis. So,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</a:rPr>
                        <m:t>𝑟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1800" dirty="0"/>
              </a:p>
              <a:p>
                <a:endParaRPr lang="en-US" sz="2000" dirty="0"/>
              </a:p>
              <a:p>
                <a:r>
                  <a:rPr lang="en-US" dirty="0"/>
                  <a:t>So, the formula: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)⋅(</m:t>
                          </m:r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𝑇𝑜𝑝</m:t>
                          </m:r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𝐵𝑜𝑡𝑡𝑜𝑚</m:t>
                          </m:r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r>
                  <a:rPr lang="en-US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nary>
                      <m:nary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⋅(</m:t>
                        </m:r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𝑇𝑜𝑝</m:t>
                        </m:r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𝐵𝑜𝑡𝑡𝑜𝑚</m:t>
                        </m:r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293EB751-B02B-1F8B-29A2-787FCE1C0D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07818" y="2222287"/>
                <a:ext cx="5491385" cy="4414040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Content Placeholder 7" descr="Chart&#10;&#10;Description automatically generated">
            <a:extLst>
              <a:ext uri="{FF2B5EF4-FFF2-40B4-BE49-F238E27FC236}">
                <a16:creationId xmlns:a16="http://schemas.microsoft.com/office/drawing/2014/main" id="{3403356D-FEF8-A612-B4B8-AF13FF25769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/>
          <a:srcRect r="51192"/>
          <a:stretch/>
        </p:blipFill>
        <p:spPr>
          <a:xfrm>
            <a:off x="8255329" y="2220944"/>
            <a:ext cx="3065564" cy="4204879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FB873F0-2FB1-73C3-34E5-5D3688C77C41}"/>
              </a:ext>
            </a:extLst>
          </p:cNvPr>
          <p:cNvSpPr txBox="1"/>
          <p:nvPr/>
        </p:nvSpPr>
        <p:spPr>
          <a:xfrm>
            <a:off x="7437147" y="6425823"/>
            <a:ext cx="4701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5"/>
              </a:rPr>
              <a:t>https://www.geogebra.org/m/jqfyndpu</a:t>
            </a:r>
            <a:r>
              <a:rPr lang="en-US" dirty="0"/>
              <a:t> 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530AFEA-6F1A-439C-0DE6-8D986BE769AB}"/>
              </a:ext>
            </a:extLst>
          </p:cNvPr>
          <p:cNvGrpSpPr/>
          <p:nvPr/>
        </p:nvGrpSpPr>
        <p:grpSpPr>
          <a:xfrm>
            <a:off x="9759438" y="4123543"/>
            <a:ext cx="519120" cy="516600"/>
            <a:chOff x="9759438" y="4123543"/>
            <a:chExt cx="519120" cy="51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78DB7D2D-8200-7A80-6E50-46CC731788A3}"/>
                    </a:ext>
                  </a:extLst>
                </p14:cNvPr>
                <p14:cNvContentPartPr/>
                <p14:nvPr/>
              </p14:nvContentPartPr>
              <p14:xfrm>
                <a:off x="9759438" y="4429543"/>
                <a:ext cx="519120" cy="2106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78DB7D2D-8200-7A80-6E50-46CC731788A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750438" y="4420558"/>
                  <a:ext cx="536760" cy="2282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FD61A7FD-98FB-1450-9BC8-A0060B7A38C5}"/>
                    </a:ext>
                  </a:extLst>
                </p14:cNvPr>
                <p14:cNvContentPartPr/>
                <p14:nvPr/>
              </p14:nvContentPartPr>
              <p14:xfrm>
                <a:off x="9918198" y="4142623"/>
                <a:ext cx="118080" cy="1612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FD61A7FD-98FB-1450-9BC8-A0060B7A38C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909170" y="4133623"/>
                  <a:ext cx="135774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C47F1E6A-75FA-8510-738A-6A3A51582C05}"/>
                    </a:ext>
                  </a:extLst>
                </p14:cNvPr>
                <p14:cNvContentPartPr/>
                <p14:nvPr/>
              </p14:nvContentPartPr>
              <p14:xfrm>
                <a:off x="9918198" y="4123543"/>
                <a:ext cx="167040" cy="2059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C47F1E6A-75FA-8510-738A-6A3A51582C0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909198" y="4114543"/>
                  <a:ext cx="184680" cy="223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074319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ED8890D-8FEE-0DFF-3698-FE84D2016FB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50472" y="430834"/>
                <a:ext cx="11091055" cy="1132230"/>
              </a:xfrm>
            </p:spPr>
            <p:txBody>
              <a:bodyPr/>
              <a:lstStyle/>
              <a:p>
                <a:r>
                  <a:rPr lang="en-US" dirty="0"/>
                  <a:t>What is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𝒓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dirty="0"/>
                  <a:t> when we are rotating around something other than y-axis?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ED8890D-8FEE-0DFF-3698-FE84D2016F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50472" y="430834"/>
                <a:ext cx="11091055" cy="113223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73EC031F-C608-1D27-7091-A1176257FB56}"/>
              </a:ext>
            </a:extLst>
          </p:cNvPr>
          <p:cNvSpPr/>
          <p:nvPr/>
        </p:nvSpPr>
        <p:spPr>
          <a:xfrm>
            <a:off x="242646" y="2143307"/>
            <a:ext cx="5486400" cy="4572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293EB751-B02B-1F8B-29A2-787FCE1C0DE2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207818" y="2222287"/>
                <a:ext cx="5491385" cy="4414040"/>
              </a:xfrm>
            </p:spPr>
            <p:txBody>
              <a:bodyPr>
                <a:noAutofit/>
              </a:bodyPr>
              <a:lstStyle/>
              <a:p>
                <a:r>
                  <a:rPr lang="en-US" sz="1600" b="1" dirty="0">
                    <a:solidFill>
                      <a:schemeClr val="accent1"/>
                    </a:solidFill>
                  </a:rPr>
                  <a:t>Again, to find </a:t>
                </a:r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1600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600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b="1" dirty="0">
                    <a:solidFill>
                      <a:schemeClr val="accent1"/>
                    </a:solidFill>
                  </a:rPr>
                  <a:t>, we need to find the distance of the shell from the axis of rotation</a:t>
                </a:r>
              </a:p>
              <a:p>
                <a:endParaRPr lang="en-US" sz="1600" dirty="0"/>
              </a:p>
              <a:p>
                <a:r>
                  <a:rPr lang="en-US" sz="1600" dirty="0"/>
                  <a:t>From the picture we see, </a:t>
                </a:r>
                <a:r>
                  <a:rPr lang="en-US" dirty="0"/>
                  <a:t># is the distance from the y-axis and the line of rotation. So,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=#</m:t>
                    </m:r>
                  </m:oMath>
                </a14:m>
                <a:r>
                  <a:rPr lang="en-US" dirty="0"/>
                  <a:t>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#−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endParaRPr lang="en-US" sz="1600" dirty="0"/>
              </a:p>
              <a:p>
                <a:r>
                  <a:rPr lang="en-US" dirty="0"/>
                  <a:t>If the axis of rotation is on the right of your region,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16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6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sz="16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6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16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n-US" sz="16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16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)⋅(</m:t>
                          </m:r>
                          <m:r>
                            <a:rPr lang="en-US" sz="16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𝑇𝑜𝑝</m:t>
                          </m:r>
                          <m:r>
                            <a:rPr lang="en-US" sz="16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𝐵𝑜𝑡𝑡𝑜𝑚</m:t>
                          </m:r>
                          <m:r>
                            <a:rPr lang="en-US" sz="16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sz="16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sz="1600" dirty="0"/>
              </a:p>
              <a:p>
                <a:pPr marL="0" indent="0">
                  <a:buNone/>
                </a:pPr>
                <a:endParaRPr lang="en-US" sz="1600" dirty="0"/>
              </a:p>
              <a:p>
                <a:pPr marL="0" indent="0" algn="ctr">
                  <a:buNone/>
                </a:pPr>
                <a:r>
                  <a:rPr lang="en-US" sz="1600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16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16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nary>
                      <m:naryPr>
                        <m:ctrlPr>
                          <a:rPr lang="en-US" sz="1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n-US" sz="1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  <m:e>
                        <m:r>
                          <a:rPr lang="en-US" sz="1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(#−</m:t>
                        </m:r>
                        <m:r>
                          <a:rPr lang="en-US" sz="1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)⋅(</m:t>
                        </m:r>
                        <m:r>
                          <a:rPr lang="en-US" sz="1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𝑇𝑜𝑝</m:t>
                        </m:r>
                        <m:r>
                          <a:rPr lang="en-US" sz="1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𝐵𝑜𝑡𝑡𝑜𝑚</m:t>
                        </m:r>
                        <m:r>
                          <a:rPr lang="en-US" sz="1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sz="16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293EB751-B02B-1F8B-29A2-787FCE1C0D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07818" y="2222287"/>
                <a:ext cx="5491385" cy="4414040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6530AFEA-6F1A-439C-0DE6-8D986BE769AB}"/>
              </a:ext>
            </a:extLst>
          </p:cNvPr>
          <p:cNvGrpSpPr/>
          <p:nvPr/>
        </p:nvGrpSpPr>
        <p:grpSpPr>
          <a:xfrm>
            <a:off x="9759438" y="4123543"/>
            <a:ext cx="519120" cy="516600"/>
            <a:chOff x="9759438" y="4123543"/>
            <a:chExt cx="519120" cy="51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78DB7D2D-8200-7A80-6E50-46CC731788A3}"/>
                    </a:ext>
                  </a:extLst>
                </p14:cNvPr>
                <p14:cNvContentPartPr/>
                <p14:nvPr/>
              </p14:nvContentPartPr>
              <p14:xfrm>
                <a:off x="9759438" y="4429543"/>
                <a:ext cx="519120" cy="2106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78DB7D2D-8200-7A80-6E50-46CC731788A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750438" y="4420558"/>
                  <a:ext cx="536760" cy="2282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FD61A7FD-98FB-1450-9BC8-A0060B7A38C5}"/>
                    </a:ext>
                  </a:extLst>
                </p14:cNvPr>
                <p14:cNvContentPartPr/>
                <p14:nvPr/>
              </p14:nvContentPartPr>
              <p14:xfrm>
                <a:off x="9918198" y="4142623"/>
                <a:ext cx="118080" cy="1612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FD61A7FD-98FB-1450-9BC8-A0060B7A38C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909170" y="4133623"/>
                  <a:ext cx="135774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C47F1E6A-75FA-8510-738A-6A3A51582C05}"/>
                    </a:ext>
                  </a:extLst>
                </p14:cNvPr>
                <p14:cNvContentPartPr/>
                <p14:nvPr/>
              </p14:nvContentPartPr>
              <p14:xfrm>
                <a:off x="9918198" y="4123543"/>
                <a:ext cx="167040" cy="2059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C47F1E6A-75FA-8510-738A-6A3A51582C0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909198" y="4114543"/>
                  <a:ext cx="184680" cy="22356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4" name="Picture 13" descr="A graph of a line&#10;&#10;Description automatically generated">
            <a:extLst>
              <a:ext uri="{FF2B5EF4-FFF2-40B4-BE49-F238E27FC236}">
                <a16:creationId xmlns:a16="http://schemas.microsoft.com/office/drawing/2014/main" id="{2C5D3077-53A3-9C9E-2418-AAF59DE3149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29909" y="2749635"/>
            <a:ext cx="3545359" cy="357041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3266E673-5327-00AC-C130-3C3E83897374}"/>
                  </a:ext>
                </a:extLst>
              </p14:cNvPr>
              <p14:cNvContentPartPr/>
              <p14:nvPr/>
            </p14:nvContentPartPr>
            <p14:xfrm>
              <a:off x="8284811" y="3070844"/>
              <a:ext cx="1796400" cy="2959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3266E673-5327-00AC-C130-3C3E8389737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275811" y="3061844"/>
                <a:ext cx="1814040" cy="313560"/>
              </a:xfrm>
              <a:prstGeom prst="rect">
                <a:avLst/>
              </a:prstGeom>
            </p:spPr>
          </p:pic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C10D68A3-4EFE-CB54-0B41-62C7E4551FD1}"/>
              </a:ext>
            </a:extLst>
          </p:cNvPr>
          <p:cNvGrpSpPr/>
          <p:nvPr/>
        </p:nvGrpSpPr>
        <p:grpSpPr>
          <a:xfrm>
            <a:off x="8908331" y="2687084"/>
            <a:ext cx="386640" cy="276120"/>
            <a:chOff x="8908331" y="2687084"/>
            <a:chExt cx="386640" cy="27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575F50F2-F671-0F72-1160-F3439DE4AF0E}"/>
                    </a:ext>
                  </a:extLst>
                </p14:cNvPr>
                <p14:cNvContentPartPr/>
                <p14:nvPr/>
              </p14:nvContentPartPr>
              <p14:xfrm>
                <a:off x="9046211" y="2701124"/>
                <a:ext cx="14760" cy="2620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575F50F2-F671-0F72-1160-F3439DE4AF0E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037571" y="2692484"/>
                  <a:ext cx="3240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3DC4E3DC-D54A-EACF-4629-4C471FF0D5D8}"/>
                    </a:ext>
                  </a:extLst>
                </p14:cNvPr>
                <p14:cNvContentPartPr/>
                <p14:nvPr/>
              </p14:nvContentPartPr>
              <p14:xfrm>
                <a:off x="9129011" y="2687084"/>
                <a:ext cx="62280" cy="2710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3DC4E3DC-D54A-EACF-4629-4C471FF0D5D8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120011" y="2678084"/>
                  <a:ext cx="7992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FD4A27A3-B91E-F8B7-3655-5A773C76C4B6}"/>
                    </a:ext>
                  </a:extLst>
                </p14:cNvPr>
                <p14:cNvContentPartPr/>
                <p14:nvPr/>
              </p14:nvContentPartPr>
              <p14:xfrm>
                <a:off x="8908331" y="2867084"/>
                <a:ext cx="372240" cy="144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FD4A27A3-B91E-F8B7-3655-5A773C76C4B6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899691" y="2858444"/>
                  <a:ext cx="3898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6C175B7F-4113-9A63-A27F-D201542D55CC}"/>
                    </a:ext>
                  </a:extLst>
                </p14:cNvPr>
                <p14:cNvContentPartPr/>
                <p14:nvPr/>
              </p14:nvContentPartPr>
              <p14:xfrm>
                <a:off x="8922011" y="2755844"/>
                <a:ext cx="372960" cy="288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6C175B7F-4113-9A63-A27F-D201542D55C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913011" y="2747204"/>
                  <a:ext cx="390600" cy="4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EFF1D95-C988-3080-156F-0F0964E53182}"/>
              </a:ext>
            </a:extLst>
          </p:cNvPr>
          <p:cNvGrpSpPr/>
          <p:nvPr/>
        </p:nvGrpSpPr>
        <p:grpSpPr>
          <a:xfrm>
            <a:off x="9545531" y="5915924"/>
            <a:ext cx="542160" cy="544680"/>
            <a:chOff x="9545531" y="5915924"/>
            <a:chExt cx="542160" cy="54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D15D14CA-9325-ADBD-1343-C052E42FBBBA}"/>
                    </a:ext>
                  </a:extLst>
                </p14:cNvPr>
                <p14:cNvContentPartPr/>
                <p14:nvPr/>
              </p14:nvContentPartPr>
              <p14:xfrm>
                <a:off x="9545531" y="5915924"/>
                <a:ext cx="542160" cy="2116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D15D14CA-9325-ADBD-1343-C052E42FBBBA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536531" y="5906924"/>
                  <a:ext cx="55980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5CF155F1-4804-3619-C32D-A898AF65FBC7}"/>
                    </a:ext>
                  </a:extLst>
                </p14:cNvPr>
                <p14:cNvContentPartPr/>
                <p14:nvPr/>
              </p14:nvContentPartPr>
              <p14:xfrm>
                <a:off x="9656051" y="6234164"/>
                <a:ext cx="96120" cy="1000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5CF155F1-4804-3619-C32D-A898AF65FBC7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647411" y="6225164"/>
                  <a:ext cx="11376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AFFD97B8-2AE6-82CD-5F84-46AA14C07473}"/>
                    </a:ext>
                  </a:extLst>
                </p14:cNvPr>
                <p14:cNvContentPartPr/>
                <p14:nvPr/>
              </p14:nvContentPartPr>
              <p14:xfrm>
                <a:off x="9766211" y="6248204"/>
                <a:ext cx="29160" cy="1839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AFFD97B8-2AE6-82CD-5F84-46AA14C07473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757211" y="6239564"/>
                  <a:ext cx="4680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84D425CE-AF9B-C6E5-8FB6-042D4CC92A60}"/>
                    </a:ext>
                  </a:extLst>
                </p14:cNvPr>
                <p14:cNvContentPartPr/>
                <p14:nvPr/>
              </p14:nvContentPartPr>
              <p14:xfrm>
                <a:off x="9850451" y="6317324"/>
                <a:ext cx="81720" cy="694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84D425CE-AF9B-C6E5-8FB6-042D4CC92A60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841451" y="6308684"/>
                  <a:ext cx="9936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339306BC-7B20-6E17-BAD3-B213674B0122}"/>
                    </a:ext>
                  </a:extLst>
                </p14:cNvPr>
                <p14:cNvContentPartPr/>
                <p14:nvPr/>
              </p14:nvContentPartPr>
              <p14:xfrm>
                <a:off x="9841811" y="6317324"/>
                <a:ext cx="133560" cy="1432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339306BC-7B20-6E17-BAD3-B213674B0122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832811" y="6308684"/>
                  <a:ext cx="15120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8C083B70-F016-0C50-3F9F-D233DC5BFA54}"/>
                    </a:ext>
                  </a:extLst>
                </p14:cNvPr>
                <p14:cNvContentPartPr/>
                <p14:nvPr/>
              </p14:nvContentPartPr>
              <p14:xfrm>
                <a:off x="10000571" y="6234164"/>
                <a:ext cx="17640" cy="2152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8C083B70-F016-0C50-3F9F-D233DC5BFA54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991571" y="6225524"/>
                  <a:ext cx="35280" cy="232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F3E3A6DE-2D6D-82DC-00FF-BB183251FA95}"/>
                  </a:ext>
                </a:extLst>
              </p14:cNvPr>
              <p14:cNvContentPartPr/>
              <p14:nvPr/>
            </p14:nvContentPartPr>
            <p14:xfrm>
              <a:off x="8340251" y="5887844"/>
              <a:ext cx="1038240" cy="15660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F3E3A6DE-2D6D-82DC-00FF-BB183251FA95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8331251" y="5878844"/>
                <a:ext cx="1055880" cy="174240"/>
              </a:xfrm>
              <a:prstGeom prst="rect">
                <a:avLst/>
              </a:prstGeom>
            </p:spPr>
          </p:pic>
        </mc:Fallback>
      </mc:AlternateContent>
      <p:grpSp>
        <p:nvGrpSpPr>
          <p:cNvPr id="52" name="Group 51">
            <a:extLst>
              <a:ext uri="{FF2B5EF4-FFF2-40B4-BE49-F238E27FC236}">
                <a16:creationId xmlns:a16="http://schemas.microsoft.com/office/drawing/2014/main" id="{5EE92862-D970-0A61-5289-7ECBB075C76F}"/>
              </a:ext>
            </a:extLst>
          </p:cNvPr>
          <p:cNvGrpSpPr/>
          <p:nvPr/>
        </p:nvGrpSpPr>
        <p:grpSpPr>
          <a:xfrm>
            <a:off x="8783771" y="6234164"/>
            <a:ext cx="156600" cy="138960"/>
            <a:chOff x="8783771" y="6234164"/>
            <a:chExt cx="156600" cy="13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B6046D28-4CD1-B9BF-C90C-E5F72F9700AC}"/>
                    </a:ext>
                  </a:extLst>
                </p14:cNvPr>
                <p14:cNvContentPartPr/>
                <p14:nvPr/>
              </p14:nvContentPartPr>
              <p14:xfrm>
                <a:off x="8783771" y="6234164"/>
                <a:ext cx="156600" cy="1195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B6046D28-4CD1-B9BF-C90C-E5F72F9700AC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774771" y="6225524"/>
                  <a:ext cx="17424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AFA8E2CF-6F77-1180-32A5-3D08F0AC4FCF}"/>
                    </a:ext>
                  </a:extLst>
                </p14:cNvPr>
                <p14:cNvContentPartPr/>
                <p14:nvPr/>
              </p14:nvContentPartPr>
              <p14:xfrm>
                <a:off x="8797451" y="6249284"/>
                <a:ext cx="125280" cy="1238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AFA8E2CF-6F77-1180-32A5-3D08F0AC4FCF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788451" y="6240644"/>
                  <a:ext cx="142920" cy="141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178376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8890D-8FEE-0DFF-3698-FE84D2016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472" y="430834"/>
            <a:ext cx="11091055" cy="1132230"/>
          </a:xfrm>
        </p:spPr>
        <p:txBody>
          <a:bodyPr/>
          <a:lstStyle/>
          <a:p>
            <a:r>
              <a:rPr lang="en-US" dirty="0"/>
              <a:t>What if the axis of rotation is on the left of the region? Is it the same formula?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8DB7D2D-8200-7A80-6E50-46CC731788A3}"/>
                  </a:ext>
                </a:extLst>
              </p14:cNvPr>
              <p14:cNvContentPartPr/>
              <p14:nvPr/>
            </p14:nvContentPartPr>
            <p14:xfrm>
              <a:off x="9759438" y="4429543"/>
              <a:ext cx="519120" cy="2106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8DB7D2D-8200-7A80-6E50-46CC731788A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750438" y="4420558"/>
                <a:ext cx="536760" cy="228210"/>
              </a:xfrm>
              <a:prstGeom prst="rect">
                <a:avLst/>
              </a:prstGeom>
            </p:spPr>
          </p:pic>
        </mc:Fallback>
      </mc:AlternateContent>
      <p:pic>
        <p:nvPicPr>
          <p:cNvPr id="20" name="Picture 19" descr="A graph of a line&#10;&#10;Description automatically generated">
            <a:extLst>
              <a:ext uri="{FF2B5EF4-FFF2-40B4-BE49-F238E27FC236}">
                <a16:creationId xmlns:a16="http://schemas.microsoft.com/office/drawing/2014/main" id="{A4D456AC-D9DE-CEBE-9562-F87A0CD481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5555" y="2615214"/>
            <a:ext cx="2992346" cy="22527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6E3734E-14D5-D340-E187-83F3C5186E4D}"/>
                  </a:ext>
                </a:extLst>
              </p:cNvPr>
              <p:cNvSpPr txBox="1"/>
              <p:nvPr/>
            </p:nvSpPr>
            <p:spPr>
              <a:xfrm>
                <a:off x="550472" y="2272685"/>
                <a:ext cx="4171052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Take the example below: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=#−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=−3−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Choose a value in the region (i.e. triangle). 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Is r(x) still positive? </a:t>
                </a:r>
                <a:r>
                  <a:rPr lang="en-US" b="1" dirty="0">
                    <a:solidFill>
                      <a:schemeClr val="accent1"/>
                    </a:solidFill>
                  </a:rPr>
                  <a:t>No.</a:t>
                </a:r>
              </a:p>
              <a:p>
                <a:endParaRPr lang="en-US" dirty="0"/>
              </a:p>
              <a:p>
                <a:r>
                  <a:rPr lang="en-US" dirty="0"/>
                  <a:t>What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−#?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dirty="0">
                    <a:solidFill>
                      <a:schemeClr val="accent1"/>
                    </a:solidFill>
                  </a:rPr>
                  <a:t>Yes.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6E3734E-14D5-D340-E187-83F3C5186E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472" y="2272685"/>
                <a:ext cx="4171052" cy="4524315"/>
              </a:xfrm>
              <a:prstGeom prst="rect">
                <a:avLst/>
              </a:prstGeom>
              <a:blipFill>
                <a:blip r:embed="rId5"/>
                <a:stretch>
                  <a:fillRect l="-1168" t="-809" r="-1898" b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AE0B4CB9-E400-5C51-F66F-DEB94CEB2F3E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6150142" y="2013126"/>
                <a:ext cx="5491385" cy="4414040"/>
              </a:xfrm>
            </p:spPr>
            <p:txBody>
              <a:bodyPr>
                <a:noAutofit/>
              </a:bodyPr>
              <a:lstStyle/>
              <a:p>
                <a:r>
                  <a:rPr lang="en-US" b="1" dirty="0">
                    <a:solidFill>
                      <a:schemeClr val="accent1"/>
                    </a:solidFill>
                  </a:rPr>
                  <a:t>Almost…. If the axis of rotation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=#</m:t>
                    </m:r>
                  </m:oMath>
                </a14:m>
                <a:r>
                  <a:rPr lang="en-US" b="1" dirty="0">
                    <a:solidFill>
                      <a:schemeClr val="accent1"/>
                    </a:solidFill>
                  </a:rPr>
                  <a:t> is on the left, then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−#</m:t>
                      </m:r>
                    </m:oMath>
                  </m:oMathPara>
                </a14:m>
                <a:endParaRPr lang="en-US" b="1" dirty="0">
                  <a:solidFill>
                    <a:schemeClr val="accent1"/>
                  </a:solidFill>
                </a:endParaRPr>
              </a:p>
              <a:p>
                <a:pPr lvl="1"/>
                <a:r>
                  <a:rPr lang="en-US" sz="1800" dirty="0"/>
                  <a:t>Why? The radius needs to always positive</a:t>
                </a:r>
              </a:p>
              <a:p>
                <a:endParaRPr lang="en-US" dirty="0"/>
              </a:p>
              <a:p>
                <a:r>
                  <a:rPr lang="en-US" dirty="0"/>
                  <a:t>If the axis of rotation is on the left of your region,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)⋅(</m:t>
                          </m:r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𝑇𝑜𝑝</m:t>
                          </m:r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𝐵𝑜𝑡𝑡𝑜𝑚</m:t>
                          </m:r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r>
                  <a:rPr lang="en-US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nary>
                      <m:nary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−#)⋅(</m:t>
                        </m:r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𝑇𝑜𝑝</m:t>
                        </m:r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𝐵𝑜𝑡𝑡𝑜𝑚</m:t>
                        </m:r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AE0B4CB9-E400-5C51-F66F-DEB94CEB2F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150142" y="2013126"/>
                <a:ext cx="5491385" cy="4414040"/>
              </a:xfr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>
            <a:extLst>
              <a:ext uri="{FF2B5EF4-FFF2-40B4-BE49-F238E27FC236}">
                <a16:creationId xmlns:a16="http://schemas.microsoft.com/office/drawing/2014/main" id="{19A0EFB6-9279-1CEE-9E8C-27614CFEE9B2}"/>
              </a:ext>
            </a:extLst>
          </p:cNvPr>
          <p:cNvSpPr/>
          <p:nvPr/>
        </p:nvSpPr>
        <p:spPr>
          <a:xfrm>
            <a:off x="6155127" y="2013126"/>
            <a:ext cx="5486400" cy="4572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114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75E33-73CC-A410-D001-9DA6D1D68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Overall, the Shell Method Formulas around any non-axis are…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9F0861F4-73A8-3925-2408-371BF1B96977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71756" y="1810230"/>
                <a:ext cx="6401061" cy="4188525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>
                    <a:solidFill>
                      <a:schemeClr val="accent1"/>
                    </a:solidFill>
                  </a:rPr>
                  <a:t>Rotating around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=#</m:t>
                    </m:r>
                  </m:oMath>
                </a14:m>
                <a:r>
                  <a:rPr lang="en-US" sz="2000" dirty="0">
                    <a:solidFill>
                      <a:schemeClr val="accent1"/>
                    </a:solidFill>
                  </a:rPr>
                  <a:t> </a:t>
                </a:r>
              </a:p>
              <a:p>
                <a:pPr lvl="1"/>
                <a:r>
                  <a:rPr lang="en-US" sz="1800" dirty="0">
                    <a:solidFill>
                      <a:schemeClr val="accent1"/>
                    </a:solidFill>
                  </a:rPr>
                  <a:t>If the axis of rotation is on the right of your region,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#−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×(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𝑇𝑜𝑝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𝐵𝑜𝑡𝑡𝑜𝑚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sz="2000" dirty="0"/>
              </a:p>
              <a:p>
                <a:endParaRPr lang="en-US" sz="2000" dirty="0"/>
              </a:p>
              <a:p>
                <a:pPr lvl="1"/>
                <a:r>
                  <a:rPr lang="en-US" sz="1800" dirty="0">
                    <a:solidFill>
                      <a:schemeClr val="accent1"/>
                    </a:solidFill>
                  </a:rPr>
                  <a:t>If the axis of rotation is on the left of your region,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−#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×(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𝑇𝑜𝑝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𝐵𝑜𝑡𝑡𝑜𝑚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9F0861F4-73A8-3925-2408-371BF1B969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71756" y="1810230"/>
                <a:ext cx="6401061" cy="4188525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B64069A0-AAA4-1362-C320-D1C36279F6C6}"/>
              </a:ext>
            </a:extLst>
          </p:cNvPr>
          <p:cNvSpPr txBox="1"/>
          <p:nvPr/>
        </p:nvSpPr>
        <p:spPr>
          <a:xfrm>
            <a:off x="1370239" y="6313829"/>
            <a:ext cx="9268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b="1" dirty="0">
              <a:solidFill>
                <a:schemeClr val="accent1"/>
              </a:solidFill>
            </a:endParaRPr>
          </a:p>
          <a:p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0BC9C747-68EA-B169-E034-6F21A047BED9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6472817" y="2060745"/>
                <a:ext cx="6096001" cy="4435932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>
                    <a:solidFill>
                      <a:schemeClr val="accent1"/>
                    </a:solidFill>
                  </a:rPr>
                  <a:t>Rotating around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2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=#</m:t>
                    </m:r>
                  </m:oMath>
                </a14:m>
                <a:r>
                  <a:rPr lang="en-US" sz="2000" dirty="0">
                    <a:solidFill>
                      <a:schemeClr val="accent1"/>
                    </a:solidFill>
                  </a:rPr>
                  <a:t> </a:t>
                </a:r>
              </a:p>
              <a:p>
                <a:pPr lvl="1"/>
                <a:r>
                  <a:rPr lang="en-US" sz="1800" dirty="0">
                    <a:solidFill>
                      <a:schemeClr val="accent1"/>
                    </a:solidFill>
                  </a:rPr>
                  <a:t>If the axis of rotation is above of your region, </a:t>
                </a:r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#−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×(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𝑅𝑖𝑔h𝑡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𝐿𝑒𝑓𝑡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𝑑𝑦</m:t>
                      </m:r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lvl="1"/>
                <a:r>
                  <a:rPr lang="en-US" sz="1800" dirty="0">
                    <a:solidFill>
                      <a:schemeClr val="accent1"/>
                    </a:solidFill>
                  </a:rPr>
                  <a:t>If the axis of rotation is below of your region,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−#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×(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𝑅𝑖𝑔h𝑡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𝐿𝑒𝑓𝑡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𝑑𝑦</m:t>
                      </m:r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0BC9C747-68EA-B169-E034-6F21A047BE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472817" y="2060745"/>
                <a:ext cx="6096001" cy="4435932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2E803FF-D716-D889-0D2F-1FAE12EDE7CA}"/>
              </a:ext>
            </a:extLst>
          </p:cNvPr>
          <p:cNvCxnSpPr/>
          <p:nvPr/>
        </p:nvCxnSpPr>
        <p:spPr>
          <a:xfrm>
            <a:off x="6472817" y="2156434"/>
            <a:ext cx="0" cy="448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7365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5BA0C95-770A-E48D-A64C-825A32461C84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2000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+mj-lt"/>
                    <a:cs typeface="Times New Roman" panose="02020603050405020304" pitchFamily="18" charset="0"/>
                  </a:rPr>
                  <a:t>Example 1: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U</a:t>
                </a:r>
                <a:r>
                  <a:rPr lang="en-US" sz="2800" dirty="0">
                    <a:cs typeface="Times New Roman" panose="02020603050405020304" pitchFamily="18" charset="0"/>
                  </a:rPr>
                  <a:t>sing the </a:t>
                </a:r>
                <a:r>
                  <a:rPr lang="en-US" sz="2800" b="1" dirty="0">
                    <a:solidFill>
                      <a:schemeClr val="accent1"/>
                    </a:solidFill>
                    <a:cs typeface="Times New Roman" panose="02020603050405020304" pitchFamily="18" charset="0"/>
                  </a:rPr>
                  <a:t>Shell Method, </a:t>
                </a:r>
                <a:r>
                  <a:rPr lang="en-US" sz="2800" dirty="0">
                    <a:cs typeface="Times New Roman" panose="02020603050405020304" pitchFamily="18" charset="0"/>
                  </a:rPr>
                  <a:t>s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et up the integral that represents the volume of solid obtained by revolving the region defined by </a:t>
                </a:r>
              </a:p>
              <a:p>
                <a:pPr algn="ctr"/>
                <a:r>
                  <a:rPr lang="en-US" sz="2800" dirty="0">
                    <a:cs typeface="Times New Roman" panose="02020603050405020304" pitchFamily="18" charset="0"/>
                  </a:rPr>
                  <a:t>a triangle with vertices 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0,0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(2,0)</m:t>
                    </m:r>
                  </m:oMath>
                </a14:m>
                <a:r>
                  <a:rPr lang="en-US" sz="2800" dirty="0">
                    <a:cs typeface="Times New Roman" panose="02020603050405020304" pitchFamily="18" charset="0"/>
                  </a:rPr>
                  <a:t>,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(2,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about the line indicated</a:t>
                </a:r>
              </a:p>
              <a:p>
                <a:endParaRPr lang="en-US" sz="2800" b="1" dirty="0">
                  <a:solidFill>
                    <a:schemeClr val="accent1"/>
                  </a:solidFill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a) about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=3</m:t>
                    </m:r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5BA0C95-770A-E48D-A64C-825A32461C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2677656"/>
              </a:xfrm>
              <a:prstGeom prst="rect">
                <a:avLst/>
              </a:prstGeom>
              <a:blipFill>
                <a:blip r:embed="rId2"/>
                <a:stretch>
                  <a:fillRect l="-1000" t="-2278" r="-500" b="-5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ECD6B7B1-970F-7B97-7E29-EF22B8DFEF00}"/>
              </a:ext>
            </a:extLst>
          </p:cNvPr>
          <p:cNvSpPr txBox="1"/>
          <p:nvPr/>
        </p:nvSpPr>
        <p:spPr>
          <a:xfrm>
            <a:off x="2738168" y="6488668"/>
            <a:ext cx="67156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https://www.geogebra.org/m/knnfvjub#material/abjaakfk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168058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98D1675B-7325-48AD-994B-0DEF3379A98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Quotable</Template>
  <TotalTime>5920</TotalTime>
  <Words>3293</Words>
  <Application>Microsoft Office PowerPoint</Application>
  <PresentationFormat>Widescreen</PresentationFormat>
  <Paragraphs>388</Paragraphs>
  <Slides>45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1" baseType="lpstr">
      <vt:lpstr>Arial</vt:lpstr>
      <vt:lpstr>Calibri</vt:lpstr>
      <vt:lpstr>Cambria Math</vt:lpstr>
      <vt:lpstr>Century Gothic</vt:lpstr>
      <vt:lpstr>Wingdings 2</vt:lpstr>
      <vt:lpstr>Quotable</vt:lpstr>
      <vt:lpstr>MA 16020: Lesson 18    Volume By Revolution      Shell Method        Pt 2: Rotation around any non-Axis    </vt:lpstr>
      <vt:lpstr>RECAP: When should I use Shell Method?      How do I use Shell Method?</vt:lpstr>
      <vt:lpstr>What happens if we are revolving around non-Axes (like x=a or y=b) ? </vt:lpstr>
      <vt:lpstr>How did I find the radius, r(x), last class?</vt:lpstr>
      <vt:lpstr>How did I find the radius, r(x), last class?</vt:lpstr>
      <vt:lpstr>What is r(x) when we are rotating around something other than y-axis?</vt:lpstr>
      <vt:lpstr>What if the axis of rotation is on the left of the region? Is it the same formula? </vt:lpstr>
      <vt:lpstr>Overall, the Shell Method Formulas around any non-axis are…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When do we apply Disk Method or Washer Method or Shell Method?</vt:lpstr>
      <vt:lpstr>Formulas from Lessons 14 and 15 and 17  Rotation around x-axis or y-axis</vt:lpstr>
      <vt:lpstr>Formulas from Lesson 15 and 18   Rotation around any non-Axis Formulas</vt:lpstr>
      <vt:lpstr>Formulas from Lesson 15 and 18   Rotation around any non-Axis Formulas</vt:lpstr>
      <vt:lpstr>GeoGebra Link for Lesson 18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Reminders</dc:title>
  <dc:creator>Alexandra Cuadra</dc:creator>
  <cp:lastModifiedBy>Alexandra Cuadra</cp:lastModifiedBy>
  <cp:revision>67</cp:revision>
  <cp:lastPrinted>2022-02-22T18:34:08Z</cp:lastPrinted>
  <dcterms:created xsi:type="dcterms:W3CDTF">2022-02-21T17:56:34Z</dcterms:created>
  <dcterms:modified xsi:type="dcterms:W3CDTF">2023-09-29T17:43:33Z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044bd30-2ed7-4c9d-9d12-46200872a97b_Enabled">
    <vt:lpwstr>true</vt:lpwstr>
  </property>
  <property fmtid="{D5CDD505-2E9C-101B-9397-08002B2CF9AE}" pid="3" name="MSIP_Label_4044bd30-2ed7-4c9d-9d12-46200872a97b_SetDate">
    <vt:lpwstr>2023-02-18T04:45:59Z</vt:lpwstr>
  </property>
  <property fmtid="{D5CDD505-2E9C-101B-9397-08002B2CF9AE}" pid="4" name="MSIP_Label_4044bd30-2ed7-4c9d-9d12-46200872a97b_Method">
    <vt:lpwstr>Standard</vt:lpwstr>
  </property>
  <property fmtid="{D5CDD505-2E9C-101B-9397-08002B2CF9AE}" pid="5" name="MSIP_Label_4044bd30-2ed7-4c9d-9d12-46200872a97b_Name">
    <vt:lpwstr>defa4170-0d19-0005-0004-bc88714345d2</vt:lpwstr>
  </property>
  <property fmtid="{D5CDD505-2E9C-101B-9397-08002B2CF9AE}" pid="6" name="MSIP_Label_4044bd30-2ed7-4c9d-9d12-46200872a97b_SiteId">
    <vt:lpwstr>4130bd39-7c53-419c-b1e5-8758d6d63f21</vt:lpwstr>
  </property>
  <property fmtid="{D5CDD505-2E9C-101B-9397-08002B2CF9AE}" pid="7" name="MSIP_Label_4044bd30-2ed7-4c9d-9d12-46200872a97b_ActionId">
    <vt:lpwstr>3a855e9c-ab00-48ec-9fde-58097edf39fc</vt:lpwstr>
  </property>
  <property fmtid="{D5CDD505-2E9C-101B-9397-08002B2CF9AE}" pid="8" name="MSIP_Label_4044bd30-2ed7-4c9d-9d12-46200872a97b_ContentBits">
    <vt:lpwstr>0</vt:lpwstr>
  </property>
</Properties>
</file>