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14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15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16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17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21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notesSlides/notesSlide22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notesSlides/notesSlide23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24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28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notesSlides/notesSlide29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notesSlides/notesSlide30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notesSlides/notesSlide31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notesSlides/notesSlide32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36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37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38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39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40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43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notesSlides/notesSlide44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notesSlides/notesSlide45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notesSlides/notesSlide46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notesSlides/notesSlide47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51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notesSlides/notesSlide52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53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notesMasterIdLst>
    <p:notesMasterId r:id="rId60"/>
  </p:notesMasterIdLst>
  <p:sldIdLst>
    <p:sldId id="256" r:id="rId2"/>
    <p:sldId id="292" r:id="rId3"/>
    <p:sldId id="291" r:id="rId4"/>
    <p:sldId id="295" r:id="rId5"/>
    <p:sldId id="317" r:id="rId6"/>
    <p:sldId id="364" r:id="rId7"/>
    <p:sldId id="365" r:id="rId8"/>
    <p:sldId id="366" r:id="rId9"/>
    <p:sldId id="367" r:id="rId10"/>
    <p:sldId id="369" r:id="rId11"/>
    <p:sldId id="368" r:id="rId12"/>
    <p:sldId id="370" r:id="rId13"/>
    <p:sldId id="300" r:id="rId14"/>
    <p:sldId id="321" r:id="rId15"/>
    <p:sldId id="323" r:id="rId16"/>
    <p:sldId id="322" r:id="rId17"/>
    <p:sldId id="324" r:id="rId18"/>
    <p:sldId id="325" r:id="rId19"/>
    <p:sldId id="356" r:id="rId20"/>
    <p:sldId id="357" r:id="rId21"/>
    <p:sldId id="326" r:id="rId22"/>
    <p:sldId id="306" r:id="rId23"/>
    <p:sldId id="334" r:id="rId24"/>
    <p:sldId id="336" r:id="rId25"/>
    <p:sldId id="339" r:id="rId26"/>
    <p:sldId id="335" r:id="rId27"/>
    <p:sldId id="337" r:id="rId28"/>
    <p:sldId id="338" r:id="rId29"/>
    <p:sldId id="307" r:id="rId30"/>
    <p:sldId id="327" r:id="rId31"/>
    <p:sldId id="328" r:id="rId32"/>
    <p:sldId id="329" r:id="rId33"/>
    <p:sldId id="330" r:id="rId34"/>
    <p:sldId id="331" r:id="rId35"/>
    <p:sldId id="358" r:id="rId36"/>
    <p:sldId id="332" r:id="rId37"/>
    <p:sldId id="305" r:id="rId38"/>
    <p:sldId id="340" r:id="rId39"/>
    <p:sldId id="341" r:id="rId40"/>
    <p:sldId id="342" r:id="rId41"/>
    <p:sldId id="343" r:id="rId42"/>
    <p:sldId id="344" r:id="rId43"/>
    <p:sldId id="345" r:id="rId44"/>
    <p:sldId id="301" r:id="rId45"/>
    <p:sldId id="346" r:id="rId46"/>
    <p:sldId id="347" r:id="rId47"/>
    <p:sldId id="348" r:id="rId48"/>
    <p:sldId id="359" r:id="rId49"/>
    <p:sldId id="360" r:id="rId50"/>
    <p:sldId id="350" r:id="rId51"/>
    <p:sldId id="349" r:id="rId52"/>
    <p:sldId id="303" r:id="rId53"/>
    <p:sldId id="351" r:id="rId54"/>
    <p:sldId id="352" r:id="rId55"/>
    <p:sldId id="353" r:id="rId56"/>
    <p:sldId id="355" r:id="rId57"/>
    <p:sldId id="354" r:id="rId58"/>
    <p:sldId id="270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5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2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24575,'6'0'0,"9"0"0,9 0 0,6 0 0,5 0 0,3 0 0,-6 0-8191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24575,'6'0'0,"9"0"0,9 0 0,6 0 0,5 0 0,3 0 0,-6 0-8191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2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24575,'6'0'0,"9"0"0,9 0 0,6 0 0,5 0 0,3 0 0,-6 0-8191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4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1201 24575,'0'-9'0,"1"1"0,1-1 0,-1 1 0,1-1 0,4-8 0,5-24 0,0-20 0,40-186 0,-33 183 0,47-110 0,-57 153 0,0 0 0,-2-1 0,7-36 0,-9 33 0,2 0 0,13-34 0,-5 24 0,-8 16 0,1 1 0,1 0 0,1 1 0,1 0 0,21-29 0,-18 29 0,1 2 0,1-1 0,0 2 0,1 0 0,1 1 0,22-14 0,-28 21 0,1 1 0,-1 0 0,1 1 0,0 0 0,0 0 0,1 1 0,-1 1 0,1 0 0,-1 1 0,1 1 0,25 1 0,-29 0 0,0 0 0,0 1 0,-1-1 0,1 2 0,0-1 0,-1 2 0,1-1 0,-1 1 0,0 0 0,0 0 0,-1 1 0,1 0 0,-1 1 0,0 0 0,0 0 0,-1 0 0,0 1 0,0 0 0,-1 0 0,1 0 0,-1 1 0,-1 0 0,6 13 0,4 14 0,-2 1 0,-1 0 0,-2 1 0,6 52 0,-6-41 0,17 153 0,-7-46 0,-7-32 0,-8 240 0,-7-181 0,2-165 0,-1 0 0,-1 0 0,0 0 0,-1 0 0,-1 0 0,-1-1 0,0 0 0,-1 0 0,-16 26 0,0 4 0,7-10 0,-19 70 0,2-3 0,-54 143 0,58-156 0,23-66 0,-1-1 0,-1 0 0,-1-1 0,0 1 0,-26 39 0,-5-2 0,31-43 0,-1-1 0,-1 0 0,-1 0 0,0-1 0,-1-1 0,-1 0 0,-15 11 0,13-13 0,-1-1 0,0 0 0,-1-2 0,0 0 0,-20 7 0,33-14 0,-1 0 0,1 0 0,-1-1 0,1 0 0,-1 0 0,0 0 0,0-1 0,0 1 0,1-1 0,-1-1 0,0 1 0,0-1 0,1 0 0,-1 0 0,0-1 0,1 0 0,-1 0 0,1 0 0,0 0 0,0-1 0,-10-7 0,2-2 0,1 0 0,0-1 0,1-1 0,0 0 0,1 0 0,1-1 0,0 0 0,-12-32 0,0-11 0,-17-75 0,-8-22 0,40 138-227,1-2-1,1 1 1,0 0-1,2-1 1,-1-19-1,1 7-6598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7:0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1344 269 24575,'-2'-8'0,"0"1"0,0-2 0,-3 1 0,3 1 0,-2 1 0,0-3 0,-1 3 0,1-1 0,0 1 0,-1-1 0,-1 1 0,-5-7 0,-76-67 0,66 67 0,-1 0 0,1 2 0,-1 2 0,-2 1 0,3-1 0,-3 2 0,0 3 0,0-2 0,0 3 0,-43-1 0,-11 2 0,-155 15 0,213-9 0,3-2 0,0 3 0,-3 1 0,3-1 0,0 3 0,-1-1 0,1 1 0,2 1 0,-2 0 0,1 2 0,1-1 0,0 3 0,2-2 0,-2 2 0,2 0 0,2 2 0,-2 0 0,-17 29 0,-5 18 0,1 3 0,4 2 0,-35 111 0,13-38 0,37-99 0,4 3 0,0-1 0,0 0 0,5 0 0,-3 68 0,13 230 0,3-137 0,-12 83 0,12 256 0,2-506 0,-1 2 0,3-2 0,2 0 0,0-3 0,2 3 0,39 60 0,-6-6 0,-35-65 0,2 9 0,2-3 0,1 1 0,44 60 0,-51-83 0,0 1 0,0-2 0,0 2 0,2-3 0,-3 1 0,3 0 0,0-3 0,0 3 0,0-5 0,2 3 0,-2-3 0,3 2 0,18 1 0,-17-3 0,1-2 0,-1 1 0,3-1 0,-3-2 0,2 0 0,-1 0 0,-1-2 0,2-1 0,-1-1 0,-1 0 0,0-1 0,1-1 0,21-9 0,-29 8 0,1 3 0,-2-3 0,2 1 0,-3-3 0,3 3 0,-2-3 0,-1 1 0,1-1 0,-2 0 0,1 1 0,-1-3 0,-1 2 0,1-2 0,-1 0 0,-2 1 0,1-1 0,-1 0 0,0-2 0,1 2 0,1-21 0,1-53-25,-3 1 1,-10-124-1,-1 85-1266,5 50-5535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7:0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24575,'54'-56'0,"-17"17"0,0 2 0,4 0 0,0 3 0,0 1 0,67-36 0,-15 8 0,-71 46 0,-1 0 0,1 2 0,2 0 0,-3 2 0,49-17 0,-66 26 0,2 2 0,1-2 0,-1 2 0,3 0 0,-2 0 0,-1 0 0,0 0 0,1 0 0,-1 2 0,1-2 0,-1 2 0,1 0 0,-3 1 0,3-1 0,-1 0 0,1 0 0,-3 2 0,3-1 0,-1 1 0,-2 0 0,1 1 0,1-1 0,-1 0 0,-1 1 0,0-1 0,0 2 0,5 7 0,8 13 8,-1 2-1,-1-2 1,-2 3 0,-2-1-1,-1 2 1,-1-2-1,0 2 1,-3 1 0,7 55-1,24 96-1448,-22-126-5385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5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24575,'1'-2'0,"1"-1"0,-1 1 0,0-1 0,1 1 0,-1 0 0,1 0 0,0 0 0,0 0 0,0 0 0,0 0 0,3-2 0,5-6 0,116-145 0,-82 97 0,-42 55 0,0 0 0,0 0 0,0 0 0,1 0 0,0 1 0,-1-1 0,1 1 0,0-1 0,0 1 0,0 0 0,0 0 0,1 0 0,-1 1 0,1-1 0,-1 1 0,1 0 0,-1 0 0,8-1 0,-7 2 0,0 1 0,0 0 0,0 0 0,0 0 0,-1 1 0,1-1 0,0 1 0,-1 0 0,1 0 0,-1 1 0,0-1 0,0 0 0,0 1 0,0 0 0,0 0 0,0 0 0,3 5 0,4 6-195,0 1 0,-1 1 0,0 0 0,-1 0 0,-1 1 0,9 29 0,-4-4-6631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9:4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9:4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2:20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927 1201 24575,'0'-9'0,"-1"1"0,-1-1 0,1 1 0,-1-1 0,-4-8 0,-5-24 0,0-20 0,-40-186 0,33 183 0,-47-110 0,57 153 0,0 0 0,2-1 0,-7-36 0,9 33 0,-2 0 0,-13-34 0,5 24 0,8 16 0,-1 1 0,-1 0 0,-1 1 0,-1 0 0,-21-29 0,18 29 0,-1 2 0,-1-1 0,0 2 0,-1 0 0,-1 1 0,-22-14 0,28 21 0,-1 1 0,1 0 0,-1 1 0,0 0 0,0 0 0,-1 1 0,1 1 0,-1 0 0,1 1 0,-1 1 0,-25 1 0,29 0 0,0 0 0,0 1 0,1-1 0,-1 2 0,0-1 0,1 2 0,-1-1 0,1 1 0,0 0 0,0 0 0,1 1 0,-1 0 0,1 1 0,0 0 0,0 0 0,1 0 0,0 1 0,0 0 0,1 0 0,-1 0 0,1 1 0,1 0 0,-6 13 0,-4 14 0,2 1 0,1 0 0,2 1 0,-6 52 0,6-41 0,-17 153 0,7-46 0,7-32 0,8 240 0,7-181 0,-2-165 0,1 0 0,1 0 0,0 0 0,1 0 0,1 0 0,1-1 0,0 0 0,1 0 0,16 26 0,0 4 0,-7-10 0,19 70 0,-2-3 0,54 143 0,-58-156 0,-23-66 0,1-1 0,1 0 0,1-1 0,0 1 0,26 39 0,5-2 0,-31-43 0,1-1 0,1 0 0,1 0 0,0-1 0,1-1 0,1 0 0,15 11 0,-13-13 0,1-1 0,0 0 0,1-2 0,0 0 0,20 7 0,-33-14 0,1 0 0,-1 0 0,1-1 0,-1 0 0,1 0 0,0 0 0,0-1 0,0 1 0,-1-1 0,1-1 0,0 1 0,0-1 0,-1 0 0,1 0 0,0-1 0,-1 0 0,1 0 0,-1 0 0,0 0 0,0-1 0,10-7 0,-2-2 0,-1 0 0,0-1 0,-1-1 0,0 0 0,-1 0 0,-1-1 0,0 0 0,12-32 0,0-11 0,17-75 0,8-22 0,-40 138-227,-1-2-1,-1 1 1,0 0-1,-2-1 1,1-19-1,-1 7-6598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2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2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2:20:5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413 293 24575,'-1'-2'0,"-1"-1"0,1 1 0,0-1 0,-1 1 0,1 0 0,-1 0 0,0 0 0,0 0 0,0 0 0,0 0 0,-3-2 0,-5-6 0,-116-145 0,82 97 0,42 55 0,0 0 0,0 0 0,0 0 0,-1 0 0,0 1 0,1-1 0,-1 1 0,0-1 0,0 1 0,0 0 0,0 0 0,-1 0 0,1 1 0,-1-1 0,1 1 0,-1 0 0,1 0 0,-8-1 0,7 2 0,0 1 0,0 0 0,0 0 0,0 0 0,1 1 0,-1-1 0,0 1 0,1 0 0,-1 0 0,1 1 0,0-1 0,0 0 0,0 1 0,0 0 0,0 0 0,0 0 0,-3 5 0,-4 6-195,0 1 0,1 1 0,0 0 0,1 0 0,1 1 0,-9 29 0,4-4-6631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1683 81 24575,'5'0'0,"0"-1"0,0 0 0,1 0 0,-1-1 0,0 1 0,8-5 0,21-5 0,87-11 0,158-7 0,-273 28 0,35-2 0,0 1 0,-1 2 0,1 2 0,67 11 0,-99-11 0,0 0 0,-1 0 0,1 1 0,-1 0 0,0 0 0,0 1 0,0 0 0,0 1 0,-1 0 0,1 0 0,-1 0 0,0 1 0,-1 0 0,0 0 0,0 1 0,0 0 0,0 0 0,-1 0 0,-1 1 0,1-1 0,-1 1 0,0 0 0,-1 1 0,0-1 0,0 1 0,-1-1 0,2 15 0,0 1 0,-2 0 0,0 0 0,-2 1 0,0-1 0,-2 0 0,-6 33 0,6-47 0,0-1 0,-1 1 0,-1-1 0,1 1 0,-1-1 0,-1 0 0,0 0 0,0-1 0,-1 0 0,0 0 0,0 0 0,-1 0 0,0-1 0,0 0 0,0-1 0,-1 0 0,-17 11 0,6-8 0,0 0 0,-1-1 0,-1 0 0,1-2 0,-34 6 0,-103 4 0,113-14 0,0 2 0,1 2 0,-44 12 0,51-7 0,0-1 0,0-2 0,-1-2 0,0-1 0,0-2 0,-1-1 0,1-2 0,0-2 0,-58-9 0,24-2 0,-136-4 0,-76 19 0,99 0 0,60 0 0,-137-5 0,122-18 0,47 5 0,80 14 0,0-1 0,1-1 0,-1 0 0,1 0 0,0-1 0,0-1 0,1 0 0,-1 0 0,1-1 0,-15-13 0,20 15 0,1 1 0,0 0 0,0-1 0,1 0 0,-1 1 0,1-2 0,0 1 0,0 0 0,0 0 0,-2-9 0,4 10 0,1 1 0,-1-1 0,1 1 0,-1-1 0,1 0 0,0 1 0,1-1 0,-1 0 0,0 1 0,1-1 0,0 0 0,0 1 0,0-1 0,0 1 0,1-1 0,0 1 0,-1 0 0,3-4 0,11-11 0,0 0 0,1 1 0,0 0 0,2 2 0,0 0 0,1 1 0,0 0 0,38-18 0,-41 25 0,0 1 0,1 1 0,0 0 0,0 2 0,0 0 0,21-1 0,29-6 0,-16 1-455,2 3 0,75 0 0,-95 6-6371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24575,'27'2'0,"0"0"0,0 2 0,0 0 0,0 2 0,34 12 0,123 60 0,-157-63 0,-1 1 0,-1 1 0,30 27 0,-3-4 0,-50-38 0,0-1 0,1 1 0,-1 0 0,0-1 0,0 1 0,0 0 0,0 0 0,0 1 0,0-1 0,-1 0 0,1 1 0,-1-1 0,0 1 0,1-1 0,-1 1 0,0-1 0,-1 1 0,1 0 0,0 0 0,-1-1 0,1 1 0,-1 0 0,0 4 0,-1-5 0,0 0 0,0 1 0,0-1 0,-1 0 0,1 0 0,0 0 0,-1 0 0,0 0 0,1 0 0,-1 0 0,0 0 0,0-1 0,0 1 0,0-1 0,-1 1 0,1-1 0,0 0 0,0 0 0,-1 0 0,1 0 0,-1 0 0,1-1 0,-1 1 0,1-1 0,-6 1 0,-20 3 30,0-1 0,0-1 0,-50-3 0,63 0-195,0-1 0,-1-1 0,1 0 0,0 0 0,0-2 0,0 0 0,1-1 0,-20-10 0,15 3-6661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2:22:5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68 970 24575,'0'-7'0,"1"1"0,1-2 0,-1 2 0,1-1 0,3-7 0,4-19 0,1-16 0,34-151 0,-28 148 0,40-88 0,-49 123 0,0 0 0,-2-1 0,6-29 0,-7 27 0,1 0 0,12-28 0,-5 20 0,-7 13 0,1 0 0,1 0 0,1 2 0,0-1 0,19-23 0,-16 23 0,2 2 0,0-1 0,0 2 0,0-1 0,2 2 0,19-12 0,-24 17 0,0 1 0,-1 0 0,2 1 0,-1 0 0,1-1 0,0 2 0,-1 0 0,2 1 0,-2 0 0,1 1 0,22 1 0,-25 0 0,0-1 0,0 2 0,-1-1 0,0 1 0,1 0 0,-1 1 0,1 0 0,-1 0 0,0 0 0,0 0 0,-1 1 0,1 0 0,-1 1 0,0 0 0,0 0 0,-1 0 0,0 0 0,1 1 0,-2 0 0,1-1 0,-1 2 0,0-1 0,5 11 0,3 11 0,-2 2 0,0-1 0,-3 1 0,6 41 0,-5-32 0,15 124 0,-7-38 0,-5-26 0,-8 194 0,-6-146 0,3-133 0,-2 0 0,-1 0 0,1-1 0,-2 1 0,0 0 0,-1-1 0,-1 0 0,0 0 0,-14 21 0,1 3 0,5-8 0,-17 56 0,3-1 0,-48 114 0,51-125 0,20-54 0,-1 0 0,-1 0 0,-1-2 0,0 2 0,-22 31 0,-5-1 0,28-36 0,-2 0 0,-1 0 0,0 0 0,0-1 0,-2-1 0,0 1 0,-13 8 0,11-10 0,-1-1 0,1-1 0,-2 0 0,0-1 0,-16 6 0,27-11 0,0-1 0,1 1 0,-2-1 0,2-1 0,-1 1 0,0 0 0,0-1 0,-1 1 0,2-1 0,-1-1 0,0 1 0,-1-1 0,2 0 0,-1 1 0,0-2 0,0 0 0,0 1 0,1-1 0,-1 0 0,1 0 0,-9-6 0,2-2 0,0 1 0,1-2 0,1 0 0,-1-1 0,1 1 0,2-1 0,-1 0 0,-10-26 0,-1-9 0,-14-60 0,-6-19 0,33 113-227,2-3-1,1 2 1,-1-1-1,2 0 1,0-16-1,0 6-6598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2:22:5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24575,'1'-2'0,"1"0"0,-2 0 0,1 0 0,1 0 0,-1 1 0,1-1 0,-1 0 0,1 1 0,0-1 0,0 1 0,2-3 0,5-4 0,100-117 0,-71 78 0,-36 45 0,-1-1 0,1 1 0,0-1 0,0 1 0,1 0 0,-1 0 0,0 0 0,1 0 0,0 0 0,-1 1 0,1-1 0,0 0 0,0 2 0,0-2 0,0 1 0,0 0 0,0 1 0,7-2 0,-7 2 0,0 1 0,1 0 0,-1-1 0,1 1 0,-2 1 0,2-1 0,-1 0 0,0 1 0,0 0 0,0 0 0,0 0 0,-1-1 0,1 2 0,-1-1 0,1 0 0,0 1 0,2 3 0,4 6-195,-1 0 0,0 1 0,0 0 0,-1 0 0,-1 0 0,8 24 0,-4-3-6631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1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1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1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0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1314 581 24575,'9'6'0,"1"0"0,0-1 0,0 0 0,0 0 0,1-1 0,0 0 0,0-1 0,21 3 0,3 3 0,16 1 0,0-2 0,1-2 0,0-2 0,92-6 0,-63 0 0,-53 0 0,0-1 0,0-2 0,38-10 0,-21 4 0,-15 4 0,0-2 0,-1 0 0,-1-2 0,29-14 0,-43 17 0,0 0 0,0-1 0,-1-1 0,0 0 0,0-1 0,-2 0 0,1-1 0,-1 0 0,11-17 0,-20 26 0,0 0 0,0-1 0,0 1 0,0-1 0,0 0 0,-1 0 0,0 0 0,0 0 0,0 1 0,0-1 0,-1 0 0,0-1 0,1 1 0,-1 0 0,-1 0 0,1 0 0,-1 0 0,1 0 0,-1 0 0,0 0 0,-1 1 0,1-1 0,0 0 0,-1 0 0,0 1 0,0-1 0,0 1 0,-1 0 0,1-1 0,-1 1 0,0 0 0,1 1 0,-7-5 0,-6-7 0,-1 2 0,-1 0 0,0 1 0,-1 1 0,-24-11 0,-392-142 0,416 157 0,-23-9 0,-1 3 0,-1 1 0,0 2 0,-1 2 0,-47-1 0,-9 7 0,1 4 0,-113 19 0,96-5 0,62-11 0,1 2 0,-101 30 0,45-3 0,64-22 0,1 1 0,1 2 0,0 2 0,-57 34 0,70-33 0,0 0 0,1 2 0,1 2 0,1 0 0,0 2 0,3 0 0,-38 50 0,52-60 0,0 1 0,2 0 0,0 0 0,0 1 0,2 0 0,-7 23 0,11-31 0,0 1 0,1 0 0,0-1 0,0 1 0,1 0 0,0 0 0,1 0 0,0 0 0,1-1 0,0 1 0,0 0 0,1-1 0,5 12 0,-4-14 0,-1-1 0,1 0 0,1-1 0,-1 1 0,1-1 0,0 0 0,0 0 0,0 0 0,1-1 0,0 1 0,0-2 0,0 1 0,0 0 0,0-1 0,1 0 0,0-1 0,-1 0 0,1 0 0,13 2 0,11 1 0,-1-2 0,1-1 0,37-2 0,-57 0 0,376-3-1365,-354 3-5461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0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24575,'13'1'0,"-1"0"0,0 1 0,0 1 0,0 0 0,0 0 0,0 1 0,17 9 0,-1 1 0,48 33 0,-69-43 0,0 1 0,0 1 0,0-1 0,-1 1 0,0 0 0,0 1 0,-1-1 0,1 1 0,-1 0 0,5 11 0,-9-15 0,0 0 0,0 0 0,0 1 0,-1-1 0,1 0 0,-1 0 0,0 1 0,0-1 0,0 0 0,0 1 0,0-1 0,-1 0 0,0 0 0,1 1 0,-1-1 0,0 0 0,-1 0 0,1 0 0,-1 0 0,1 0 0,-1-1 0,0 1 0,0 0 0,0-1 0,0 1 0,0-1 0,-1 0 0,1 1 0,-1-1 0,-2 1 0,-11 7 0,0 0 0,0-2 0,0 0 0,-1-1 0,0-1 0,-1 0 0,1-1 0,-28 3 0,-36 13 0,43-10-682,-41 8-1,46-14-6143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1815 24575,'1'-17'0,"0"-1"0,2 1 0,0 0 0,1 1 0,1-1 0,8-18 0,46-95 0,-57 127 0,66-129 0,88-194 0,-141 285 0,-1 0 0,-2-1 0,-2 0 0,-2 0 0,-2-1 0,1-58 0,-6 16 0,-5-176 0,1 241 0,-1 0 0,-1 0 0,-1 1 0,0-1 0,-2 1 0,0 1 0,-1-1 0,-1 2 0,0-1 0,-2 1 0,0 1 0,0 0 0,-2 1 0,0 0 0,-1 1 0,0 1 0,-1 0 0,0 1 0,-1 1 0,-1 0 0,-35-15 0,31 20 0,0 1 0,-1 1 0,1 2 0,-1 0 0,0 1 0,0 1 0,-35 5 0,54-4 0,0-1 0,0 1 0,0 0 0,1 1 0,-1-1 0,0 0 0,0 1 0,1 0 0,-1 0 0,1 0 0,-1 1 0,1-1 0,0 1 0,0 0 0,0-1 0,0 1 0,1 1 0,-1-1 0,1 0 0,0 1 0,0-1 0,0 1 0,0-1 0,0 1 0,1 0 0,0 0 0,0 0 0,0 0 0,-1 6 0,0 13 0,0 1 0,1-1 0,1 0 0,4 27 0,-1-8 0,1 191-1365,-4-200-5461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24575,'6'1'0,"-1"-1"0,1 1 0,-1 0 0,0 1 0,0 0 0,1-1 0,-1 1 0,0 1 0,-1-1 0,8 5 0,46 37 0,-36-26 0,0-1 0,-12-8 0,-1-1 0,2-1 0,-1 0 0,1 0 0,0-1 0,15 6 0,-23-11 0,0 0 0,1 0 0,0-1 0,-1 0 0,1 1 0,-1-1 0,1 0 0,-1 0 0,1-1 0,0 1 0,-1-1 0,1 0 0,-1 0 0,1 0 0,-1 0 0,0-1 0,0 1 0,1-1 0,-1 0 0,0 0 0,0 0 0,-1 0 0,1-1 0,0 1 0,-1-1 0,5-5 0,3-6-170,-1 0-1,0-1 0,-1 0 1,0 0-1,-2-1 0,1 0 1,3-17-1,-3 6-6655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C69DD-201B-4B3F-89E5-F9891D90222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94F08-EE45-4501-B860-CF900A06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6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65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45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12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41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12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89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33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81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51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2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6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77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7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63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85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69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4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15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1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54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2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6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50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23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76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85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13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317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862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500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97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270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58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610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702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3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376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348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446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21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50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1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028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60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657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071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6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09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3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0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7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8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12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8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2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1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6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9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4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2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2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2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2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wrj2euh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7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1.png"/><Relationship Id="rId7" Type="http://schemas.openxmlformats.org/officeDocument/2006/relationships/customXml" Target="../ink/ink8.xml"/><Relationship Id="rId12" Type="http://schemas.openxmlformats.org/officeDocument/2006/relationships/customXml" Target="../ink/ink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11" Type="http://schemas.openxmlformats.org/officeDocument/2006/relationships/customXml" Target="../ink/ink10.xml"/><Relationship Id="rId5" Type="http://schemas.openxmlformats.org/officeDocument/2006/relationships/hyperlink" Target="https://www.geogebra.org/m/wrj2euhf" TargetMode="External"/><Relationship Id="rId10" Type="http://schemas.openxmlformats.org/officeDocument/2006/relationships/image" Target="../media/image110.png"/><Relationship Id="rId4" Type="http://schemas.openxmlformats.org/officeDocument/2006/relationships/image" Target="../media/image7.tmp"/><Relationship Id="rId9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geogebra.org/m/wrj2euhf" TargetMode="External"/><Relationship Id="rId12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tmp"/><Relationship Id="rId11" Type="http://schemas.openxmlformats.org/officeDocument/2006/relationships/image" Target="../media/image110.png"/><Relationship Id="rId5" Type="http://schemas.openxmlformats.org/officeDocument/2006/relationships/image" Target="../media/image54.png"/><Relationship Id="rId10" Type="http://schemas.openxmlformats.org/officeDocument/2006/relationships/customXml" Target="../ink/ink13.xml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54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7.tmp"/><Relationship Id="rId9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54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7.tmp"/><Relationship Id="rId9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91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7.tmp"/><Relationship Id="rId9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91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7.tmp"/><Relationship Id="rId9" Type="http://schemas.openxmlformats.org/officeDocument/2006/relationships/image" Target="../media/image1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54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5" Type="http://schemas.openxmlformats.org/officeDocument/2006/relationships/hyperlink" Target="https://www.geogebra.org/m/wrj2euhf" TargetMode="External"/><Relationship Id="rId10" Type="http://schemas.openxmlformats.org/officeDocument/2006/relationships/hyperlink" Target="https://www.math.purdue.edu/~fernan87/assets/docs/23_FA/FA23_MA16020_L16_Notes.pdf" TargetMode="External"/><Relationship Id="rId4" Type="http://schemas.openxmlformats.org/officeDocument/2006/relationships/image" Target="../media/image7.tmp"/><Relationship Id="rId9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n2jzwh8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mp"/><Relationship Id="rId4" Type="http://schemas.openxmlformats.org/officeDocument/2006/relationships/hyperlink" Target="https://www.geogebra.org/m/n2jzwh8f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39.png"/><Relationship Id="rId3" Type="http://schemas.openxmlformats.org/officeDocument/2006/relationships/image" Target="../media/image201.png"/><Relationship Id="rId7" Type="http://schemas.openxmlformats.org/officeDocument/2006/relationships/image" Target="../media/image33.png"/><Relationship Id="rId12" Type="http://schemas.openxmlformats.org/officeDocument/2006/relationships/customXml" Target="../ink/ink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20.tmp"/><Relationship Id="rId5" Type="http://schemas.openxmlformats.org/officeDocument/2006/relationships/image" Target="../media/image19.tmp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Relationship Id="rId14" Type="http://schemas.openxmlformats.org/officeDocument/2006/relationships/customXml" Target="../ink/ink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tmp"/><Relationship Id="rId12" Type="http://schemas.openxmlformats.org/officeDocument/2006/relationships/image" Target="../media/image2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hyperlink" Target="https://www.geogebra.org/m/n2jzwh8f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201.png"/><Relationship Id="rId10" Type="http://schemas.openxmlformats.org/officeDocument/2006/relationships/customXml" Target="../ink/ink29.xml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20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5" Type="http://schemas.openxmlformats.org/officeDocument/2006/relationships/image" Target="../media/image19.tmp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20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5" Type="http://schemas.openxmlformats.org/officeDocument/2006/relationships/image" Target="../media/image19.tmp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20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.xml"/><Relationship Id="rId5" Type="http://schemas.openxmlformats.org/officeDocument/2006/relationships/image" Target="../media/image19.tmp"/><Relationship Id="rId10" Type="http://schemas.openxmlformats.org/officeDocument/2006/relationships/hyperlink" Target="https://www.math.purdue.edu/~fernan87/assets/docs/23_FA/FA23_MA16020_L16_Notes.pdf" TargetMode="External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wzbm2xb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wzbm2xbt" TargetMode="External"/><Relationship Id="rId4" Type="http://schemas.openxmlformats.org/officeDocument/2006/relationships/image" Target="../media/image7.tm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customXml" Target="../ink/ink40.xml"/><Relationship Id="rId3" Type="http://schemas.openxmlformats.org/officeDocument/2006/relationships/image" Target="../media/image25.png"/><Relationship Id="rId7" Type="http://schemas.openxmlformats.org/officeDocument/2006/relationships/customXml" Target="../ink/ink37.xml"/><Relationship Id="rId12" Type="http://schemas.openxmlformats.org/officeDocument/2006/relationships/hyperlink" Target="https://www.geogebra.org/m/wzbm2xb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customXml" Target="../ink/ink39.xml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10" Type="http://schemas.openxmlformats.org/officeDocument/2006/relationships/customXml" Target="../ink/ink38.xml"/><Relationship Id="rId4" Type="http://schemas.openxmlformats.org/officeDocument/2006/relationships/image" Target="../media/image7.tmp"/><Relationship Id="rId9" Type="http://schemas.openxmlformats.org/officeDocument/2006/relationships/image" Target="../media/image23.tmp"/><Relationship Id="rId14" Type="http://schemas.openxmlformats.org/officeDocument/2006/relationships/image" Target="../media/image1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42.xml"/><Relationship Id="rId12" Type="http://schemas.openxmlformats.org/officeDocument/2006/relationships/hyperlink" Target="https://www.geogebra.org/m/wzbm2xbt" TargetMode="Externa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7.tmp"/><Relationship Id="rId11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160.png"/><Relationship Id="rId4" Type="http://schemas.openxmlformats.org/officeDocument/2006/relationships/notesSlide" Target="../notesSlides/notesSlide28.xml"/><Relationship Id="rId9" Type="http://schemas.openxmlformats.org/officeDocument/2006/relationships/customXml" Target="../ink/ink4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5.png"/><Relationship Id="rId7" Type="http://schemas.openxmlformats.org/officeDocument/2006/relationships/customXml" Target="../ink/ink4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customXml" Target="../ink/ink44.xml"/><Relationship Id="rId4" Type="http://schemas.openxmlformats.org/officeDocument/2006/relationships/image" Target="../media/image7.tmp"/><Relationship Id="rId9" Type="http://schemas.openxmlformats.org/officeDocument/2006/relationships/hyperlink" Target="https://www.geogebra.org/m/wzbm2xbt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5.png"/><Relationship Id="rId7" Type="http://schemas.openxmlformats.org/officeDocument/2006/relationships/customXml" Target="../ink/ink4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customXml" Target="../ink/ink46.xml"/><Relationship Id="rId4" Type="http://schemas.openxmlformats.org/officeDocument/2006/relationships/image" Target="../media/image7.tmp"/><Relationship Id="rId9" Type="http://schemas.openxmlformats.org/officeDocument/2006/relationships/hyperlink" Target="https://www.geogebra.org/m/wzbm2xbt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5.png"/><Relationship Id="rId7" Type="http://schemas.openxmlformats.org/officeDocument/2006/relationships/customXml" Target="../ink/ink4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customXml" Target="../ink/ink48.xml"/><Relationship Id="rId4" Type="http://schemas.openxmlformats.org/officeDocument/2006/relationships/image" Target="../media/image7.tmp"/><Relationship Id="rId9" Type="http://schemas.openxmlformats.org/officeDocument/2006/relationships/hyperlink" Target="https://www.geogebra.org/m/wzbm2xbt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5.png"/><Relationship Id="rId7" Type="http://schemas.openxmlformats.org/officeDocument/2006/relationships/customXml" Target="../ink/ink5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customXml" Target="../ink/ink50.xml"/><Relationship Id="rId10" Type="http://schemas.openxmlformats.org/officeDocument/2006/relationships/hyperlink" Target="https://www.math.purdue.edu/~fernan87/assets/docs/23_FA/FA23_MA16020_L16_Notes.pdf" TargetMode="External"/><Relationship Id="rId4" Type="http://schemas.openxmlformats.org/officeDocument/2006/relationships/image" Target="../media/image7.tmp"/><Relationship Id="rId9" Type="http://schemas.openxmlformats.org/officeDocument/2006/relationships/hyperlink" Target="https://www.geogebra.org/m/wzbm2xb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cppyhnqk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mp"/><Relationship Id="rId4" Type="http://schemas.openxmlformats.org/officeDocument/2006/relationships/hyperlink" Target="https://www.geogebra.org/m/cppyhnqk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26.tmp"/><Relationship Id="rId12" Type="http://schemas.openxmlformats.org/officeDocument/2006/relationships/customXml" Target="../ink/ink5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mp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10" Type="http://schemas.openxmlformats.org/officeDocument/2006/relationships/customXml" Target="../ink/ink53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47.png"/><Relationship Id="rId14" Type="http://schemas.openxmlformats.org/officeDocument/2006/relationships/customXml" Target="../ink/ink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18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tmp"/><Relationship Id="rId12" Type="http://schemas.openxmlformats.org/officeDocument/2006/relationships/customXml" Target="../ink/ink58.xml"/><Relationship Id="rId17" Type="http://schemas.openxmlformats.org/officeDocument/2006/relationships/image" Target="../media/image27.png"/><Relationship Id="rId2" Type="http://schemas.openxmlformats.org/officeDocument/2006/relationships/video" Target="../media/media4.mp4"/><Relationship Id="rId16" Type="http://schemas.openxmlformats.org/officeDocument/2006/relationships/image" Target="../media/image53.png"/><Relationship Id="rId1" Type="http://schemas.microsoft.com/office/2007/relationships/media" Target="../media/media4.mp4"/><Relationship Id="rId6" Type="http://schemas.openxmlformats.org/officeDocument/2006/relationships/hyperlink" Target="https://www.geogebra.org/m/cppyhnqk" TargetMode="External"/><Relationship Id="rId11" Type="http://schemas.openxmlformats.org/officeDocument/2006/relationships/image" Target="../media/image52.png"/><Relationship Id="rId5" Type="http://schemas.openxmlformats.org/officeDocument/2006/relationships/image" Target="../media/image42.png"/><Relationship Id="rId15" Type="http://schemas.openxmlformats.org/officeDocument/2006/relationships/customXml" Target="../ink/ink60.xml"/><Relationship Id="rId10" Type="http://schemas.openxmlformats.org/officeDocument/2006/relationships/customXml" Target="../ink/ink57.xml"/><Relationship Id="rId4" Type="http://schemas.openxmlformats.org/officeDocument/2006/relationships/notesSlide" Target="../notesSlides/notesSlide36.xml"/><Relationship Id="rId9" Type="http://schemas.openxmlformats.org/officeDocument/2006/relationships/image" Target="../media/image51.png"/><Relationship Id="rId14" Type="http://schemas.openxmlformats.org/officeDocument/2006/relationships/customXml" Target="../ink/ink5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customXml" Target="../ink/ink65.xml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customXml" Target="../ink/ink6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1.xml"/><Relationship Id="rId11" Type="http://schemas.openxmlformats.org/officeDocument/2006/relationships/image" Target="../media/image180.png"/><Relationship Id="rId5" Type="http://schemas.openxmlformats.org/officeDocument/2006/relationships/image" Target="../media/image25.tmp"/><Relationship Id="rId10" Type="http://schemas.openxmlformats.org/officeDocument/2006/relationships/customXml" Target="../ink/ink63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customXml" Target="../ink/ink70.xml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customXml" Target="../ink/ink6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11" Type="http://schemas.openxmlformats.org/officeDocument/2006/relationships/image" Target="../media/image180.png"/><Relationship Id="rId5" Type="http://schemas.openxmlformats.org/officeDocument/2006/relationships/image" Target="../media/image25.tmp"/><Relationship Id="rId10" Type="http://schemas.openxmlformats.org/officeDocument/2006/relationships/customXml" Target="../ink/ink68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customXml" Target="../ink/ink75.xml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customXml" Target="../ink/ink7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180.png"/><Relationship Id="rId5" Type="http://schemas.openxmlformats.org/officeDocument/2006/relationships/image" Target="../media/image25.tmp"/><Relationship Id="rId15" Type="http://schemas.openxmlformats.org/officeDocument/2006/relationships/hyperlink" Target="https://www.math.purdue.edu/~fernan87/assets/docs/23_FA/FA23_MA16020_L16_Notes.pdf" TargetMode="External"/><Relationship Id="rId10" Type="http://schemas.openxmlformats.org/officeDocument/2006/relationships/customXml" Target="../ink/ink73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3" Type="http://schemas.openxmlformats.org/officeDocument/2006/relationships/image" Target="../media/image55.png"/><Relationship Id="rId7" Type="http://schemas.openxmlformats.org/officeDocument/2006/relationships/customXml" Target="../ink/ink7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customXml" Target="../ink/ink76.xml"/><Relationship Id="rId4" Type="http://schemas.openxmlformats.org/officeDocument/2006/relationships/hyperlink" Target="https://www.geogebra.org/m/eyabfyya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tmp"/><Relationship Id="rId4" Type="http://schemas.openxmlformats.org/officeDocument/2006/relationships/hyperlink" Target="https://www.geogebra.org/m/eyabfyya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13" Type="http://schemas.openxmlformats.org/officeDocument/2006/relationships/image" Target="../media/image62.png"/><Relationship Id="rId3" Type="http://schemas.openxmlformats.org/officeDocument/2006/relationships/image" Target="../media/image55.png"/><Relationship Id="rId7" Type="http://schemas.openxmlformats.org/officeDocument/2006/relationships/image" Target="../media/image29.tmp"/><Relationship Id="rId12" Type="http://schemas.openxmlformats.org/officeDocument/2006/relationships/customXml" Target="../ink/ink8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28.tmp"/><Relationship Id="rId15" Type="http://schemas.openxmlformats.org/officeDocument/2006/relationships/image" Target="../media/image63.png"/><Relationship Id="rId10" Type="http://schemas.openxmlformats.org/officeDocument/2006/relationships/customXml" Target="../ink/ink80.xml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0.png"/><Relationship Id="rId14" Type="http://schemas.openxmlformats.org/officeDocument/2006/relationships/customXml" Target="../ink/ink8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3.xml"/><Relationship Id="rId5" Type="http://schemas.openxmlformats.org/officeDocument/2006/relationships/image" Target="../media/image28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6.xml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5.xml"/><Relationship Id="rId5" Type="http://schemas.openxmlformats.org/officeDocument/2006/relationships/image" Target="../media/image28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7.xml"/><Relationship Id="rId5" Type="http://schemas.openxmlformats.org/officeDocument/2006/relationships/image" Target="../media/image28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8" Type="http://schemas.openxmlformats.org/officeDocument/2006/relationships/image" Target="../media/image90.png"/><Relationship Id="rId3" Type="http://schemas.openxmlformats.org/officeDocument/2006/relationships/image" Target="../media/image5.png"/><Relationship Id="rId12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2.tmp"/><Relationship Id="rId6" Type="http://schemas.openxmlformats.org/officeDocument/2006/relationships/image" Target="../media/image80.png"/><Relationship Id="rId10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9.xml"/><Relationship Id="rId5" Type="http://schemas.openxmlformats.org/officeDocument/2006/relationships/image" Target="../media/image28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1.xml"/><Relationship Id="rId5" Type="http://schemas.openxmlformats.org/officeDocument/2006/relationships/image" Target="../media/image28.tmp"/><Relationship Id="rId10" Type="http://schemas.openxmlformats.org/officeDocument/2006/relationships/hyperlink" Target="https://www.math.purdue.edu/~fernan87/assets/docs/23_FA/FA23_MA16020_L16_Notes.pdf" TargetMode="External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6tjgnn9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tmp"/><Relationship Id="rId4" Type="http://schemas.openxmlformats.org/officeDocument/2006/relationships/hyperlink" Target="https://www.geogebra.org/m/z6tjgnn9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13" Type="http://schemas.openxmlformats.org/officeDocument/2006/relationships/image" Target="../media/image71.png"/><Relationship Id="rId3" Type="http://schemas.openxmlformats.org/officeDocument/2006/relationships/image" Target="../media/image64.png"/><Relationship Id="rId7" Type="http://schemas.openxmlformats.org/officeDocument/2006/relationships/image" Target="../media/image31.tmp"/><Relationship Id="rId12" Type="http://schemas.openxmlformats.org/officeDocument/2006/relationships/customXml" Target="../ink/ink95.xml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50.xml"/><Relationship Id="rId16" Type="http://schemas.openxmlformats.org/officeDocument/2006/relationships/customXml" Target="../ink/ink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30.tmp"/><Relationship Id="rId15" Type="http://schemas.openxmlformats.org/officeDocument/2006/relationships/image" Target="../media/image72.png"/><Relationship Id="rId10" Type="http://schemas.openxmlformats.org/officeDocument/2006/relationships/customXml" Target="../ink/ink94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69.png"/><Relationship Id="rId14" Type="http://schemas.openxmlformats.org/officeDocument/2006/relationships/customXml" Target="../ink/ink9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.xml"/><Relationship Id="rId13" Type="http://schemas.openxmlformats.org/officeDocument/2006/relationships/image" Target="../media/image180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12" Type="http://schemas.openxmlformats.org/officeDocument/2006/relationships/customXml" Target="../ink/ink10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8.xml"/><Relationship Id="rId11" Type="http://schemas.openxmlformats.org/officeDocument/2006/relationships/image" Target="../media/image76.png"/><Relationship Id="rId5" Type="http://schemas.openxmlformats.org/officeDocument/2006/relationships/image" Target="../media/image30.tmp"/><Relationship Id="rId15" Type="http://schemas.openxmlformats.org/officeDocument/2006/relationships/image" Target="../media/image77.png"/><Relationship Id="rId10" Type="http://schemas.openxmlformats.org/officeDocument/2006/relationships/customXml" Target="../ink/ink100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75.png"/><Relationship Id="rId14" Type="http://schemas.openxmlformats.org/officeDocument/2006/relationships/customXml" Target="../ink/ink10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4.xml"/><Relationship Id="rId13" Type="http://schemas.openxmlformats.org/officeDocument/2006/relationships/image" Target="../media/image180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12" Type="http://schemas.openxmlformats.org/officeDocument/2006/relationships/customXml" Target="../ink/ink106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3.xml"/><Relationship Id="rId11" Type="http://schemas.openxmlformats.org/officeDocument/2006/relationships/image" Target="../media/image76.png"/><Relationship Id="rId5" Type="http://schemas.openxmlformats.org/officeDocument/2006/relationships/image" Target="../media/image30.tmp"/><Relationship Id="rId15" Type="http://schemas.openxmlformats.org/officeDocument/2006/relationships/image" Target="../media/image77.png"/><Relationship Id="rId10" Type="http://schemas.openxmlformats.org/officeDocument/2006/relationships/customXml" Target="../ink/ink105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75.png"/><Relationship Id="rId14" Type="http://schemas.openxmlformats.org/officeDocument/2006/relationships/customXml" Target="../ink/ink10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9.xml"/><Relationship Id="rId13" Type="http://schemas.openxmlformats.org/officeDocument/2006/relationships/image" Target="../media/image180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12" Type="http://schemas.openxmlformats.org/officeDocument/2006/relationships/customXml" Target="../ink/ink111.xml"/><Relationship Id="rId2" Type="http://schemas.openxmlformats.org/officeDocument/2006/relationships/notesSlide" Target="../notesSlides/notesSlide53.xml"/><Relationship Id="rId16" Type="http://schemas.openxmlformats.org/officeDocument/2006/relationships/hyperlink" Target="https://www.math.purdue.edu/~fernan87/assets/docs/23_FA/FA23_MA16020_L16_Note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8.xml"/><Relationship Id="rId11" Type="http://schemas.openxmlformats.org/officeDocument/2006/relationships/image" Target="../media/image76.png"/><Relationship Id="rId5" Type="http://schemas.openxmlformats.org/officeDocument/2006/relationships/image" Target="../media/image30.tmp"/><Relationship Id="rId15" Type="http://schemas.openxmlformats.org/officeDocument/2006/relationships/image" Target="../media/image77.png"/><Relationship Id="rId10" Type="http://schemas.openxmlformats.org/officeDocument/2006/relationships/customXml" Target="../ink/ink110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75.png"/><Relationship Id="rId14" Type="http://schemas.openxmlformats.org/officeDocument/2006/relationships/customXml" Target="../ink/ink1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y4pqm3m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3.tmp"/><Relationship Id="rId7" Type="http://schemas.openxmlformats.org/officeDocument/2006/relationships/image" Target="../media/image1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customXml" Target="../ink/ink4.xml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9.png"/><Relationship Id="rId7" Type="http://schemas.openxmlformats.org/officeDocument/2006/relationships/image" Target="../media/image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.xml"/><Relationship Id="rId5" Type="http://schemas.openxmlformats.org/officeDocument/2006/relationships/image" Target="../media/image4.tmp"/><Relationship Id="rId4" Type="http://schemas.openxmlformats.org/officeDocument/2006/relationships/image" Target="../media/image13.png"/><Relationship Id="rId9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9479-92B8-4B01-A9CF-3582F0E82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MA 16020: Lesson 16</a:t>
            </a:r>
            <a:br>
              <a:rPr lang="en-US" sz="4400" dirty="0"/>
            </a:br>
            <a:r>
              <a:rPr lang="en-US" sz="4400" dirty="0"/>
              <a:t>			Volume By Revolution</a:t>
            </a:r>
            <a:br>
              <a:rPr lang="en-US" sz="4400" dirty="0"/>
            </a:br>
            <a:r>
              <a:rPr lang="en-US" sz="4400" dirty="0"/>
              <a:t>					Rotation around any non-Axis</a:t>
            </a:r>
            <a:br>
              <a:rPr lang="en-US" sz="4400" dirty="0"/>
            </a:br>
            <a:r>
              <a:rPr lang="en-US" sz="4400" dirty="0"/>
              <a:t>	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910DC-DB8C-4B6C-BCB8-26E6EC8C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297975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CA95-F02C-462E-754E-B930E0BEDA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30395-6E4C-5AB8-EDF3-9BB9E5E41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273EA-DFA9-ECA0-7CF7-750721AD4B11}"/>
                  </a:ext>
                </a:extLst>
              </p:cNvPr>
              <p:cNvSpPr txBox="1"/>
              <p:nvPr/>
            </p:nvSpPr>
            <p:spPr>
              <a:xfrm>
                <a:off x="638629" y="566057"/>
                <a:ext cx="11059885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Note that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If you replace # with 0, and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Remember that 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x-axis =&gt;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𝟎</m:t>
                    </m:r>
                  </m:oMath>
                </a14:m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y-axis =&gt;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𝒙</m:t>
                    </m:r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𝟎</m:t>
                    </m:r>
                  </m:oMath>
                </a14:m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you get the formulas from Lessons 14 and 15 which are…</a:t>
                </a:r>
                <a:b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</a:br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273EA-DFA9-ECA0-7CF7-750721AD4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9" y="566057"/>
                <a:ext cx="11059885" cy="6247864"/>
              </a:xfrm>
              <a:prstGeom prst="rect">
                <a:avLst/>
              </a:prstGeom>
              <a:blipFill>
                <a:blip r:embed="rId2"/>
                <a:stretch>
                  <a:fillRect l="-1985" t="-1756" r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63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around any Axis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x-axis: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y-axis: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09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AGAIN:</a:t>
            </a:r>
            <a:r>
              <a:rPr lang="en-US" dirty="0"/>
              <a:t> When do we apply Disk Method or Washer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 When the region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When there is a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Washer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8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https://www.geogebra.org/m/wrj2euhf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90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	Draw the region.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3202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2677656"/>
              </a:xfrm>
              <a:prstGeom prst="rect">
                <a:avLst/>
              </a:prstGeom>
              <a:blipFill>
                <a:blip r:embed="rId3"/>
                <a:stretch>
                  <a:fillRect l="-1388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AAC5FF5-7B08-8EF9-6AFE-221E0EECACC3}"/>
              </a:ext>
            </a:extLst>
          </p:cNvPr>
          <p:cNvSpPr/>
          <p:nvPr/>
        </p:nvSpPr>
        <p:spPr>
          <a:xfrm>
            <a:off x="4682729" y="38833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4AA7F6-3743-E215-09F4-4EC5E059F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327" y="1234655"/>
            <a:ext cx="1943371" cy="55443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6C8AF6-E496-125E-6738-F9F800571BD1}"/>
              </a:ext>
            </a:extLst>
          </p:cNvPr>
          <p:cNvGrpSpPr/>
          <p:nvPr/>
        </p:nvGrpSpPr>
        <p:grpSpPr>
          <a:xfrm>
            <a:off x="11013622" y="370066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D970ED-9172-97B0-AC7D-A0CAFEB377BA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D970ED-9172-97B0-AC7D-A0CAFEB377B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C385962-BB46-33F2-A3DF-84AEFCDEC1B9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C385962-BB46-33F2-A3DF-84AEFCDEC1B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FC4CF11-1DC4-C871-7AC7-E07825809D85}"/>
              </a:ext>
            </a:extLst>
          </p:cNvPr>
          <p:cNvSpPr/>
          <p:nvPr/>
        </p:nvSpPr>
        <p:spPr>
          <a:xfrm flipH="1">
            <a:off x="4773229" y="20469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23767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5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6BC87DA6-E143-94A3-4759-2EA1C3AF73A5}"/>
              </a:ext>
            </a:extLst>
          </p:cNvPr>
          <p:cNvSpPr/>
          <p:nvPr/>
        </p:nvSpPr>
        <p:spPr>
          <a:xfrm>
            <a:off x="3558945" y="4226726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5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9CB354E4-3C68-8F1F-1C1D-A35F0237B8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25640" y="2320636"/>
            <a:ext cx="4629150" cy="40767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2E0CCC0-3A0F-502D-064B-8AC5846770C9}"/>
              </a:ext>
            </a:extLst>
          </p:cNvPr>
          <p:cNvSpPr/>
          <p:nvPr/>
        </p:nvSpPr>
        <p:spPr>
          <a:xfrm flipH="1">
            <a:off x="3558944" y="254218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38794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099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7227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596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Formulas from Lessons 14 and 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x-axis: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y-axis: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81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0293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F9483E-9D5E-3174-28C8-14AE01ECEC74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784720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906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	Draw the region.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539430"/>
              </a:xfrm>
              <a:prstGeom prst="rect">
                <a:avLst/>
              </a:prstGeom>
              <a:blipFill>
                <a:blip r:embed="rId3"/>
                <a:stretch>
                  <a:fillRect l="-1147" t="-172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7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177AE27A-AA40-8450-B8FF-C30B1C48003D}"/>
                  </a:ext>
                </a:extLst>
              </p:cNvPr>
              <p:cNvSpPr/>
              <p:nvPr/>
            </p:nvSpPr>
            <p:spPr>
              <a:xfrm>
                <a:off x="4773229" y="4081402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177AE27A-AA40-8450-B8FF-C30B1C480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229" y="4081402"/>
                <a:ext cx="2826541" cy="1083213"/>
              </a:xfrm>
              <a:prstGeom prst="rightArrow">
                <a:avLst/>
              </a:prstGeom>
              <a:blipFill>
                <a:blip r:embed="rId10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B274F1DB-662E-638A-A1FC-A724963837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8058" y="1880551"/>
            <a:ext cx="2086266" cy="451548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E23D89-CCAA-C07F-595D-C5C869FC40A3}"/>
              </a:ext>
            </a:extLst>
          </p:cNvPr>
          <p:cNvGrpSpPr/>
          <p:nvPr/>
        </p:nvGrpSpPr>
        <p:grpSpPr>
          <a:xfrm>
            <a:off x="9216776" y="3650266"/>
            <a:ext cx="564533" cy="1146197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791B18F-6D2F-91F9-3D3D-3459416C29AB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791B18F-6D2F-91F9-3D3D-3459416C29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2126" y="5160453"/>
                  <a:ext cx="232084" cy="538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AB607C-8728-1ED0-7FB9-9A84981B8127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AB607C-8728-1ED0-7FB9-9A84981B81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1116" y="5473646"/>
                  <a:ext cx="170184" cy="11689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64E7A18-53E4-E922-318C-7AEA3424B292}"/>
              </a:ext>
            </a:extLst>
          </p:cNvPr>
          <p:cNvSpPr/>
          <p:nvPr/>
        </p:nvSpPr>
        <p:spPr>
          <a:xfrm flipH="1">
            <a:off x="4773229" y="20469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</p:spTree>
    <p:extLst>
      <p:ext uri="{BB962C8B-B14F-4D97-AF65-F5344CB8AC3E}">
        <p14:creationId xmlns:p14="http://schemas.microsoft.com/office/powerpoint/2010/main" val="16847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5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64E7A18-53E4-E922-318C-7AEA3424B292}"/>
              </a:ext>
            </a:extLst>
          </p:cNvPr>
          <p:cNvSpPr/>
          <p:nvPr/>
        </p:nvSpPr>
        <p:spPr>
          <a:xfrm flipH="1">
            <a:off x="3654186" y="202986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7F4C3E2-B159-C8BD-ECBF-3255D32F1227}"/>
              </a:ext>
            </a:extLst>
          </p:cNvPr>
          <p:cNvSpPr/>
          <p:nvPr/>
        </p:nvSpPr>
        <p:spPr>
          <a:xfrm>
            <a:off x="3654187" y="434636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13" name="Screen Recording 12">
            <a:hlinkClick r:id="" action="ppaction://media"/>
            <a:extLst>
              <a:ext uri="{FF2B5EF4-FFF2-40B4-BE49-F238E27FC236}">
                <a16:creationId xmlns:a16="http://schemas.microsoft.com/office/drawing/2014/main" id="{6DCE9104-5063-8D14-3A34-D639798998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39974" y="2820677"/>
            <a:ext cx="43243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3459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2377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1074C59-852C-FF43-155C-248BA40C81D1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111485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A0045CC-7AE0-2F68-A459-89BCA518F063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492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When do we apply Disk Method or Washer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 When the region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When there is a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Washer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0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	Draw the region.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blipFill>
                <a:blip r:embed="rId3"/>
                <a:stretch>
                  <a:fillRect l="-1147" t="-172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5CEC85-A9B8-7DB6-F497-2365718B2765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558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028767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468BA7BC-498A-B093-4D53-D940DE78911C}"/>
              </a:ext>
            </a:extLst>
          </p:cNvPr>
          <p:cNvSpPr/>
          <p:nvPr/>
        </p:nvSpPr>
        <p:spPr>
          <a:xfrm>
            <a:off x="3690921" y="426532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6F9A11-0125-D12A-F0C9-019DF674F7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9591" y="3028767"/>
            <a:ext cx="4365200" cy="33352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C573-1AA6-672E-8823-30738DE59253}"/>
              </a:ext>
            </a:extLst>
          </p:cNvPr>
          <p:cNvGrpSpPr/>
          <p:nvPr/>
        </p:nvGrpSpPr>
        <p:grpSpPr>
          <a:xfrm>
            <a:off x="8515328" y="566897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D242BE-7083-7E59-4EB0-5929B53481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D242BE-7083-7E59-4EB0-5929B53481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44EBFF1-DE30-12A7-F368-479ED35984E6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44EBFF1-DE30-12A7-F368-479ED35984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A5FA450-8C64-AC6B-83F0-25B62BD74D69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https://www.geogebra.org/m/wzbm2xbt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E231A2-514B-8506-E9D5-1F637FDB2D2E}"/>
                  </a:ext>
                </a:extLst>
              </p14:cNvPr>
              <p14:cNvContentPartPr/>
              <p14:nvPr/>
            </p14:nvContentPartPr>
            <p14:xfrm>
              <a:off x="5472371" y="459941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E231A2-514B-8506-E9D5-1F637FDB2D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63731" y="4590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37ED7C-0768-0C91-91D9-37AFC66AE12B}"/>
                  </a:ext>
                </a:extLst>
              </p14:cNvPr>
              <p14:cNvContentPartPr/>
              <p14:nvPr/>
            </p14:nvContentPartPr>
            <p14:xfrm>
              <a:off x="4668491" y="490397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37ED7C-0768-0C91-91D9-37AFC66AE1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59851" y="489533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4D16BCE5-B3ED-54BE-3229-BE41269E7AE3}"/>
              </a:ext>
            </a:extLst>
          </p:cNvPr>
          <p:cNvSpPr/>
          <p:nvPr/>
        </p:nvSpPr>
        <p:spPr>
          <a:xfrm flipH="1">
            <a:off x="3687896" y="2433408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388908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5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10" y="3100560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B8D753D1-4808-D608-89CF-C758F71045AE}"/>
              </a:ext>
            </a:extLst>
          </p:cNvPr>
          <p:cNvSpPr/>
          <p:nvPr/>
        </p:nvSpPr>
        <p:spPr>
          <a:xfrm>
            <a:off x="3881434" y="4224020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8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4D3D3FF3-6026-B36E-1E99-D1A3917F11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70618" y="3100560"/>
            <a:ext cx="3984172" cy="326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B651C6-B995-431A-2E8B-D04D8456E3D6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https://www.geogebra.org/m/wzbm2xbt</a:t>
            </a:r>
            <a:r>
              <a:rPr lang="en-US" dirty="0"/>
              <a:t> 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9A46A9DF-3234-4B35-CF0E-7E119927696B}"/>
              </a:ext>
            </a:extLst>
          </p:cNvPr>
          <p:cNvSpPr/>
          <p:nvPr/>
        </p:nvSpPr>
        <p:spPr>
          <a:xfrm flipH="1">
            <a:off x="3881434" y="2542188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32449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C4E2123-BEED-2320-FBD6-6006C4179241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473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36F1CA4-23CD-61DD-AB6E-7DD0B4E956F3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945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36F1CA4-23CD-61DD-AB6E-7DD0B4E956F3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9232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</a:t>
                </a:r>
                <a:r>
                  <a:rPr lang="en-US" sz="2800"/>
                  <a:t>) </a:t>
                </a:r>
                <a:r>
                  <a:rPr lang="en-US" sz="2800" dirty="0"/>
                  <a:t>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6808F0-B78C-B051-0289-B5F6FA2CC1DA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8E2F8-F7A0-6948-1E6C-532E66EB07A5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377702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9733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	Draw the region.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blipFill>
                <a:blip r:embed="rId3"/>
                <a:stretch>
                  <a:fillRect l="-1147" t="-172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79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DB47FF61-2C80-660C-9B73-2B2465352C04}"/>
                  </a:ext>
                </a:extLst>
              </p:cNvPr>
              <p:cNvSpPr/>
              <p:nvPr/>
            </p:nvSpPr>
            <p:spPr>
              <a:xfrm>
                <a:off x="4682729" y="3909127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DB47FF61-2C80-660C-9B73-2B2465352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29" y="3909127"/>
                <a:ext cx="2826541" cy="1083213"/>
              </a:xfrm>
              <a:prstGeom prst="rightArrow">
                <a:avLst/>
              </a:prstGeom>
              <a:blipFill>
                <a:blip r:embed="rId5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B1F8F4-94C5-1F41-04EA-0DE3C6E64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112" y="1545397"/>
            <a:ext cx="2826541" cy="48185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0251" y="600377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7A897A-4E02-84D4-4434-12B30BD7FA22}"/>
              </a:ext>
            </a:extLst>
          </p:cNvPr>
          <p:cNvGrpSpPr/>
          <p:nvPr/>
        </p:nvGrpSpPr>
        <p:grpSpPr>
          <a:xfrm>
            <a:off x="9106211" y="5997655"/>
            <a:ext cx="942480" cy="250560"/>
            <a:chOff x="9106211" y="5997655"/>
            <a:chExt cx="94248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521E48-7719-4B00-80C1-0BB02FB7F791}"/>
                    </a:ext>
                  </a:extLst>
                </p14:cNvPr>
                <p14:cNvContentPartPr/>
                <p14:nvPr/>
              </p14:nvContentPartPr>
              <p14:xfrm>
                <a:off x="9106211" y="5997655"/>
                <a:ext cx="942480" cy="250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521E48-7719-4B00-80C1-0BB02FB7F7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97211" y="5989015"/>
                  <a:ext cx="960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1DA6022-9063-5524-EF1B-78BDD4C6D58A}"/>
                    </a:ext>
                  </a:extLst>
                </p14:cNvPr>
                <p14:cNvContentPartPr/>
                <p14:nvPr/>
              </p14:nvContentPartPr>
              <p14:xfrm>
                <a:off x="9254531" y="5999095"/>
                <a:ext cx="215640" cy="127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1DA6022-9063-5524-EF1B-78BDD4C6D58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45891" y="5990095"/>
                  <a:ext cx="233280" cy="145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E10B0158-1E02-5918-7DF8-A09DEAACF072}"/>
              </a:ext>
            </a:extLst>
          </p:cNvPr>
          <p:cNvSpPr/>
          <p:nvPr/>
        </p:nvSpPr>
        <p:spPr>
          <a:xfrm flipH="1">
            <a:off x="4360214" y="20469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</p:spTree>
    <p:extLst>
      <p:ext uri="{BB962C8B-B14F-4D97-AF65-F5344CB8AC3E}">
        <p14:creationId xmlns:p14="http://schemas.microsoft.com/office/powerpoint/2010/main" val="13317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38FF-F0C8-41B4-A59B-F1E0C8CB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D14EF-D7E3-4B82-9D8C-0D1364E8E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In the previous two lessons, we looked at rotations around the x-axis or y-axis.</a:t>
            </a:r>
          </a:p>
          <a:p>
            <a:endParaRPr lang="en-US" sz="2800" dirty="0"/>
          </a:p>
          <a:p>
            <a:r>
              <a:rPr lang="en-US" sz="2800" dirty="0"/>
              <a:t> Today we are going to rotate about </a:t>
            </a:r>
            <a:r>
              <a:rPr lang="en-US" sz="2800" b="1" dirty="0">
                <a:solidFill>
                  <a:srgbClr val="7030A0"/>
                </a:solidFill>
              </a:rPr>
              <a:t>ANY</a:t>
            </a:r>
            <a:r>
              <a:rPr lang="en-US" sz="2800" dirty="0"/>
              <a:t> arbitrary axis.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Don’t worry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r>
              <a:rPr lang="en-US" sz="2800" dirty="0"/>
              <a:t> We are going to limit ourselves to any vertical or horizontal line parallel to the x-axis or y-axis</a:t>
            </a:r>
          </a:p>
        </p:txBody>
      </p:sp>
    </p:spTree>
    <p:extLst>
      <p:ext uri="{BB962C8B-B14F-4D97-AF65-F5344CB8AC3E}">
        <p14:creationId xmlns:p14="http://schemas.microsoft.com/office/powerpoint/2010/main" val="8158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5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64091" y="42444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6371" y="43412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256D405A-D9E7-0493-3DBA-528E4CA32846}"/>
              </a:ext>
            </a:extLst>
          </p:cNvPr>
          <p:cNvSpPr/>
          <p:nvPr/>
        </p:nvSpPr>
        <p:spPr>
          <a:xfrm flipH="1">
            <a:off x="3654186" y="202986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3B229EC-4E78-0A0A-CB46-4655D5B2F126}"/>
              </a:ext>
            </a:extLst>
          </p:cNvPr>
          <p:cNvSpPr/>
          <p:nvPr/>
        </p:nvSpPr>
        <p:spPr>
          <a:xfrm>
            <a:off x="3654187" y="434636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18" name="Screen Recording 17">
            <a:hlinkClick r:id="" action="ppaction://media"/>
            <a:extLst>
              <a:ext uri="{FF2B5EF4-FFF2-40B4-BE49-F238E27FC236}">
                <a16:creationId xmlns:a16="http://schemas.microsoft.com/office/drawing/2014/main" id="{3EF40BFF-FE01-7C40-C823-B7C6918EF1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82682" y="2595263"/>
            <a:ext cx="42100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4091" y="42444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6371" y="43412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4026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4091" y="42440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6371" y="43409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222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4091" y="42440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6371" y="43409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262EBCF-ED0E-C12A-ACC3-65CF823EA2B0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012220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35C003-9EEB-FC8A-BE86-11498AC5D889}"/>
              </a:ext>
            </a:extLst>
          </p:cNvPr>
          <p:cNvGrpSpPr/>
          <p:nvPr/>
        </p:nvGrpSpPr>
        <p:grpSpPr>
          <a:xfrm>
            <a:off x="1897931" y="1939375"/>
            <a:ext cx="360" cy="360"/>
            <a:chOff x="1897931" y="193937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84427F8-3760-DBDA-0825-1CB7D30408E4}"/>
                    </a:ext>
                  </a:extLst>
                </p14:cNvPr>
                <p14:cNvContentPartPr/>
                <p14:nvPr/>
              </p14:nvContentPartPr>
              <p14:xfrm>
                <a:off x="1897931" y="1939375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84427F8-3760-DBDA-0825-1CB7D30408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89291" y="19303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3055944-41CA-5DED-6B64-63A067F83DA8}"/>
                    </a:ext>
                  </a:extLst>
                </p14:cNvPr>
                <p14:cNvContentPartPr/>
                <p14:nvPr/>
              </p14:nvContentPartPr>
              <p14:xfrm>
                <a:off x="1897931" y="1939375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3055944-41CA-5DED-6B64-63A067F83DA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89291" y="19303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EEB225-1262-0BDE-F989-F59C85F60354}"/>
                  </a:ext>
                </a:extLst>
              </p14:cNvPr>
              <p14:cNvContentPartPr/>
              <p14:nvPr/>
            </p14:nvContentPartPr>
            <p14:xfrm>
              <a:off x="1842491" y="217481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EEB225-1262-0BDE-F989-F59C85F603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3851" y="216617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3283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    Draw the region.</a:t>
                </a:r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82466"/>
              </a:xfrm>
              <a:prstGeom prst="rect">
                <a:avLst/>
              </a:prstGeom>
              <a:blipFill>
                <a:blip r:embed="rId3"/>
                <a:stretch>
                  <a:fillRect l="-1147" t="-227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29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0366EB0C-15EA-FC5E-DF3C-36EB40C76837}"/>
                  </a:ext>
                </a:extLst>
              </p:cNvPr>
              <p:cNvSpPr/>
              <p:nvPr/>
            </p:nvSpPr>
            <p:spPr>
              <a:xfrm>
                <a:off x="3526968" y="5421237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0366EB0C-15EA-FC5E-DF3C-36EB40C76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68" y="5421237"/>
                <a:ext cx="2826541" cy="1083213"/>
              </a:xfrm>
              <a:prstGeom prst="rightArrow">
                <a:avLst/>
              </a:prstGeom>
              <a:blipFill>
                <a:blip r:embed="rId6"/>
                <a:stretch>
                  <a:fillRect l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30E943D-6C56-D85B-F98A-00DDC356F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594" y="2497306"/>
            <a:ext cx="6786332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DDB353-A8D9-7FA7-6025-0468767F5140}"/>
              </a:ext>
            </a:extLst>
          </p:cNvPr>
          <p:cNvGrpSpPr/>
          <p:nvPr/>
        </p:nvGrpSpPr>
        <p:grpSpPr>
          <a:xfrm>
            <a:off x="8310611" y="3046735"/>
            <a:ext cx="870480" cy="361080"/>
            <a:chOff x="8310611" y="3046735"/>
            <a:chExt cx="87048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615A0BF-A6B8-CD15-345C-F39421321AC6}"/>
                    </a:ext>
                  </a:extLst>
                </p14:cNvPr>
                <p14:cNvContentPartPr/>
                <p14:nvPr/>
              </p14:nvContentPartPr>
              <p14:xfrm>
                <a:off x="8310611" y="3046735"/>
                <a:ext cx="870480" cy="307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615A0BF-A6B8-CD15-345C-F39421321AC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01615" y="3037724"/>
                  <a:ext cx="888113" cy="325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9CAC6E6-82E1-B8A1-2EC5-1E61FB5E1A53}"/>
                    </a:ext>
                  </a:extLst>
                </p14:cNvPr>
                <p14:cNvContentPartPr/>
                <p14:nvPr/>
              </p14:nvContentPartPr>
              <p14:xfrm>
                <a:off x="8452451" y="3269215"/>
                <a:ext cx="160560" cy="138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9CAC6E6-82E1-B8A1-2EC5-1E61FB5E1A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43431" y="3260215"/>
                  <a:ext cx="178240" cy="156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66628D6-7353-CD6E-17D8-A14FC41AEB69}"/>
              </a:ext>
            </a:extLst>
          </p:cNvPr>
          <p:cNvSpPr/>
          <p:nvPr/>
        </p:nvSpPr>
        <p:spPr>
          <a:xfrm flipH="1">
            <a:off x="8774880" y="736642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22762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98660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30933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259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6D3C-8828-4ADE-B5F4-06E9A74E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374073"/>
            <a:ext cx="5224371" cy="63022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Let’s Backtrack a Bit…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48738CC-9D49-4D1A-B554-E69CFF6060C6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43345" y="1219199"/>
                <a:ext cx="5224371" cy="526472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Remember when we first described Washers, we talked about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farthest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/>
                  <a:t>and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closest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Consider the case of x-axis rotation.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en-US" sz="2000" dirty="0"/>
                  <a:t>In terms of distance,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 is the length that is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FARTHEST</a:t>
                </a:r>
                <a:r>
                  <a:rPr lang="en-US" sz="2000" dirty="0"/>
                  <a:t> from    x-axis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 is the length that is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CLOSEST</a:t>
                </a:r>
                <a:r>
                  <a:rPr lang="en-US" sz="2000" dirty="0"/>
                  <a:t> to x-axis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 i.e.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48738CC-9D49-4D1A-B554-E69CFF606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43345" y="1219199"/>
                <a:ext cx="5224371" cy="526472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833C68E-E58E-4AAE-9300-2544AE7E9AF9}"/>
                  </a:ext>
                </a:extLst>
              </p14:cNvPr>
              <p14:cNvContentPartPr/>
              <p14:nvPr/>
            </p14:nvContentPartPr>
            <p14:xfrm>
              <a:off x="11693384" y="502925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833C68E-E58E-4AAE-9300-2544AE7E9A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84384" y="5020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 descr="Chart, box and whisker chart&#10;&#10;Description automatically generated">
            <a:extLst>
              <a:ext uri="{FF2B5EF4-FFF2-40B4-BE49-F238E27FC236}">
                <a16:creationId xmlns:a16="http://schemas.microsoft.com/office/drawing/2014/main" id="{F465524D-8950-5893-5084-278D0FED8E8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676" t="-1925" r="8348" b="4021"/>
          <a:stretch/>
        </p:blipFill>
        <p:spPr>
          <a:xfrm>
            <a:off x="5542959" y="553822"/>
            <a:ext cx="6445151" cy="52647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6EDD5A1-4C32-4D80-9A6E-15E2182EBB45}"/>
              </a:ext>
            </a:extLst>
          </p:cNvPr>
          <p:cNvGrpSpPr/>
          <p:nvPr/>
        </p:nvGrpSpPr>
        <p:grpSpPr>
          <a:xfrm>
            <a:off x="11402366" y="4542715"/>
            <a:ext cx="430920" cy="973080"/>
            <a:chOff x="11498984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58EF60D-08A2-4238-9500-306C1F0F1C3E}"/>
                    </a:ext>
                  </a:extLst>
                </p14:cNvPr>
                <p14:cNvContentPartPr/>
                <p14:nvPr/>
              </p14:nvContentPartPr>
              <p14:xfrm>
                <a:off x="11567744" y="4832335"/>
                <a:ext cx="362160" cy="973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58EF60D-08A2-4238-9500-306C1F0F1C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58744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8BB45E-6230-4EE3-B22A-119D87D34B4B}"/>
                    </a:ext>
                  </a:extLst>
                </p14:cNvPr>
                <p14:cNvContentPartPr/>
                <p14:nvPr/>
              </p14:nvContentPartPr>
              <p14:xfrm>
                <a:off x="11498984" y="5463775"/>
                <a:ext cx="148680" cy="10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8BB45E-6230-4EE3-B22A-119D87D34B4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89984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66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98072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D75318F-BD3E-20F4-FA74-4E03D8CB7FE1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7693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56295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 Draw the region.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541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379890E5-74D5-5E11-1EB3-B32A12FEE792}"/>
                  </a:ext>
                </a:extLst>
              </p:cNvPr>
              <p:cNvSpPr/>
              <p:nvPr/>
            </p:nvSpPr>
            <p:spPr>
              <a:xfrm>
                <a:off x="5321348" y="3429000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379890E5-74D5-5E11-1EB3-B32A12FEE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348" y="3429000"/>
                <a:ext cx="2826541" cy="1083213"/>
              </a:xfrm>
              <a:prstGeom prst="rightArrow">
                <a:avLst/>
              </a:prstGeom>
              <a:blipFill>
                <a:blip r:embed="rId6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6E471E4-8E98-C307-3844-8DA8D2E512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460" y="1689808"/>
            <a:ext cx="3355014" cy="467416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87531" y="255857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49651" y="271949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237D15-AEE7-B34E-D3E3-D260B9D184B7}"/>
              </a:ext>
            </a:extLst>
          </p:cNvPr>
          <p:cNvGrpSpPr/>
          <p:nvPr/>
        </p:nvGrpSpPr>
        <p:grpSpPr>
          <a:xfrm>
            <a:off x="10681571" y="3641455"/>
            <a:ext cx="264960" cy="653760"/>
            <a:chOff x="10681571" y="3641455"/>
            <a:chExt cx="26496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93C880-1203-225E-90E5-EA5A901A0B7F}"/>
                    </a:ext>
                  </a:extLst>
                </p14:cNvPr>
                <p14:cNvContentPartPr/>
                <p14:nvPr/>
              </p14:nvContentPartPr>
              <p14:xfrm>
                <a:off x="10733411" y="3641455"/>
                <a:ext cx="213120" cy="653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93C880-1203-225E-90E5-EA5A901A0B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24411" y="3632455"/>
                  <a:ext cx="23076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D67479D-5B4B-822E-B409-C4E11CECB3E6}"/>
                    </a:ext>
                  </a:extLst>
                </p14:cNvPr>
                <p14:cNvContentPartPr/>
                <p14:nvPr/>
              </p14:nvContentPartPr>
              <p14:xfrm>
                <a:off x="10681571" y="3809935"/>
                <a:ext cx="151560" cy="72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D67479D-5B4B-822E-B409-C4E11CECB3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72571" y="3800935"/>
                  <a:ext cx="16920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663571" y="4108375"/>
                <a:ext cx="124200" cy="2095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B27F2711-DF28-3312-3F80-5AB1711176CE}"/>
              </a:ext>
            </a:extLst>
          </p:cNvPr>
          <p:cNvSpPr/>
          <p:nvPr/>
        </p:nvSpPr>
        <p:spPr>
          <a:xfrm flipH="1">
            <a:off x="5243382" y="1680414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</p:spTree>
    <p:extLst>
      <p:ext uri="{BB962C8B-B14F-4D97-AF65-F5344CB8AC3E}">
        <p14:creationId xmlns:p14="http://schemas.microsoft.com/office/powerpoint/2010/main" val="36170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7171" y="255821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49291" y="271913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63211" y="4108015"/>
                <a:ext cx="124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14:cNvPr>
              <p14:cNvContentPartPr/>
              <p14:nvPr/>
            </p14:nvContentPartPr>
            <p14:xfrm>
              <a:off x="7079411" y="372641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0771" y="37177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14:cNvPr>
              <p14:cNvContentPartPr/>
              <p14:nvPr/>
            </p14:nvContentPartPr>
            <p14:xfrm>
              <a:off x="7550651" y="3948535"/>
              <a:ext cx="65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2011" y="3939535"/>
                <a:ext cx="831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064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7171" y="255821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49291" y="271913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63211" y="4108015"/>
                <a:ext cx="124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14:cNvPr>
              <p14:cNvContentPartPr/>
              <p14:nvPr/>
            </p14:nvContentPartPr>
            <p14:xfrm>
              <a:off x="7079411" y="372641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0411" y="3717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14:cNvPr>
              <p14:cNvContentPartPr/>
              <p14:nvPr/>
            </p14:nvContentPartPr>
            <p14:xfrm>
              <a:off x="7550651" y="3948535"/>
              <a:ext cx="65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1601" y="3939535"/>
                <a:ext cx="83257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41146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7171" y="255821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49291" y="271913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63211" y="4108015"/>
                <a:ext cx="124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14:cNvPr>
              <p14:cNvContentPartPr/>
              <p14:nvPr/>
            </p14:nvContentPartPr>
            <p14:xfrm>
              <a:off x="7079411" y="372641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0411" y="3717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14:cNvPr>
              <p14:cNvContentPartPr/>
              <p14:nvPr/>
            </p14:nvContentPartPr>
            <p14:xfrm>
              <a:off x="7550651" y="3948535"/>
              <a:ext cx="65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1601" y="3939535"/>
                <a:ext cx="83257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CF95601-8BD0-0E5B-403B-A18A4F9DF143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706852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</a:t>
            </a:r>
            <a:r>
              <a:rPr lang="en-US"/>
              <a:t>Lesson 16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>
                <a:hlinkClick r:id="rId2"/>
              </a:rPr>
              <a:t>https://www.geogebra.org/m/y4pqm3mr</a:t>
            </a:r>
            <a:r>
              <a:rPr lang="en-US" sz="2600"/>
              <a:t> 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2ADE18-C0AE-35EE-7518-7C90F0443F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/>
                  <a:t>When rotating around the line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4000" dirty="0"/>
                  <a:t> …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2ADE18-C0AE-35EE-7518-7C90F0443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11" descr="Chart, box and whisker chart&#10;&#10;Description automatically generated">
            <a:extLst>
              <a:ext uri="{FF2B5EF4-FFF2-40B4-BE49-F238E27FC236}">
                <a16:creationId xmlns:a16="http://schemas.microsoft.com/office/drawing/2014/main" id="{505F4357-9638-0B00-DAF3-6F9B969F9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991" y="2048378"/>
            <a:ext cx="6202768" cy="3699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54CD95-90CA-9175-6A11-7D552253F4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88" y="2486525"/>
                <a:ext cx="4929854" cy="40324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the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FARTHEST</a:t>
                </a:r>
                <a:r>
                  <a:rPr lang="en-US" sz="2000" dirty="0"/>
                  <a:t>, </a:t>
                </a:r>
              </a:p>
              <a:p>
                <a:pPr lvl="1"/>
                <a:r>
                  <a:rPr lang="en-US" sz="2000" dirty="0"/>
                  <a:t>Distance b/w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dirty="0"/>
                  <a:t> is </a:t>
                </a:r>
              </a:p>
              <a:p>
                <a:pPr marL="457200" lvl="1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−#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is the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CLOSEST</a:t>
                </a:r>
                <a:r>
                  <a:rPr lang="en-US" sz="2000" dirty="0"/>
                  <a:t>,</a:t>
                </a:r>
              </a:p>
              <a:p>
                <a:pPr lvl="1"/>
                <a:r>
                  <a:rPr lang="en-US" sz="2000" dirty="0"/>
                  <a:t> Distance b/w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dirty="0"/>
                  <a:t> is </a:t>
                </a:r>
              </a:p>
              <a:p>
                <a:pPr marL="457200" lvl="1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−#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Font typeface="Wingdings 2" charset="2"/>
                  <a:buNone/>
                </a:pPr>
                <a:endParaRPr lang="en-US" sz="2000" dirty="0"/>
              </a:p>
              <a:p>
                <a:r>
                  <a:rPr lang="en-US" sz="2000" b="1" dirty="0">
                    <a:solidFill>
                      <a:srgbClr val="7030A0"/>
                    </a:solidFill>
                  </a:rPr>
                  <a:t>Washer Method for around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:</a:t>
                </a:r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54CD95-90CA-9175-6A11-7D552253F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88" y="2486525"/>
                <a:ext cx="4929854" cy="4032497"/>
              </a:xfrm>
              <a:prstGeom prst="rect">
                <a:avLst/>
              </a:prstGeom>
              <a:blipFill>
                <a:blip r:embed="rId4"/>
                <a:stretch>
                  <a:fillRect l="-990" t="-7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BE14F87-AF11-A32B-ECE7-F0E44EB7BA8E}"/>
              </a:ext>
            </a:extLst>
          </p:cNvPr>
          <p:cNvGrpSpPr/>
          <p:nvPr/>
        </p:nvGrpSpPr>
        <p:grpSpPr>
          <a:xfrm flipH="1">
            <a:off x="5665079" y="3797735"/>
            <a:ext cx="430920" cy="973080"/>
            <a:chOff x="11679099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C741F1-8908-4247-BD62-593F1DF1A35A}"/>
                    </a:ext>
                  </a:extLst>
                </p14:cNvPr>
                <p14:cNvContentPartPr/>
                <p14:nvPr/>
              </p14:nvContentPartPr>
              <p14:xfrm>
                <a:off x="11747859" y="4832335"/>
                <a:ext cx="362160" cy="97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929554-33E7-4150-B90F-D840A6CF91A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38859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914BA5-990B-B6D7-6889-832E83F85D94}"/>
                    </a:ext>
                  </a:extLst>
                </p14:cNvPr>
                <p14:cNvContentPartPr/>
                <p14:nvPr/>
              </p14:nvContentPartPr>
              <p14:xfrm>
                <a:off x="11679099" y="5463775"/>
                <a:ext cx="148680" cy="10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E1FA37-11A8-4B1A-9F80-3A0573400B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70459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C7F5-5CCF-6C33-9A29-68F5E9BFFFE6}"/>
                  </a:ext>
                </a:extLst>
              </p:cNvPr>
              <p:cNvSpPr txBox="1"/>
              <p:nvPr/>
            </p:nvSpPr>
            <p:spPr>
              <a:xfrm>
                <a:off x="5542580" y="5873115"/>
                <a:ext cx="6269591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Note this formula is also true for the x-axis case, because the x-axis is simply the line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C7F5-5CCF-6C33-9A29-68F5E9BF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580" y="5873115"/>
                <a:ext cx="6269591" cy="984885"/>
              </a:xfrm>
              <a:prstGeom prst="rect">
                <a:avLst/>
              </a:prstGeom>
              <a:blipFill>
                <a:blip r:embed="rId10"/>
                <a:stretch>
                  <a:fillRect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6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2ADE18-C0AE-35EE-7518-7C90F0443F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7"/>
                <a:ext cx="10571998" cy="1189107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GOOD NEWS EVERYBODY: </a:t>
                </a:r>
                <a:br>
                  <a:rPr lang="en-US" dirty="0"/>
                </a:br>
                <a:r>
                  <a:rPr lang="en-US" dirty="0"/>
                  <a:t>When rotating around the line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dirty="0"/>
                  <a:t> …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2ADE18-C0AE-35EE-7518-7C90F0443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7"/>
                <a:ext cx="10571998" cy="11891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54CD95-90CA-9175-6A11-7D552253F4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88" y="2486525"/>
                <a:ext cx="4929854" cy="40324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</a:rPr>
                  <a:t>The same formulas, 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,  from the case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 applies. </a:t>
                </a:r>
              </a:p>
              <a:p>
                <a:pPr marL="457200" lvl="1" indent="0">
                  <a:buFont typeface="Wingdings 2" charset="2"/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r>
                  <a:rPr lang="en-US" sz="2000" b="1" dirty="0">
                    <a:solidFill>
                      <a:srgbClr val="7030A0"/>
                    </a:solidFill>
                  </a:rPr>
                  <a:t>Washer Method for around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54CD95-90CA-9175-6A11-7D552253F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88" y="2486525"/>
                <a:ext cx="4929854" cy="4032497"/>
              </a:xfrm>
              <a:prstGeom prst="rect">
                <a:avLst/>
              </a:prstGeom>
              <a:blipFill>
                <a:blip r:embed="rId3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C7F5-5CCF-6C33-9A29-68F5E9BFFFE6}"/>
                  </a:ext>
                </a:extLst>
              </p:cNvPr>
              <p:cNvSpPr txBox="1"/>
              <p:nvPr/>
            </p:nvSpPr>
            <p:spPr>
              <a:xfrm>
                <a:off x="5542580" y="5873115"/>
                <a:ext cx="6269591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Note this formula is also true for the y-axis case, because the y-axis is simply the line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C7F5-5CCF-6C33-9A29-68F5E9BF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580" y="5873115"/>
                <a:ext cx="6269591" cy="984885"/>
              </a:xfrm>
              <a:prstGeom prst="rect">
                <a:avLst/>
              </a:prstGeom>
              <a:blipFill>
                <a:blip r:embed="rId4"/>
                <a:stretch>
                  <a:fillRect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179BFC39-E78F-71DB-8CAC-F51FE7F98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28244"/>
            <a:ext cx="5289127" cy="34379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0DF8117-816A-B397-5944-940FC0ECDA4A}"/>
              </a:ext>
            </a:extLst>
          </p:cNvPr>
          <p:cNvGrpSpPr/>
          <p:nvPr/>
        </p:nvGrpSpPr>
        <p:grpSpPr>
          <a:xfrm rot="16200000">
            <a:off x="6574404" y="2093476"/>
            <a:ext cx="373486" cy="786098"/>
            <a:chOff x="11498984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D2334B-2374-0974-0C18-91928E9D0A3B}"/>
                    </a:ext>
                  </a:extLst>
                </p14:cNvPr>
                <p14:cNvContentPartPr/>
                <p14:nvPr/>
              </p14:nvContentPartPr>
              <p14:xfrm>
                <a:off x="11567744" y="4832335"/>
                <a:ext cx="362160" cy="97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0F418CC-27CB-4BDA-8091-9813E4EC29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58744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76907F-2BF3-2B88-8DCB-108BFBF26E91}"/>
                    </a:ext>
                  </a:extLst>
                </p14:cNvPr>
                <p14:cNvContentPartPr/>
                <p14:nvPr/>
              </p14:nvContentPartPr>
              <p14:xfrm>
                <a:off x="11498984" y="5463775"/>
                <a:ext cx="148680" cy="10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BCD309A-E844-4AC3-905C-455960071C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89984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95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270A3-4FA6-B73A-9CB8-F471978F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Note that though we did all these calculations for the Washer Problems; this idea also applies for the Disk Problems.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7A83A-3C8C-5F3F-B454-0FE13A8B8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1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around any non-Axis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−#]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/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Note: That these formulas work for the case of x-axis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and y-axis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blipFill>
                <a:blip r:embed="rId5"/>
                <a:stretch>
                  <a:fillRect l="-6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893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3337</TotalTime>
  <Words>3602</Words>
  <Application>Microsoft Office PowerPoint</Application>
  <PresentationFormat>Widescreen</PresentationFormat>
  <Paragraphs>370</Paragraphs>
  <Slides>58</Slides>
  <Notes>53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Cambria Math</vt:lpstr>
      <vt:lpstr>Century Gothic</vt:lpstr>
      <vt:lpstr>Wingdings 2</vt:lpstr>
      <vt:lpstr>Quotable</vt:lpstr>
      <vt:lpstr>MA 16020: Lesson 16    Volume By Revolution      Rotation around any non-Axis    </vt:lpstr>
      <vt:lpstr>RECAP of Formulas from Lessons 14 and 15</vt:lpstr>
      <vt:lpstr>RECAP: When do we apply Disk Method or Washer Method?</vt:lpstr>
      <vt:lpstr>Today’s Lecture</vt:lpstr>
      <vt:lpstr>Let’s Backtrack a Bit…</vt:lpstr>
      <vt:lpstr>When rotating around the line y=# …</vt:lpstr>
      <vt:lpstr>GOOD NEWS EVERYBODY:  When rotating around the line x=# …</vt:lpstr>
      <vt:lpstr>Note that though we did all these calculations for the Washer Problems; this idea also applies for the Disk Problems. </vt:lpstr>
      <vt:lpstr>Rotation around any non-Axis Formulas</vt:lpstr>
      <vt:lpstr>PowerPoint Presentation</vt:lpstr>
      <vt:lpstr>Rotation around any Axis Formulas</vt:lpstr>
      <vt:lpstr>AGAIN: When do we apply Disk Method or Washer Method?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GeoGebra Link for Lesson 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</dc:title>
  <dc:creator>Alexandra Cuadra</dc:creator>
  <cp:lastModifiedBy>Alexandra Cuadra</cp:lastModifiedBy>
  <cp:revision>38</cp:revision>
  <cp:lastPrinted>2022-02-22T18:34:08Z</cp:lastPrinted>
  <dcterms:created xsi:type="dcterms:W3CDTF">2022-02-21T17:56:34Z</dcterms:created>
  <dcterms:modified xsi:type="dcterms:W3CDTF">2023-09-29T18:07:16Z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2023-02-18T03:11:10Z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fd7031db-8ce0-4631-a77a-c9969f026745</vt:lpwstr>
  </property>
  <property fmtid="{D5CDD505-2E9C-101B-9397-08002B2CF9AE}" pid="8" name="MSIP_Label_4044bd30-2ed7-4c9d-9d12-46200872a97b_ContentBits">
    <vt:lpwstr>0</vt:lpwstr>
  </property>
</Properties>
</file>