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4.xml" ContentType="application/vnd.openxmlformats-officedocument.presentationml.tags+xml"/>
  <Override PartName="/ppt/tags/tag25.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26.xml" ContentType="application/vnd.openxmlformats-officedocument.presentationml.tags+xml"/>
  <Override PartName="/ppt/tags/tag2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p:sldMasterIdLst>
    <p:sldMasterId id="2147483648" r:id="rId1"/>
  </p:sldMasterIdLst>
  <p:notesMasterIdLst>
    <p:notesMasterId r:id="rId21"/>
  </p:notesMasterIdLst>
  <p:handoutMasterIdLst>
    <p:handoutMasterId r:id="rId22"/>
  </p:handoutMasterIdLst>
  <p:sldIdLst>
    <p:sldId id="284" r:id="rId2"/>
    <p:sldId id="285" r:id="rId3"/>
    <p:sldId id="286" r:id="rId4"/>
    <p:sldId id="258" r:id="rId5"/>
    <p:sldId id="290" r:id="rId6"/>
    <p:sldId id="260" r:id="rId7"/>
    <p:sldId id="261" r:id="rId8"/>
    <p:sldId id="264" r:id="rId9"/>
    <p:sldId id="265" r:id="rId10"/>
    <p:sldId id="266" r:id="rId11"/>
    <p:sldId id="267" r:id="rId12"/>
    <p:sldId id="268" r:id="rId13"/>
    <p:sldId id="271" r:id="rId14"/>
    <p:sldId id="263" r:id="rId15"/>
    <p:sldId id="275" r:id="rId16"/>
    <p:sldId id="282" r:id="rId17"/>
    <p:sldId id="281" r:id="rId18"/>
    <p:sldId id="287" r:id="rId19"/>
    <p:sldId id="283" r:id="rId20"/>
  </p:sldIdLst>
  <p:sldSz cx="9144000" cy="6858000" type="screen4x3"/>
  <p:notesSz cx="7010400" cy="9296400"/>
  <p:embeddedFontLst>
    <p:embeddedFont>
      <p:font typeface="SwissReSans Light" panose="020B0504020202020204" pitchFamily="34" charset="0"/>
      <p:regular r:id="rId23"/>
      <p:bold r:id="rId24"/>
      <p:italic r:id="rId25"/>
      <p:boldItalic r:id="rId26"/>
    </p:embeddedFont>
    <p:embeddedFont>
      <p:font typeface="SwissReSans" panose="020B0604020202020204" pitchFamily="34" charset="0"/>
      <p:regular r:id="rId27"/>
      <p:bold r:id="rId28"/>
      <p:italic r:id="rId29"/>
      <p:boldItalic r:id="rId30"/>
    </p:embeddedFont>
  </p:embeddedFontLst>
  <p:custDataLst>
    <p:tags r:id="rId31"/>
  </p:custDataLst>
  <p:defaultTextStyle>
    <a:defPPr>
      <a:defRPr lang="en-US"/>
    </a:defPPr>
    <a:lvl1pPr algn="l" rtl="0" eaLnBrk="0" fontAlgn="base" hangingPunct="0">
      <a:spcBef>
        <a:spcPct val="0"/>
      </a:spcBef>
      <a:spcAft>
        <a:spcPct val="0"/>
      </a:spcAft>
      <a:buClr>
        <a:srgbClr val="283E36"/>
      </a:buClr>
      <a:buSzPct val="80000"/>
      <a:buFont typeface="Wingdings" pitchFamily="2" charset="2"/>
      <a:defRPr sz="2000" kern="1200">
        <a:solidFill>
          <a:srgbClr val="283E36"/>
        </a:solidFill>
        <a:latin typeface="SwissReSans" pitchFamily="34" charset="0"/>
        <a:ea typeface="+mn-ea"/>
        <a:cs typeface="+mn-cs"/>
      </a:defRPr>
    </a:lvl1pPr>
    <a:lvl2pPr marL="457200" algn="l" rtl="0" eaLnBrk="0" fontAlgn="base" hangingPunct="0">
      <a:spcBef>
        <a:spcPct val="0"/>
      </a:spcBef>
      <a:spcAft>
        <a:spcPct val="0"/>
      </a:spcAft>
      <a:buClr>
        <a:srgbClr val="283E36"/>
      </a:buClr>
      <a:buSzPct val="80000"/>
      <a:buFont typeface="Wingdings" pitchFamily="2" charset="2"/>
      <a:defRPr sz="2000" kern="1200">
        <a:solidFill>
          <a:srgbClr val="283E36"/>
        </a:solidFill>
        <a:latin typeface="SwissReSans" pitchFamily="34" charset="0"/>
        <a:ea typeface="+mn-ea"/>
        <a:cs typeface="+mn-cs"/>
      </a:defRPr>
    </a:lvl2pPr>
    <a:lvl3pPr marL="914400" algn="l" rtl="0" eaLnBrk="0" fontAlgn="base" hangingPunct="0">
      <a:spcBef>
        <a:spcPct val="0"/>
      </a:spcBef>
      <a:spcAft>
        <a:spcPct val="0"/>
      </a:spcAft>
      <a:buClr>
        <a:srgbClr val="283E36"/>
      </a:buClr>
      <a:buSzPct val="80000"/>
      <a:buFont typeface="Wingdings" pitchFamily="2" charset="2"/>
      <a:defRPr sz="2000" kern="1200">
        <a:solidFill>
          <a:srgbClr val="283E36"/>
        </a:solidFill>
        <a:latin typeface="SwissReSans" pitchFamily="34" charset="0"/>
        <a:ea typeface="+mn-ea"/>
        <a:cs typeface="+mn-cs"/>
      </a:defRPr>
    </a:lvl3pPr>
    <a:lvl4pPr marL="1371600" algn="l" rtl="0" eaLnBrk="0" fontAlgn="base" hangingPunct="0">
      <a:spcBef>
        <a:spcPct val="0"/>
      </a:spcBef>
      <a:spcAft>
        <a:spcPct val="0"/>
      </a:spcAft>
      <a:buClr>
        <a:srgbClr val="283E36"/>
      </a:buClr>
      <a:buSzPct val="80000"/>
      <a:buFont typeface="Wingdings" pitchFamily="2" charset="2"/>
      <a:defRPr sz="2000" kern="1200">
        <a:solidFill>
          <a:srgbClr val="283E36"/>
        </a:solidFill>
        <a:latin typeface="SwissReSans" pitchFamily="34" charset="0"/>
        <a:ea typeface="+mn-ea"/>
        <a:cs typeface="+mn-cs"/>
      </a:defRPr>
    </a:lvl4pPr>
    <a:lvl5pPr marL="1828800" algn="l" rtl="0" eaLnBrk="0" fontAlgn="base" hangingPunct="0">
      <a:spcBef>
        <a:spcPct val="0"/>
      </a:spcBef>
      <a:spcAft>
        <a:spcPct val="0"/>
      </a:spcAft>
      <a:buClr>
        <a:srgbClr val="283E36"/>
      </a:buClr>
      <a:buSzPct val="80000"/>
      <a:buFont typeface="Wingdings" pitchFamily="2" charset="2"/>
      <a:defRPr sz="2000" kern="1200">
        <a:solidFill>
          <a:srgbClr val="283E36"/>
        </a:solidFill>
        <a:latin typeface="SwissReSans" pitchFamily="34" charset="0"/>
        <a:ea typeface="+mn-ea"/>
        <a:cs typeface="+mn-cs"/>
      </a:defRPr>
    </a:lvl5pPr>
    <a:lvl6pPr marL="2286000" algn="l" defTabSz="914400" rtl="0" eaLnBrk="1" latinLnBrk="0" hangingPunct="1">
      <a:defRPr sz="2000" kern="1200">
        <a:solidFill>
          <a:srgbClr val="283E36"/>
        </a:solidFill>
        <a:latin typeface="SwissReSans" pitchFamily="34" charset="0"/>
        <a:ea typeface="+mn-ea"/>
        <a:cs typeface="+mn-cs"/>
      </a:defRPr>
    </a:lvl6pPr>
    <a:lvl7pPr marL="2743200" algn="l" defTabSz="914400" rtl="0" eaLnBrk="1" latinLnBrk="0" hangingPunct="1">
      <a:defRPr sz="2000" kern="1200">
        <a:solidFill>
          <a:srgbClr val="283E36"/>
        </a:solidFill>
        <a:latin typeface="SwissReSans" pitchFamily="34" charset="0"/>
        <a:ea typeface="+mn-ea"/>
        <a:cs typeface="+mn-cs"/>
      </a:defRPr>
    </a:lvl7pPr>
    <a:lvl8pPr marL="3200400" algn="l" defTabSz="914400" rtl="0" eaLnBrk="1" latinLnBrk="0" hangingPunct="1">
      <a:defRPr sz="2000" kern="1200">
        <a:solidFill>
          <a:srgbClr val="283E36"/>
        </a:solidFill>
        <a:latin typeface="SwissReSans" pitchFamily="34" charset="0"/>
        <a:ea typeface="+mn-ea"/>
        <a:cs typeface="+mn-cs"/>
      </a:defRPr>
    </a:lvl8pPr>
    <a:lvl9pPr marL="3657600" algn="l" defTabSz="914400" rtl="0" eaLnBrk="1" latinLnBrk="0" hangingPunct="1">
      <a:defRPr sz="2000" kern="1200">
        <a:solidFill>
          <a:srgbClr val="283E36"/>
        </a:solidFill>
        <a:latin typeface="SwissReSans" pitchFamily="34" charset="0"/>
        <a:ea typeface="+mn-ea"/>
        <a:cs typeface="+mn-cs"/>
      </a:defRPr>
    </a:lvl9pPr>
  </p:defaultTextStyle>
  <p:extLst>
    <p:ext uri="{EFAFB233-063F-42B5-8137-9DF3F51BA10A}">
      <p15:sldGuideLst xmlns:p15="http://schemas.microsoft.com/office/powerpoint/2012/main">
        <p15:guide id="1" orient="horz" pos="1026">
          <p15:clr>
            <a:srgbClr val="A4A3A4"/>
          </p15:clr>
        </p15:guide>
        <p15:guide id="2" orient="horz" pos="164">
          <p15:clr>
            <a:srgbClr val="A4A3A4"/>
          </p15:clr>
        </p15:guide>
        <p15:guide id="3" pos="5420">
          <p15:clr>
            <a:srgbClr val="A4A3A4"/>
          </p15:clr>
        </p15:guide>
        <p15:guide id="4" pos="476">
          <p15:clr>
            <a:srgbClr val="A4A3A4"/>
          </p15:clr>
        </p15:guide>
        <p15:guide id="5" pos="428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78" autoAdjust="0"/>
    <p:restoredTop sz="84137" autoAdjust="0"/>
  </p:normalViewPr>
  <p:slideViewPr>
    <p:cSldViewPr showGuides="1">
      <p:cViewPr varScale="1">
        <p:scale>
          <a:sx n="72" d="100"/>
          <a:sy n="72" d="100"/>
        </p:scale>
        <p:origin x="1186" y="62"/>
      </p:cViewPr>
      <p:guideLst>
        <p:guide orient="horz" pos="1026"/>
        <p:guide orient="horz" pos="164"/>
        <p:guide pos="5420"/>
        <p:guide pos="476"/>
        <p:guide pos="4286"/>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1806" y="72"/>
      </p:cViewPr>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notesMaster" Target="notesMasters/notesMaster1.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font" Target="fonts/font5.fntdata"/><Relationship Id="rId30" Type="http://schemas.openxmlformats.org/officeDocument/2006/relationships/font" Target="fonts/font8.fntdata"/><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4878A8-511D-4F18-BD27-F885F6FA659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2AB757F-66B6-49E3-8777-F4761E47994A}">
      <dgm:prSet/>
      <dgm:spPr/>
      <dgm:t>
        <a:bodyPr/>
        <a:lstStyle/>
        <a:p>
          <a:pPr rtl="0"/>
          <a:r>
            <a:rPr lang="en-GB" dirty="0" smtClean="0"/>
            <a:t>Provides protection</a:t>
          </a:r>
          <a:endParaRPr lang="en-US" dirty="0"/>
        </a:p>
      </dgm:t>
    </dgm:pt>
    <dgm:pt modelId="{622C50F1-9FD5-47F6-B16E-1FE3D363A05D}" type="parTrans" cxnId="{BB2D48F7-4FD8-4877-B5FA-1F4AE54B1A95}">
      <dgm:prSet/>
      <dgm:spPr/>
      <dgm:t>
        <a:bodyPr/>
        <a:lstStyle/>
        <a:p>
          <a:endParaRPr lang="en-US"/>
        </a:p>
      </dgm:t>
    </dgm:pt>
    <dgm:pt modelId="{35E96B79-755D-4C8A-874C-53AD7EF99226}" type="sibTrans" cxnId="{BB2D48F7-4FD8-4877-B5FA-1F4AE54B1A95}">
      <dgm:prSet/>
      <dgm:spPr/>
      <dgm:t>
        <a:bodyPr/>
        <a:lstStyle/>
        <a:p>
          <a:endParaRPr lang="en-US"/>
        </a:p>
      </dgm:t>
    </dgm:pt>
    <dgm:pt modelId="{5CDC9D1E-3EF5-4DFD-8392-910738AAF4BF}">
      <dgm:prSet/>
      <dgm:spPr/>
      <dgm:t>
        <a:bodyPr/>
        <a:lstStyle/>
        <a:p>
          <a:pPr rtl="0"/>
          <a:r>
            <a:rPr lang="en-GB" dirty="0" smtClean="0"/>
            <a:t>Reinsurers help set assumptions</a:t>
          </a:r>
          <a:endParaRPr lang="en-US" dirty="0"/>
        </a:p>
      </dgm:t>
    </dgm:pt>
    <dgm:pt modelId="{07B32A1F-F7A5-4BDE-9B8F-C0D1F221F58B}" type="parTrans" cxnId="{FDBA976D-79AC-4425-B445-C51ADD4B0C04}">
      <dgm:prSet/>
      <dgm:spPr/>
      <dgm:t>
        <a:bodyPr/>
        <a:lstStyle/>
        <a:p>
          <a:endParaRPr lang="en-US"/>
        </a:p>
      </dgm:t>
    </dgm:pt>
    <dgm:pt modelId="{64C02CB8-A390-47AC-AA98-A534933D0EF2}" type="sibTrans" cxnId="{FDBA976D-79AC-4425-B445-C51ADD4B0C04}">
      <dgm:prSet/>
      <dgm:spPr/>
      <dgm:t>
        <a:bodyPr/>
        <a:lstStyle/>
        <a:p>
          <a:endParaRPr lang="en-US"/>
        </a:p>
      </dgm:t>
    </dgm:pt>
    <dgm:pt modelId="{2F74014D-F059-4F47-8DC5-3708C343D945}">
      <dgm:prSet/>
      <dgm:spPr/>
      <dgm:t>
        <a:bodyPr/>
        <a:lstStyle/>
        <a:p>
          <a:pPr rtl="0"/>
          <a:r>
            <a:rPr lang="en-GB" dirty="0" smtClean="0"/>
            <a:t>Income smoothing</a:t>
          </a:r>
          <a:endParaRPr lang="en-US" dirty="0"/>
        </a:p>
      </dgm:t>
    </dgm:pt>
    <dgm:pt modelId="{15883CFD-D9CF-4234-9FB1-A1E03AB90A73}" type="parTrans" cxnId="{405F275B-0A05-4C81-9AE1-EE4683F79E4C}">
      <dgm:prSet/>
      <dgm:spPr/>
      <dgm:t>
        <a:bodyPr/>
        <a:lstStyle/>
        <a:p>
          <a:endParaRPr lang="en-US"/>
        </a:p>
      </dgm:t>
    </dgm:pt>
    <dgm:pt modelId="{FB1BDFDC-5BEC-4DBC-BE46-20835B1C873C}" type="sibTrans" cxnId="{405F275B-0A05-4C81-9AE1-EE4683F79E4C}">
      <dgm:prSet/>
      <dgm:spPr/>
      <dgm:t>
        <a:bodyPr/>
        <a:lstStyle/>
        <a:p>
          <a:endParaRPr lang="en-US"/>
        </a:p>
      </dgm:t>
    </dgm:pt>
    <dgm:pt modelId="{77D4C9D8-ECB8-4ECC-83F8-21B841840B4B}">
      <dgm:prSet/>
      <dgm:spPr/>
      <dgm:t>
        <a:bodyPr/>
        <a:lstStyle/>
        <a:p>
          <a:pPr rtl="0"/>
          <a:r>
            <a:rPr lang="en-GB" dirty="0" smtClean="0"/>
            <a:t>Risk diversification</a:t>
          </a:r>
          <a:endParaRPr lang="en-US" dirty="0"/>
        </a:p>
      </dgm:t>
    </dgm:pt>
    <dgm:pt modelId="{7CBDF752-37F9-4970-AD05-A93CC472BBD8}" type="parTrans" cxnId="{5E9238F5-2E69-478D-8EE4-8F0B632B132A}">
      <dgm:prSet/>
      <dgm:spPr/>
      <dgm:t>
        <a:bodyPr/>
        <a:lstStyle/>
        <a:p>
          <a:endParaRPr lang="en-US"/>
        </a:p>
      </dgm:t>
    </dgm:pt>
    <dgm:pt modelId="{EFD2476C-F646-4735-A1C4-FFD3013C6A14}" type="sibTrans" cxnId="{5E9238F5-2E69-478D-8EE4-8F0B632B132A}">
      <dgm:prSet/>
      <dgm:spPr/>
      <dgm:t>
        <a:bodyPr/>
        <a:lstStyle/>
        <a:p>
          <a:endParaRPr lang="en-US"/>
        </a:p>
      </dgm:t>
    </dgm:pt>
    <dgm:pt modelId="{C63E1946-A120-4ABD-A9B2-574F39003BF6}">
      <dgm:prSet/>
      <dgm:spPr/>
      <dgm:t>
        <a:bodyPr/>
        <a:lstStyle/>
        <a:p>
          <a:pPr rtl="0"/>
          <a:r>
            <a:rPr lang="en-GB" dirty="0" smtClean="0"/>
            <a:t>Law of large numbers</a:t>
          </a:r>
          <a:endParaRPr lang="en-US" dirty="0"/>
        </a:p>
      </dgm:t>
    </dgm:pt>
    <dgm:pt modelId="{75381843-4837-4A16-8FB8-ACD16BAD0F5E}" type="parTrans" cxnId="{E8504372-7710-4C83-A903-A2E8C34BA800}">
      <dgm:prSet/>
      <dgm:spPr/>
      <dgm:t>
        <a:bodyPr/>
        <a:lstStyle/>
        <a:p>
          <a:endParaRPr lang="en-US"/>
        </a:p>
      </dgm:t>
    </dgm:pt>
    <dgm:pt modelId="{7989E7A0-6964-4030-AFD3-F59CA63FC3C4}" type="sibTrans" cxnId="{E8504372-7710-4C83-A903-A2E8C34BA800}">
      <dgm:prSet/>
      <dgm:spPr/>
      <dgm:t>
        <a:bodyPr/>
        <a:lstStyle/>
        <a:p>
          <a:endParaRPr lang="en-US"/>
        </a:p>
      </dgm:t>
    </dgm:pt>
    <dgm:pt modelId="{1BB7D078-8E98-489A-A97A-657BC34356A6}">
      <dgm:prSet/>
      <dgm:spPr/>
      <dgm:t>
        <a:bodyPr/>
        <a:lstStyle/>
        <a:p>
          <a:r>
            <a:rPr lang="en-GB" smtClean="0"/>
            <a:t>Reduces </a:t>
          </a:r>
          <a:r>
            <a:rPr lang="en-GB" dirty="0" smtClean="0"/>
            <a:t>price</a:t>
          </a:r>
          <a:endParaRPr lang="en-US"/>
        </a:p>
      </dgm:t>
    </dgm:pt>
    <dgm:pt modelId="{E6C1745D-7193-4155-88F6-2317F10E3297}" type="parTrans" cxnId="{602D63AD-AFDF-499A-B18F-BFE49514877D}">
      <dgm:prSet/>
      <dgm:spPr/>
      <dgm:t>
        <a:bodyPr/>
        <a:lstStyle/>
        <a:p>
          <a:endParaRPr lang="en-US"/>
        </a:p>
      </dgm:t>
    </dgm:pt>
    <dgm:pt modelId="{6DB66661-B388-4C62-9EE1-E65B0BA9C793}" type="sibTrans" cxnId="{602D63AD-AFDF-499A-B18F-BFE49514877D}">
      <dgm:prSet/>
      <dgm:spPr/>
      <dgm:t>
        <a:bodyPr/>
        <a:lstStyle/>
        <a:p>
          <a:endParaRPr lang="en-US"/>
        </a:p>
      </dgm:t>
    </dgm:pt>
    <dgm:pt modelId="{62E4FBE2-7CA9-491D-883E-39F941C1B0D7}">
      <dgm:prSet/>
      <dgm:spPr/>
      <dgm:t>
        <a:bodyPr/>
        <a:lstStyle/>
        <a:p>
          <a:pPr rtl="0"/>
          <a:r>
            <a:rPr lang="en-GB" dirty="0" smtClean="0"/>
            <a:t>Capital efficiency</a:t>
          </a:r>
          <a:endParaRPr lang="en-US" dirty="0"/>
        </a:p>
      </dgm:t>
    </dgm:pt>
    <dgm:pt modelId="{56CD4849-0DDE-41D0-A339-178A65ACCFCF}" type="parTrans" cxnId="{2DFFCFCE-E1A8-4AA4-87E6-AD1856C927DE}">
      <dgm:prSet/>
      <dgm:spPr/>
    </dgm:pt>
    <dgm:pt modelId="{7104088C-0B2A-4118-8CBC-CCD35078CC6B}" type="sibTrans" cxnId="{2DFFCFCE-E1A8-4AA4-87E6-AD1856C927DE}">
      <dgm:prSet/>
      <dgm:spPr/>
    </dgm:pt>
    <dgm:pt modelId="{5356785B-72A5-4EDB-A367-C03CE0EF0723}" type="pres">
      <dgm:prSet presAssocID="{024878A8-511D-4F18-BD27-F885F6FA659B}" presName="Name0" presStyleCnt="0">
        <dgm:presLayoutVars>
          <dgm:dir/>
          <dgm:animLvl val="lvl"/>
          <dgm:resizeHandles val="exact"/>
        </dgm:presLayoutVars>
      </dgm:prSet>
      <dgm:spPr/>
      <dgm:t>
        <a:bodyPr/>
        <a:lstStyle/>
        <a:p>
          <a:endParaRPr lang="en-US"/>
        </a:p>
      </dgm:t>
    </dgm:pt>
    <dgm:pt modelId="{0A1EF4B8-BCAF-461B-93D6-37D55A8A88C4}" type="pres">
      <dgm:prSet presAssocID="{22AB757F-66B6-49E3-8777-F4761E47994A}" presName="linNode" presStyleCnt="0"/>
      <dgm:spPr/>
    </dgm:pt>
    <dgm:pt modelId="{A51FEE06-3476-45B3-A9BD-FD0FC32F5FF9}" type="pres">
      <dgm:prSet presAssocID="{22AB757F-66B6-49E3-8777-F4761E47994A}" presName="parentText" presStyleLbl="node1" presStyleIdx="0" presStyleCnt="2">
        <dgm:presLayoutVars>
          <dgm:chMax val="1"/>
          <dgm:bulletEnabled val="1"/>
        </dgm:presLayoutVars>
      </dgm:prSet>
      <dgm:spPr/>
      <dgm:t>
        <a:bodyPr/>
        <a:lstStyle/>
        <a:p>
          <a:endParaRPr lang="en-US"/>
        </a:p>
      </dgm:t>
    </dgm:pt>
    <dgm:pt modelId="{9610229A-E4D2-4805-8C07-1739BB01B6F9}" type="pres">
      <dgm:prSet presAssocID="{22AB757F-66B6-49E3-8777-F4761E47994A}" presName="descendantText" presStyleLbl="alignAccFollowNode1" presStyleIdx="0" presStyleCnt="2">
        <dgm:presLayoutVars>
          <dgm:bulletEnabled val="1"/>
        </dgm:presLayoutVars>
      </dgm:prSet>
      <dgm:spPr/>
      <dgm:t>
        <a:bodyPr/>
        <a:lstStyle/>
        <a:p>
          <a:endParaRPr lang="en-US"/>
        </a:p>
      </dgm:t>
    </dgm:pt>
    <dgm:pt modelId="{253974C4-4409-4578-9EA6-C913C3C76E83}" type="pres">
      <dgm:prSet presAssocID="{35E96B79-755D-4C8A-874C-53AD7EF99226}" presName="sp" presStyleCnt="0"/>
      <dgm:spPr/>
    </dgm:pt>
    <dgm:pt modelId="{E65778D1-77A6-4BD4-829B-EAAE1D9AF153}" type="pres">
      <dgm:prSet presAssocID="{1BB7D078-8E98-489A-A97A-657BC34356A6}" presName="linNode" presStyleCnt="0"/>
      <dgm:spPr/>
    </dgm:pt>
    <dgm:pt modelId="{B505D263-E167-4DBA-817E-20AD94C5521D}" type="pres">
      <dgm:prSet presAssocID="{1BB7D078-8E98-489A-A97A-657BC34356A6}" presName="parentText" presStyleLbl="node1" presStyleIdx="1" presStyleCnt="2">
        <dgm:presLayoutVars>
          <dgm:chMax val="1"/>
          <dgm:bulletEnabled val="1"/>
        </dgm:presLayoutVars>
      </dgm:prSet>
      <dgm:spPr/>
      <dgm:t>
        <a:bodyPr/>
        <a:lstStyle/>
        <a:p>
          <a:endParaRPr lang="en-US"/>
        </a:p>
      </dgm:t>
    </dgm:pt>
    <dgm:pt modelId="{DC75D553-4DE4-4538-B9CF-7C5155055D2E}" type="pres">
      <dgm:prSet presAssocID="{1BB7D078-8E98-489A-A97A-657BC34356A6}" presName="descendantText" presStyleLbl="alignAccFollowNode1" presStyleIdx="1" presStyleCnt="2">
        <dgm:presLayoutVars>
          <dgm:bulletEnabled val="1"/>
        </dgm:presLayoutVars>
      </dgm:prSet>
      <dgm:spPr/>
      <dgm:t>
        <a:bodyPr/>
        <a:lstStyle/>
        <a:p>
          <a:endParaRPr lang="en-US"/>
        </a:p>
      </dgm:t>
    </dgm:pt>
  </dgm:ptLst>
  <dgm:cxnLst>
    <dgm:cxn modelId="{9EC0883E-00EA-45A1-9ABE-9CD0064C6FA7}" type="presOf" srcId="{5CDC9D1E-3EF5-4DFD-8392-910738AAF4BF}" destId="{DC75D553-4DE4-4538-B9CF-7C5155055D2E}" srcOrd="0" destOrd="0" presId="urn:microsoft.com/office/officeart/2005/8/layout/vList5"/>
    <dgm:cxn modelId="{B5D5DA7E-DC17-4AF8-95A4-E7D5B7787B87}" type="presOf" srcId="{77D4C9D8-ECB8-4ECC-83F8-21B841840B4B}" destId="{9610229A-E4D2-4805-8C07-1739BB01B6F9}" srcOrd="0" destOrd="0" presId="urn:microsoft.com/office/officeart/2005/8/layout/vList5"/>
    <dgm:cxn modelId="{20230105-A318-49BE-9647-30DA10ED48B2}" type="presOf" srcId="{1BB7D078-8E98-489A-A97A-657BC34356A6}" destId="{B505D263-E167-4DBA-817E-20AD94C5521D}" srcOrd="0" destOrd="0" presId="urn:microsoft.com/office/officeart/2005/8/layout/vList5"/>
    <dgm:cxn modelId="{AEF9078B-F756-4AAB-BF09-FC9293C9961D}" type="presOf" srcId="{C63E1946-A120-4ABD-A9B2-574F39003BF6}" destId="{9610229A-E4D2-4805-8C07-1739BB01B6F9}" srcOrd="0" destOrd="1" presId="urn:microsoft.com/office/officeart/2005/8/layout/vList5"/>
    <dgm:cxn modelId="{2DFFCFCE-E1A8-4AA4-87E6-AD1856C927DE}" srcId="{1BB7D078-8E98-489A-A97A-657BC34356A6}" destId="{62E4FBE2-7CA9-491D-883E-39F941C1B0D7}" srcOrd="1" destOrd="0" parTransId="{56CD4849-0DDE-41D0-A339-178A65ACCFCF}" sibTransId="{7104088C-0B2A-4118-8CBC-CCD35078CC6B}"/>
    <dgm:cxn modelId="{67D83AE9-3E8F-4165-837B-6D0E1D02EF00}" type="presOf" srcId="{22AB757F-66B6-49E3-8777-F4761E47994A}" destId="{A51FEE06-3476-45B3-A9BD-FD0FC32F5FF9}" srcOrd="0" destOrd="0" presId="urn:microsoft.com/office/officeart/2005/8/layout/vList5"/>
    <dgm:cxn modelId="{E8504372-7710-4C83-A903-A2E8C34BA800}" srcId="{22AB757F-66B6-49E3-8777-F4761E47994A}" destId="{C63E1946-A120-4ABD-A9B2-574F39003BF6}" srcOrd="1" destOrd="0" parTransId="{75381843-4837-4A16-8FB8-ACD16BAD0F5E}" sibTransId="{7989E7A0-6964-4030-AFD3-F59CA63FC3C4}"/>
    <dgm:cxn modelId="{405F275B-0A05-4C81-9AE1-EE4683F79E4C}" srcId="{1BB7D078-8E98-489A-A97A-657BC34356A6}" destId="{2F74014D-F059-4F47-8DC5-3708C343D945}" srcOrd="2" destOrd="0" parTransId="{15883CFD-D9CF-4234-9FB1-A1E03AB90A73}" sibTransId="{FB1BDFDC-5BEC-4DBC-BE46-20835B1C873C}"/>
    <dgm:cxn modelId="{D244BC29-05EA-42AC-9A28-8CE98E437542}" type="presOf" srcId="{62E4FBE2-7CA9-491D-883E-39F941C1B0D7}" destId="{DC75D553-4DE4-4538-B9CF-7C5155055D2E}" srcOrd="0" destOrd="1" presId="urn:microsoft.com/office/officeart/2005/8/layout/vList5"/>
    <dgm:cxn modelId="{5E9238F5-2E69-478D-8EE4-8F0B632B132A}" srcId="{22AB757F-66B6-49E3-8777-F4761E47994A}" destId="{77D4C9D8-ECB8-4ECC-83F8-21B841840B4B}" srcOrd="0" destOrd="0" parTransId="{7CBDF752-37F9-4970-AD05-A93CC472BBD8}" sibTransId="{EFD2476C-F646-4735-A1C4-FFD3013C6A14}"/>
    <dgm:cxn modelId="{8B4F9E8C-9891-4B4F-9320-28B022D4FEA0}" type="presOf" srcId="{024878A8-511D-4F18-BD27-F885F6FA659B}" destId="{5356785B-72A5-4EDB-A367-C03CE0EF0723}" srcOrd="0" destOrd="0" presId="urn:microsoft.com/office/officeart/2005/8/layout/vList5"/>
    <dgm:cxn modelId="{FDBA976D-79AC-4425-B445-C51ADD4B0C04}" srcId="{1BB7D078-8E98-489A-A97A-657BC34356A6}" destId="{5CDC9D1E-3EF5-4DFD-8392-910738AAF4BF}" srcOrd="0" destOrd="0" parTransId="{07B32A1F-F7A5-4BDE-9B8F-C0D1F221F58B}" sibTransId="{64C02CB8-A390-47AC-AA98-A534933D0EF2}"/>
    <dgm:cxn modelId="{BB2D48F7-4FD8-4877-B5FA-1F4AE54B1A95}" srcId="{024878A8-511D-4F18-BD27-F885F6FA659B}" destId="{22AB757F-66B6-49E3-8777-F4761E47994A}" srcOrd="0" destOrd="0" parTransId="{622C50F1-9FD5-47F6-B16E-1FE3D363A05D}" sibTransId="{35E96B79-755D-4C8A-874C-53AD7EF99226}"/>
    <dgm:cxn modelId="{602D63AD-AFDF-499A-B18F-BFE49514877D}" srcId="{024878A8-511D-4F18-BD27-F885F6FA659B}" destId="{1BB7D078-8E98-489A-A97A-657BC34356A6}" srcOrd="1" destOrd="0" parTransId="{E6C1745D-7193-4155-88F6-2317F10E3297}" sibTransId="{6DB66661-B388-4C62-9EE1-E65B0BA9C793}"/>
    <dgm:cxn modelId="{B38FADE9-8365-4B87-99BC-DA7C840B1B5E}" type="presOf" srcId="{2F74014D-F059-4F47-8DC5-3708C343D945}" destId="{DC75D553-4DE4-4538-B9CF-7C5155055D2E}" srcOrd="0" destOrd="2" presId="urn:microsoft.com/office/officeart/2005/8/layout/vList5"/>
    <dgm:cxn modelId="{60EAD03F-6928-432A-9574-D27357D29359}" type="presParOf" srcId="{5356785B-72A5-4EDB-A367-C03CE0EF0723}" destId="{0A1EF4B8-BCAF-461B-93D6-37D55A8A88C4}" srcOrd="0" destOrd="0" presId="urn:microsoft.com/office/officeart/2005/8/layout/vList5"/>
    <dgm:cxn modelId="{FE8A1697-98CF-48D6-BE33-2E8D3F34BDB6}" type="presParOf" srcId="{0A1EF4B8-BCAF-461B-93D6-37D55A8A88C4}" destId="{A51FEE06-3476-45B3-A9BD-FD0FC32F5FF9}" srcOrd="0" destOrd="0" presId="urn:microsoft.com/office/officeart/2005/8/layout/vList5"/>
    <dgm:cxn modelId="{E955E2DA-94F3-4157-B822-3F8793E32F23}" type="presParOf" srcId="{0A1EF4B8-BCAF-461B-93D6-37D55A8A88C4}" destId="{9610229A-E4D2-4805-8C07-1739BB01B6F9}" srcOrd="1" destOrd="0" presId="urn:microsoft.com/office/officeart/2005/8/layout/vList5"/>
    <dgm:cxn modelId="{4B5DD173-F072-4449-93B6-79BAF416BDDF}" type="presParOf" srcId="{5356785B-72A5-4EDB-A367-C03CE0EF0723}" destId="{253974C4-4409-4578-9EA6-C913C3C76E83}" srcOrd="1" destOrd="0" presId="urn:microsoft.com/office/officeart/2005/8/layout/vList5"/>
    <dgm:cxn modelId="{2B7F24D1-64FB-4F9C-B630-24E40EB9F965}" type="presParOf" srcId="{5356785B-72A5-4EDB-A367-C03CE0EF0723}" destId="{E65778D1-77A6-4BD4-829B-EAAE1D9AF153}" srcOrd="2" destOrd="0" presId="urn:microsoft.com/office/officeart/2005/8/layout/vList5"/>
    <dgm:cxn modelId="{AE97F28F-67FB-46D6-A993-33B9994FE911}" type="presParOf" srcId="{E65778D1-77A6-4BD4-829B-EAAE1D9AF153}" destId="{B505D263-E167-4DBA-817E-20AD94C5521D}" srcOrd="0" destOrd="0" presId="urn:microsoft.com/office/officeart/2005/8/layout/vList5"/>
    <dgm:cxn modelId="{9AE0AABF-E416-477B-BA3B-A245470B3864}" type="presParOf" srcId="{E65778D1-77A6-4BD4-829B-EAAE1D9AF153}" destId="{DC75D553-4DE4-4538-B9CF-7C5155055D2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C7A430-E37A-4C27-9E41-77AA6D1E9CB5}" type="doc">
      <dgm:prSet loTypeId="urn:microsoft.com/office/officeart/2005/8/layout/vList2" loCatId="list" qsTypeId="urn:microsoft.com/office/officeart/2005/8/quickstyle/simple4" qsCatId="simple" csTypeId="urn:microsoft.com/office/officeart/2005/8/colors/accent5_2" csCatId="accent5" phldr="1"/>
      <dgm:spPr/>
      <dgm:t>
        <a:bodyPr/>
        <a:lstStyle/>
        <a:p>
          <a:endParaRPr lang="en-US"/>
        </a:p>
      </dgm:t>
    </dgm:pt>
    <dgm:pt modelId="{55085B51-313E-437B-A135-DABA6BBF35DE}">
      <dgm:prSet/>
      <dgm:spPr/>
      <dgm:t>
        <a:bodyPr/>
        <a:lstStyle/>
        <a:p>
          <a:pPr rtl="0"/>
          <a:r>
            <a:rPr lang="en-GB" dirty="0" smtClean="0"/>
            <a:t>Two main types of insurance products </a:t>
          </a:r>
          <a:endParaRPr lang="en-US" dirty="0"/>
        </a:p>
      </dgm:t>
    </dgm:pt>
    <dgm:pt modelId="{C12F5492-7248-4E43-9B53-1CCFB62115E9}" type="parTrans" cxnId="{3456D8BB-3D10-486E-B79B-0CCCCEA090CF}">
      <dgm:prSet/>
      <dgm:spPr/>
      <dgm:t>
        <a:bodyPr/>
        <a:lstStyle/>
        <a:p>
          <a:endParaRPr lang="en-US"/>
        </a:p>
      </dgm:t>
    </dgm:pt>
    <dgm:pt modelId="{294E4D58-6F65-4B34-B9D7-1DAF4B99D883}" type="sibTrans" cxnId="{3456D8BB-3D10-486E-B79B-0CCCCEA090CF}">
      <dgm:prSet/>
      <dgm:spPr/>
      <dgm:t>
        <a:bodyPr/>
        <a:lstStyle/>
        <a:p>
          <a:endParaRPr lang="en-US"/>
        </a:p>
      </dgm:t>
    </dgm:pt>
    <dgm:pt modelId="{6D4CA520-993B-4019-B326-9CD2AADD38AE}">
      <dgm:prSet/>
      <dgm:spPr/>
      <dgm:t>
        <a:bodyPr/>
        <a:lstStyle/>
        <a:p>
          <a:pPr rtl="0"/>
          <a:r>
            <a:rPr lang="en-GB" dirty="0" smtClean="0"/>
            <a:t>Protection products (Term insurance)</a:t>
          </a:r>
          <a:endParaRPr lang="en-US" dirty="0"/>
        </a:p>
      </dgm:t>
    </dgm:pt>
    <dgm:pt modelId="{CBC1802C-490D-466C-A006-FC94957C89EA}" type="parTrans" cxnId="{2DE8BDCD-78B9-414D-B928-F64770174BE3}">
      <dgm:prSet/>
      <dgm:spPr/>
      <dgm:t>
        <a:bodyPr/>
        <a:lstStyle/>
        <a:p>
          <a:endParaRPr lang="en-US"/>
        </a:p>
      </dgm:t>
    </dgm:pt>
    <dgm:pt modelId="{8BB04EBF-FB9F-438E-A1F4-879834F06A3A}" type="sibTrans" cxnId="{2DE8BDCD-78B9-414D-B928-F64770174BE3}">
      <dgm:prSet/>
      <dgm:spPr/>
      <dgm:t>
        <a:bodyPr/>
        <a:lstStyle/>
        <a:p>
          <a:endParaRPr lang="en-US"/>
        </a:p>
      </dgm:t>
    </dgm:pt>
    <dgm:pt modelId="{3BDD1A7B-0CE2-4F3E-AD41-11F98A1C2029}">
      <dgm:prSet/>
      <dgm:spPr/>
      <dgm:t>
        <a:bodyPr/>
        <a:lstStyle/>
        <a:p>
          <a:pPr rtl="0"/>
          <a:r>
            <a:rPr lang="en-GB" dirty="0" smtClean="0"/>
            <a:t>Savings and wealth accumulation products </a:t>
          </a:r>
          <a:endParaRPr lang="en-US" dirty="0"/>
        </a:p>
      </dgm:t>
    </dgm:pt>
    <dgm:pt modelId="{D2C98BA1-F7DD-42CD-947A-C4C0044CE434}" type="parTrans" cxnId="{5A1AF9E2-94AE-4CE5-8DD8-E2AC3F9362D9}">
      <dgm:prSet/>
      <dgm:spPr/>
      <dgm:t>
        <a:bodyPr/>
        <a:lstStyle/>
        <a:p>
          <a:endParaRPr lang="en-US"/>
        </a:p>
      </dgm:t>
    </dgm:pt>
    <dgm:pt modelId="{7605A404-AF9E-4DEF-A131-9EADD1AC9B9A}" type="sibTrans" cxnId="{5A1AF9E2-94AE-4CE5-8DD8-E2AC3F9362D9}">
      <dgm:prSet/>
      <dgm:spPr/>
      <dgm:t>
        <a:bodyPr/>
        <a:lstStyle/>
        <a:p>
          <a:endParaRPr lang="en-US"/>
        </a:p>
      </dgm:t>
    </dgm:pt>
    <dgm:pt modelId="{E86F789B-B2D9-4B41-86E4-665D7D50A28F}">
      <dgm:prSet/>
      <dgm:spPr/>
      <dgm:t>
        <a:bodyPr/>
        <a:lstStyle/>
        <a:p>
          <a:pPr rtl="0"/>
          <a:r>
            <a:rPr lang="en-GB" dirty="0" smtClean="0"/>
            <a:t>Underwriting</a:t>
          </a:r>
          <a:endParaRPr lang="en-US" dirty="0"/>
        </a:p>
      </dgm:t>
    </dgm:pt>
    <dgm:pt modelId="{D4A0F3B2-5DBD-4696-867D-B5FF4BE5A67E}" type="parTrans" cxnId="{C0E27876-7670-419E-9EB5-0DFFE4652CB2}">
      <dgm:prSet/>
      <dgm:spPr/>
      <dgm:t>
        <a:bodyPr/>
        <a:lstStyle/>
        <a:p>
          <a:endParaRPr lang="en-US"/>
        </a:p>
      </dgm:t>
    </dgm:pt>
    <dgm:pt modelId="{2185418D-FE3B-47D3-90F7-6105084071D7}" type="sibTrans" cxnId="{C0E27876-7670-419E-9EB5-0DFFE4652CB2}">
      <dgm:prSet/>
      <dgm:spPr/>
      <dgm:t>
        <a:bodyPr/>
        <a:lstStyle/>
        <a:p>
          <a:endParaRPr lang="en-US"/>
        </a:p>
      </dgm:t>
    </dgm:pt>
    <dgm:pt modelId="{DCE105B2-8E93-4B1B-8CDD-C1CDD5952E96}">
      <dgm:prSet/>
      <dgm:spPr/>
      <dgm:t>
        <a:bodyPr/>
        <a:lstStyle/>
        <a:p>
          <a:pPr rtl="0"/>
          <a:r>
            <a:rPr lang="en-GB" dirty="0" smtClean="0"/>
            <a:t>Health is evaluated (medical tests, history…)</a:t>
          </a:r>
          <a:endParaRPr lang="en-US" dirty="0"/>
        </a:p>
      </dgm:t>
    </dgm:pt>
    <dgm:pt modelId="{A59B279E-69B4-4133-A2DA-018588B64BC1}" type="parTrans" cxnId="{C67C2F83-73BA-4639-94A8-6A2F343EE402}">
      <dgm:prSet/>
      <dgm:spPr/>
      <dgm:t>
        <a:bodyPr/>
        <a:lstStyle/>
        <a:p>
          <a:endParaRPr lang="en-US"/>
        </a:p>
      </dgm:t>
    </dgm:pt>
    <dgm:pt modelId="{1748ABBA-FB33-40AC-A379-C90D60A641B1}" type="sibTrans" cxnId="{C67C2F83-73BA-4639-94A8-6A2F343EE402}">
      <dgm:prSet/>
      <dgm:spPr/>
      <dgm:t>
        <a:bodyPr/>
        <a:lstStyle/>
        <a:p>
          <a:endParaRPr lang="en-US"/>
        </a:p>
      </dgm:t>
    </dgm:pt>
    <dgm:pt modelId="{B36EC63E-4970-485E-8379-55088C63C3EF}">
      <dgm:prSet/>
      <dgm:spPr/>
      <dgm:t>
        <a:bodyPr/>
        <a:lstStyle/>
        <a:p>
          <a:pPr rtl="0"/>
          <a:r>
            <a:rPr lang="en-US" dirty="0" smtClean="0"/>
            <a:t>Premium charged depends on health</a:t>
          </a:r>
          <a:endParaRPr lang="en-US" dirty="0"/>
        </a:p>
      </dgm:t>
    </dgm:pt>
    <dgm:pt modelId="{8C06B84E-D27C-4367-A2D3-D73BD94EF6D3}" type="parTrans" cxnId="{1F338F87-AFE7-454C-BD1C-8B7C112ADB37}">
      <dgm:prSet/>
      <dgm:spPr/>
      <dgm:t>
        <a:bodyPr/>
        <a:lstStyle/>
        <a:p>
          <a:endParaRPr lang="en-US"/>
        </a:p>
      </dgm:t>
    </dgm:pt>
    <dgm:pt modelId="{2A21499F-03D3-4C06-A434-2B1BFEF26F4D}" type="sibTrans" cxnId="{1F338F87-AFE7-454C-BD1C-8B7C112ADB37}">
      <dgm:prSet/>
      <dgm:spPr/>
      <dgm:t>
        <a:bodyPr/>
        <a:lstStyle/>
        <a:p>
          <a:endParaRPr lang="en-US"/>
        </a:p>
      </dgm:t>
    </dgm:pt>
    <dgm:pt modelId="{715E2628-99CB-4A43-AA0E-65FD4F8B30CC}">
      <dgm:prSet/>
      <dgm:spPr/>
      <dgm:t>
        <a:bodyPr/>
        <a:lstStyle/>
        <a:p>
          <a:pPr rtl="0"/>
          <a:r>
            <a:rPr lang="en-US" dirty="0" smtClean="0"/>
            <a:t>Future changes </a:t>
          </a:r>
          <a:r>
            <a:rPr lang="en-US" dirty="0" smtClean="0"/>
            <a:t>(Big data, Non-invasive)</a:t>
          </a:r>
          <a:endParaRPr lang="en-US" dirty="0"/>
        </a:p>
      </dgm:t>
    </dgm:pt>
    <dgm:pt modelId="{B0A7B4F8-EC2F-404D-B0BE-6DB94ED2AF02}" type="parTrans" cxnId="{120C5D28-F201-418E-B2ED-CCF5450B4595}">
      <dgm:prSet/>
      <dgm:spPr/>
      <dgm:t>
        <a:bodyPr/>
        <a:lstStyle/>
        <a:p>
          <a:endParaRPr lang="en-US"/>
        </a:p>
      </dgm:t>
    </dgm:pt>
    <dgm:pt modelId="{D02B64F8-5514-480E-A2F8-AC9DE2E365BC}" type="sibTrans" cxnId="{120C5D28-F201-418E-B2ED-CCF5450B4595}">
      <dgm:prSet/>
      <dgm:spPr/>
      <dgm:t>
        <a:bodyPr/>
        <a:lstStyle/>
        <a:p>
          <a:endParaRPr lang="en-US"/>
        </a:p>
      </dgm:t>
    </dgm:pt>
    <dgm:pt modelId="{4D5C7CDB-AB72-4A66-BE03-36E7FEE15B9E}" type="pres">
      <dgm:prSet presAssocID="{20C7A430-E37A-4C27-9E41-77AA6D1E9CB5}" presName="linear" presStyleCnt="0">
        <dgm:presLayoutVars>
          <dgm:animLvl val="lvl"/>
          <dgm:resizeHandles val="exact"/>
        </dgm:presLayoutVars>
      </dgm:prSet>
      <dgm:spPr/>
      <dgm:t>
        <a:bodyPr/>
        <a:lstStyle/>
        <a:p>
          <a:endParaRPr lang="en-US"/>
        </a:p>
      </dgm:t>
    </dgm:pt>
    <dgm:pt modelId="{E30C6316-0D7C-44EB-A115-41DAB97F1621}" type="pres">
      <dgm:prSet presAssocID="{55085B51-313E-437B-A135-DABA6BBF35DE}" presName="parentText" presStyleLbl="node1" presStyleIdx="0" presStyleCnt="2">
        <dgm:presLayoutVars>
          <dgm:chMax val="0"/>
          <dgm:bulletEnabled val="1"/>
        </dgm:presLayoutVars>
      </dgm:prSet>
      <dgm:spPr/>
      <dgm:t>
        <a:bodyPr/>
        <a:lstStyle/>
        <a:p>
          <a:endParaRPr lang="en-US"/>
        </a:p>
      </dgm:t>
    </dgm:pt>
    <dgm:pt modelId="{295C8143-26FA-4EED-B1EB-C626CF4288C0}" type="pres">
      <dgm:prSet presAssocID="{55085B51-313E-437B-A135-DABA6BBF35DE}" presName="childText" presStyleLbl="revTx" presStyleIdx="0" presStyleCnt="2">
        <dgm:presLayoutVars>
          <dgm:bulletEnabled val="1"/>
        </dgm:presLayoutVars>
      </dgm:prSet>
      <dgm:spPr/>
      <dgm:t>
        <a:bodyPr/>
        <a:lstStyle/>
        <a:p>
          <a:endParaRPr lang="en-US"/>
        </a:p>
      </dgm:t>
    </dgm:pt>
    <dgm:pt modelId="{8AFE7F31-8521-4E1E-82A5-409F5D69EC00}" type="pres">
      <dgm:prSet presAssocID="{E86F789B-B2D9-4B41-86E4-665D7D50A28F}" presName="parentText" presStyleLbl="node1" presStyleIdx="1" presStyleCnt="2">
        <dgm:presLayoutVars>
          <dgm:chMax val="0"/>
          <dgm:bulletEnabled val="1"/>
        </dgm:presLayoutVars>
      </dgm:prSet>
      <dgm:spPr/>
      <dgm:t>
        <a:bodyPr/>
        <a:lstStyle/>
        <a:p>
          <a:endParaRPr lang="en-US"/>
        </a:p>
      </dgm:t>
    </dgm:pt>
    <dgm:pt modelId="{36C512A5-8D2F-4FEA-B76D-CB540049E7F4}" type="pres">
      <dgm:prSet presAssocID="{E86F789B-B2D9-4B41-86E4-665D7D50A28F}" presName="childText" presStyleLbl="revTx" presStyleIdx="1" presStyleCnt="2">
        <dgm:presLayoutVars>
          <dgm:bulletEnabled val="1"/>
        </dgm:presLayoutVars>
      </dgm:prSet>
      <dgm:spPr/>
      <dgm:t>
        <a:bodyPr/>
        <a:lstStyle/>
        <a:p>
          <a:endParaRPr lang="en-US"/>
        </a:p>
      </dgm:t>
    </dgm:pt>
  </dgm:ptLst>
  <dgm:cxnLst>
    <dgm:cxn modelId="{D50BE611-9385-4C2D-8B03-F3F87B52E91A}" type="presOf" srcId="{715E2628-99CB-4A43-AA0E-65FD4F8B30CC}" destId="{36C512A5-8D2F-4FEA-B76D-CB540049E7F4}" srcOrd="0" destOrd="2" presId="urn:microsoft.com/office/officeart/2005/8/layout/vList2"/>
    <dgm:cxn modelId="{2DE8BDCD-78B9-414D-B928-F64770174BE3}" srcId="{55085B51-313E-437B-A135-DABA6BBF35DE}" destId="{6D4CA520-993B-4019-B326-9CD2AADD38AE}" srcOrd="0" destOrd="0" parTransId="{CBC1802C-490D-466C-A006-FC94957C89EA}" sibTransId="{8BB04EBF-FB9F-438E-A1F4-879834F06A3A}"/>
    <dgm:cxn modelId="{6664FA70-F58C-4028-870A-84BF2219DFC4}" type="presOf" srcId="{6D4CA520-993B-4019-B326-9CD2AADD38AE}" destId="{295C8143-26FA-4EED-B1EB-C626CF4288C0}" srcOrd="0" destOrd="0" presId="urn:microsoft.com/office/officeart/2005/8/layout/vList2"/>
    <dgm:cxn modelId="{5A1AF9E2-94AE-4CE5-8DD8-E2AC3F9362D9}" srcId="{55085B51-313E-437B-A135-DABA6BBF35DE}" destId="{3BDD1A7B-0CE2-4F3E-AD41-11F98A1C2029}" srcOrd="1" destOrd="0" parTransId="{D2C98BA1-F7DD-42CD-947A-C4C0044CE434}" sibTransId="{7605A404-AF9E-4DEF-A131-9EADD1AC9B9A}"/>
    <dgm:cxn modelId="{120C5D28-F201-418E-B2ED-CCF5450B4595}" srcId="{E86F789B-B2D9-4B41-86E4-665D7D50A28F}" destId="{715E2628-99CB-4A43-AA0E-65FD4F8B30CC}" srcOrd="2" destOrd="0" parTransId="{B0A7B4F8-EC2F-404D-B0BE-6DB94ED2AF02}" sibTransId="{D02B64F8-5514-480E-A2F8-AC9DE2E365BC}"/>
    <dgm:cxn modelId="{1F338F87-AFE7-454C-BD1C-8B7C112ADB37}" srcId="{E86F789B-B2D9-4B41-86E4-665D7D50A28F}" destId="{B36EC63E-4970-485E-8379-55088C63C3EF}" srcOrd="1" destOrd="0" parTransId="{8C06B84E-D27C-4367-A2D3-D73BD94EF6D3}" sibTransId="{2A21499F-03D3-4C06-A434-2B1BFEF26F4D}"/>
    <dgm:cxn modelId="{C0E27876-7670-419E-9EB5-0DFFE4652CB2}" srcId="{20C7A430-E37A-4C27-9E41-77AA6D1E9CB5}" destId="{E86F789B-B2D9-4B41-86E4-665D7D50A28F}" srcOrd="1" destOrd="0" parTransId="{D4A0F3B2-5DBD-4696-867D-B5FF4BE5A67E}" sibTransId="{2185418D-FE3B-47D3-90F7-6105084071D7}"/>
    <dgm:cxn modelId="{B6570CCE-6891-48FA-8976-4F4E707B2112}" type="presOf" srcId="{20C7A430-E37A-4C27-9E41-77AA6D1E9CB5}" destId="{4D5C7CDB-AB72-4A66-BE03-36E7FEE15B9E}" srcOrd="0" destOrd="0" presId="urn:microsoft.com/office/officeart/2005/8/layout/vList2"/>
    <dgm:cxn modelId="{C67C2F83-73BA-4639-94A8-6A2F343EE402}" srcId="{E86F789B-B2D9-4B41-86E4-665D7D50A28F}" destId="{DCE105B2-8E93-4B1B-8CDD-C1CDD5952E96}" srcOrd="0" destOrd="0" parTransId="{A59B279E-69B4-4133-A2DA-018588B64BC1}" sibTransId="{1748ABBA-FB33-40AC-A379-C90D60A641B1}"/>
    <dgm:cxn modelId="{3456D8BB-3D10-486E-B79B-0CCCCEA090CF}" srcId="{20C7A430-E37A-4C27-9E41-77AA6D1E9CB5}" destId="{55085B51-313E-437B-A135-DABA6BBF35DE}" srcOrd="0" destOrd="0" parTransId="{C12F5492-7248-4E43-9B53-1CCFB62115E9}" sibTransId="{294E4D58-6F65-4B34-B9D7-1DAF4B99D883}"/>
    <dgm:cxn modelId="{036A5610-943C-4698-A523-F4A8BA415B58}" type="presOf" srcId="{B36EC63E-4970-485E-8379-55088C63C3EF}" destId="{36C512A5-8D2F-4FEA-B76D-CB540049E7F4}" srcOrd="0" destOrd="1" presId="urn:microsoft.com/office/officeart/2005/8/layout/vList2"/>
    <dgm:cxn modelId="{68E98C7B-0268-46C6-AF71-8ED9912A2ECD}" type="presOf" srcId="{3BDD1A7B-0CE2-4F3E-AD41-11F98A1C2029}" destId="{295C8143-26FA-4EED-B1EB-C626CF4288C0}" srcOrd="0" destOrd="1" presId="urn:microsoft.com/office/officeart/2005/8/layout/vList2"/>
    <dgm:cxn modelId="{3CA30425-5615-42E3-8236-141830D55C80}" type="presOf" srcId="{DCE105B2-8E93-4B1B-8CDD-C1CDD5952E96}" destId="{36C512A5-8D2F-4FEA-B76D-CB540049E7F4}" srcOrd="0" destOrd="0" presId="urn:microsoft.com/office/officeart/2005/8/layout/vList2"/>
    <dgm:cxn modelId="{1C35FBA5-5503-41AC-B48A-8F93EC7B1138}" type="presOf" srcId="{E86F789B-B2D9-4B41-86E4-665D7D50A28F}" destId="{8AFE7F31-8521-4E1E-82A5-409F5D69EC00}" srcOrd="0" destOrd="0" presId="urn:microsoft.com/office/officeart/2005/8/layout/vList2"/>
    <dgm:cxn modelId="{A5D932F8-473D-4232-A391-5B46F7A4B6E1}" type="presOf" srcId="{55085B51-313E-437B-A135-DABA6BBF35DE}" destId="{E30C6316-0D7C-44EB-A115-41DAB97F1621}" srcOrd="0" destOrd="0" presId="urn:microsoft.com/office/officeart/2005/8/layout/vList2"/>
    <dgm:cxn modelId="{6DCCDC1D-DC46-4FE7-8DE0-F1ECE276B8E8}" type="presParOf" srcId="{4D5C7CDB-AB72-4A66-BE03-36E7FEE15B9E}" destId="{E30C6316-0D7C-44EB-A115-41DAB97F1621}" srcOrd="0" destOrd="0" presId="urn:microsoft.com/office/officeart/2005/8/layout/vList2"/>
    <dgm:cxn modelId="{EF5D9E35-627D-4213-9C38-AF6665BF0646}" type="presParOf" srcId="{4D5C7CDB-AB72-4A66-BE03-36E7FEE15B9E}" destId="{295C8143-26FA-4EED-B1EB-C626CF4288C0}" srcOrd="1" destOrd="0" presId="urn:microsoft.com/office/officeart/2005/8/layout/vList2"/>
    <dgm:cxn modelId="{6084CAF5-9703-4536-AFF6-D6606E8EE37F}" type="presParOf" srcId="{4D5C7CDB-AB72-4A66-BE03-36E7FEE15B9E}" destId="{8AFE7F31-8521-4E1E-82A5-409F5D69EC00}" srcOrd="2" destOrd="0" presId="urn:microsoft.com/office/officeart/2005/8/layout/vList2"/>
    <dgm:cxn modelId="{BCFD74F6-5FBA-4D77-946F-FED66E8984D8}" type="presParOf" srcId="{4D5C7CDB-AB72-4A66-BE03-36E7FEE15B9E}" destId="{36C512A5-8D2F-4FEA-B76D-CB540049E7F4}"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C3D26C-81C4-4EC7-9DD8-8BF457A8269C}" type="doc">
      <dgm:prSet loTypeId="urn:microsoft.com/office/officeart/2005/8/layout/vList2" loCatId="list" qsTypeId="urn:microsoft.com/office/officeart/2005/8/quickstyle/simple1" qsCatId="simple" csTypeId="urn:microsoft.com/office/officeart/2005/8/colors/accent2_4" csCatId="accent2"/>
      <dgm:spPr/>
      <dgm:t>
        <a:bodyPr/>
        <a:lstStyle/>
        <a:p>
          <a:endParaRPr lang="en-US"/>
        </a:p>
      </dgm:t>
    </dgm:pt>
    <dgm:pt modelId="{B3D774D4-08E4-45BF-AB6C-7E8671267E0D}">
      <dgm:prSet/>
      <dgm:spPr/>
      <dgm:t>
        <a:bodyPr/>
        <a:lstStyle/>
        <a:p>
          <a:pPr rtl="0"/>
          <a:r>
            <a:rPr lang="en-GB" smtClean="0"/>
            <a:t>Even short term plans can cover long periods, for example the most popular term product is 20 year term</a:t>
          </a:r>
          <a:endParaRPr lang="en-US"/>
        </a:p>
      </dgm:t>
    </dgm:pt>
    <dgm:pt modelId="{4147CA4C-67DA-42BB-B959-A8E3CEC983D4}" type="parTrans" cxnId="{1FE2A220-DAE3-47C1-857B-82C1EAA0B8E3}">
      <dgm:prSet/>
      <dgm:spPr/>
      <dgm:t>
        <a:bodyPr/>
        <a:lstStyle/>
        <a:p>
          <a:endParaRPr lang="en-US"/>
        </a:p>
      </dgm:t>
    </dgm:pt>
    <dgm:pt modelId="{76F723B0-83DB-4E19-ADB5-90CE2011410C}" type="sibTrans" cxnId="{1FE2A220-DAE3-47C1-857B-82C1EAA0B8E3}">
      <dgm:prSet/>
      <dgm:spPr/>
      <dgm:t>
        <a:bodyPr/>
        <a:lstStyle/>
        <a:p>
          <a:endParaRPr lang="en-US"/>
        </a:p>
      </dgm:t>
    </dgm:pt>
    <dgm:pt modelId="{9CCDCDD3-D1EC-44C6-B554-6CB37F3EEC2A}">
      <dgm:prSet/>
      <dgm:spPr/>
      <dgm:t>
        <a:bodyPr/>
        <a:lstStyle/>
        <a:p>
          <a:pPr rtl="0"/>
          <a:r>
            <a:rPr lang="en-GB" smtClean="0"/>
            <a:t>Whole Life policy pays on the death of the life insured whenever it occurs in the future.</a:t>
          </a:r>
          <a:endParaRPr lang="en-US"/>
        </a:p>
      </dgm:t>
    </dgm:pt>
    <dgm:pt modelId="{9C144E95-C18A-419E-981A-EBA22164F385}" type="parTrans" cxnId="{5C36AAC6-4DD1-4718-AB73-3E3B2CA99216}">
      <dgm:prSet/>
      <dgm:spPr/>
      <dgm:t>
        <a:bodyPr/>
        <a:lstStyle/>
        <a:p>
          <a:endParaRPr lang="en-US"/>
        </a:p>
      </dgm:t>
    </dgm:pt>
    <dgm:pt modelId="{E7CBA29C-53B8-444E-B41E-02A69988DA09}" type="sibTrans" cxnId="{5C36AAC6-4DD1-4718-AB73-3E3B2CA99216}">
      <dgm:prSet/>
      <dgm:spPr/>
      <dgm:t>
        <a:bodyPr/>
        <a:lstStyle/>
        <a:p>
          <a:endParaRPr lang="en-US"/>
        </a:p>
      </dgm:t>
    </dgm:pt>
    <dgm:pt modelId="{3170B683-9E76-4AC1-8897-F650E4D9200F}">
      <dgm:prSet/>
      <dgm:spPr/>
      <dgm:t>
        <a:bodyPr/>
        <a:lstStyle/>
        <a:p>
          <a:pPr rtl="0"/>
          <a:r>
            <a:rPr lang="en-GB" smtClean="0"/>
            <a:t>Direct companies cannot cancel the policy, so they expect the same from a reinsurer</a:t>
          </a:r>
          <a:endParaRPr lang="en-US"/>
        </a:p>
      </dgm:t>
    </dgm:pt>
    <dgm:pt modelId="{1D920781-FBD5-444C-90A8-BC013D008D14}" type="parTrans" cxnId="{9111EB64-7C92-4E4D-BED5-82AA930D0D5A}">
      <dgm:prSet/>
      <dgm:spPr/>
      <dgm:t>
        <a:bodyPr/>
        <a:lstStyle/>
        <a:p>
          <a:endParaRPr lang="en-US"/>
        </a:p>
      </dgm:t>
    </dgm:pt>
    <dgm:pt modelId="{3C61075C-039E-4FE7-975F-C8E70B5C15FD}" type="sibTrans" cxnId="{9111EB64-7C92-4E4D-BED5-82AA930D0D5A}">
      <dgm:prSet/>
      <dgm:spPr/>
      <dgm:t>
        <a:bodyPr/>
        <a:lstStyle/>
        <a:p>
          <a:endParaRPr lang="en-US"/>
        </a:p>
      </dgm:t>
    </dgm:pt>
    <dgm:pt modelId="{53F3A63A-3C8F-4F49-BBAD-7D646A0E6B3C}" type="pres">
      <dgm:prSet presAssocID="{D8C3D26C-81C4-4EC7-9DD8-8BF457A8269C}" presName="linear" presStyleCnt="0">
        <dgm:presLayoutVars>
          <dgm:animLvl val="lvl"/>
          <dgm:resizeHandles val="exact"/>
        </dgm:presLayoutVars>
      </dgm:prSet>
      <dgm:spPr/>
      <dgm:t>
        <a:bodyPr/>
        <a:lstStyle/>
        <a:p>
          <a:endParaRPr lang="en-US"/>
        </a:p>
      </dgm:t>
    </dgm:pt>
    <dgm:pt modelId="{FD607A19-9E56-46E5-A701-9ED811892059}" type="pres">
      <dgm:prSet presAssocID="{B3D774D4-08E4-45BF-AB6C-7E8671267E0D}" presName="parentText" presStyleLbl="node1" presStyleIdx="0" presStyleCnt="3">
        <dgm:presLayoutVars>
          <dgm:chMax val="0"/>
          <dgm:bulletEnabled val="1"/>
        </dgm:presLayoutVars>
      </dgm:prSet>
      <dgm:spPr/>
      <dgm:t>
        <a:bodyPr/>
        <a:lstStyle/>
        <a:p>
          <a:endParaRPr lang="en-US"/>
        </a:p>
      </dgm:t>
    </dgm:pt>
    <dgm:pt modelId="{40945AEA-6204-487B-97EE-33C0FDD31DAE}" type="pres">
      <dgm:prSet presAssocID="{76F723B0-83DB-4E19-ADB5-90CE2011410C}" presName="spacer" presStyleCnt="0"/>
      <dgm:spPr/>
    </dgm:pt>
    <dgm:pt modelId="{1C880DDD-407C-406E-8C7B-9BAAB94C44D4}" type="pres">
      <dgm:prSet presAssocID="{9CCDCDD3-D1EC-44C6-B554-6CB37F3EEC2A}" presName="parentText" presStyleLbl="node1" presStyleIdx="1" presStyleCnt="3">
        <dgm:presLayoutVars>
          <dgm:chMax val="0"/>
          <dgm:bulletEnabled val="1"/>
        </dgm:presLayoutVars>
      </dgm:prSet>
      <dgm:spPr/>
      <dgm:t>
        <a:bodyPr/>
        <a:lstStyle/>
        <a:p>
          <a:endParaRPr lang="en-US"/>
        </a:p>
      </dgm:t>
    </dgm:pt>
    <dgm:pt modelId="{F937CB90-1C17-4E8D-9A4F-7A27FC210898}" type="pres">
      <dgm:prSet presAssocID="{E7CBA29C-53B8-444E-B41E-02A69988DA09}" presName="spacer" presStyleCnt="0"/>
      <dgm:spPr/>
    </dgm:pt>
    <dgm:pt modelId="{2F907A59-ABA1-4FFF-84F2-5FB23B92CD2F}" type="pres">
      <dgm:prSet presAssocID="{3170B683-9E76-4AC1-8897-F650E4D9200F}" presName="parentText" presStyleLbl="node1" presStyleIdx="2" presStyleCnt="3">
        <dgm:presLayoutVars>
          <dgm:chMax val="0"/>
          <dgm:bulletEnabled val="1"/>
        </dgm:presLayoutVars>
      </dgm:prSet>
      <dgm:spPr/>
      <dgm:t>
        <a:bodyPr/>
        <a:lstStyle/>
        <a:p>
          <a:endParaRPr lang="en-US"/>
        </a:p>
      </dgm:t>
    </dgm:pt>
  </dgm:ptLst>
  <dgm:cxnLst>
    <dgm:cxn modelId="{B71A6CD0-9947-4637-A8E6-8F125D19FC26}" type="presOf" srcId="{3170B683-9E76-4AC1-8897-F650E4D9200F}" destId="{2F907A59-ABA1-4FFF-84F2-5FB23B92CD2F}" srcOrd="0" destOrd="0" presId="urn:microsoft.com/office/officeart/2005/8/layout/vList2"/>
    <dgm:cxn modelId="{1FE2A220-DAE3-47C1-857B-82C1EAA0B8E3}" srcId="{D8C3D26C-81C4-4EC7-9DD8-8BF457A8269C}" destId="{B3D774D4-08E4-45BF-AB6C-7E8671267E0D}" srcOrd="0" destOrd="0" parTransId="{4147CA4C-67DA-42BB-B959-A8E3CEC983D4}" sibTransId="{76F723B0-83DB-4E19-ADB5-90CE2011410C}"/>
    <dgm:cxn modelId="{84658B7D-09D8-4382-83F3-030BAF019239}" type="presOf" srcId="{D8C3D26C-81C4-4EC7-9DD8-8BF457A8269C}" destId="{53F3A63A-3C8F-4F49-BBAD-7D646A0E6B3C}" srcOrd="0" destOrd="0" presId="urn:microsoft.com/office/officeart/2005/8/layout/vList2"/>
    <dgm:cxn modelId="{5C36AAC6-4DD1-4718-AB73-3E3B2CA99216}" srcId="{D8C3D26C-81C4-4EC7-9DD8-8BF457A8269C}" destId="{9CCDCDD3-D1EC-44C6-B554-6CB37F3EEC2A}" srcOrd="1" destOrd="0" parTransId="{9C144E95-C18A-419E-981A-EBA22164F385}" sibTransId="{E7CBA29C-53B8-444E-B41E-02A69988DA09}"/>
    <dgm:cxn modelId="{9111EB64-7C92-4E4D-BED5-82AA930D0D5A}" srcId="{D8C3D26C-81C4-4EC7-9DD8-8BF457A8269C}" destId="{3170B683-9E76-4AC1-8897-F650E4D9200F}" srcOrd="2" destOrd="0" parTransId="{1D920781-FBD5-444C-90A8-BC013D008D14}" sibTransId="{3C61075C-039E-4FE7-975F-C8E70B5C15FD}"/>
    <dgm:cxn modelId="{D467B313-6009-4D81-8B68-D4C5E01BF876}" type="presOf" srcId="{B3D774D4-08E4-45BF-AB6C-7E8671267E0D}" destId="{FD607A19-9E56-46E5-A701-9ED811892059}" srcOrd="0" destOrd="0" presId="urn:microsoft.com/office/officeart/2005/8/layout/vList2"/>
    <dgm:cxn modelId="{1441D349-B042-49BD-B42A-BDE3543A4E5E}" type="presOf" srcId="{9CCDCDD3-D1EC-44C6-B554-6CB37F3EEC2A}" destId="{1C880DDD-407C-406E-8C7B-9BAAB94C44D4}" srcOrd="0" destOrd="0" presId="urn:microsoft.com/office/officeart/2005/8/layout/vList2"/>
    <dgm:cxn modelId="{5E5048F9-0CF4-4EF0-9D84-D5D8732C8642}" type="presParOf" srcId="{53F3A63A-3C8F-4F49-BBAD-7D646A0E6B3C}" destId="{FD607A19-9E56-46E5-A701-9ED811892059}" srcOrd="0" destOrd="0" presId="urn:microsoft.com/office/officeart/2005/8/layout/vList2"/>
    <dgm:cxn modelId="{59C63B38-6AEE-4CB9-AC7B-6604C67A0EBF}" type="presParOf" srcId="{53F3A63A-3C8F-4F49-BBAD-7D646A0E6B3C}" destId="{40945AEA-6204-487B-97EE-33C0FDD31DAE}" srcOrd="1" destOrd="0" presId="urn:microsoft.com/office/officeart/2005/8/layout/vList2"/>
    <dgm:cxn modelId="{9DA3372C-5D52-4A90-8BCE-CED45E42C7CB}" type="presParOf" srcId="{53F3A63A-3C8F-4F49-BBAD-7D646A0E6B3C}" destId="{1C880DDD-407C-406E-8C7B-9BAAB94C44D4}" srcOrd="2" destOrd="0" presId="urn:microsoft.com/office/officeart/2005/8/layout/vList2"/>
    <dgm:cxn modelId="{B5CA708B-5C99-4C4C-8B9E-9C944B636E7A}" type="presParOf" srcId="{53F3A63A-3C8F-4F49-BBAD-7D646A0E6B3C}" destId="{F937CB90-1C17-4E8D-9A4F-7A27FC210898}" srcOrd="3" destOrd="0" presId="urn:microsoft.com/office/officeart/2005/8/layout/vList2"/>
    <dgm:cxn modelId="{30D5B710-159A-46CD-A8F9-A30B19F8433C}" type="presParOf" srcId="{53F3A63A-3C8F-4F49-BBAD-7D646A0E6B3C}" destId="{2F907A59-ABA1-4FFF-84F2-5FB23B92CD2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9357364-1342-421A-AF45-2CD18775D15F}" type="doc">
      <dgm:prSet loTypeId="urn:microsoft.com/office/officeart/2005/8/layout/list1" loCatId="list" qsTypeId="urn:microsoft.com/office/officeart/2005/8/quickstyle/simple4" qsCatId="simple" csTypeId="urn:microsoft.com/office/officeart/2005/8/colors/accent5_2" csCatId="accent5" phldr="1"/>
      <dgm:spPr/>
      <dgm:t>
        <a:bodyPr/>
        <a:lstStyle/>
        <a:p>
          <a:endParaRPr lang="en-US"/>
        </a:p>
      </dgm:t>
    </dgm:pt>
    <dgm:pt modelId="{59D13648-B978-432C-BDA9-7191700E7D50}">
      <dgm:prSet/>
      <dgm:spPr/>
      <dgm:t>
        <a:bodyPr/>
        <a:lstStyle/>
        <a:p>
          <a:pPr rtl="0"/>
          <a:r>
            <a:rPr lang="en-GB" dirty="0" smtClean="0"/>
            <a:t>Indemnity reinsurance</a:t>
          </a:r>
          <a:endParaRPr lang="en-US" dirty="0"/>
        </a:p>
      </dgm:t>
    </dgm:pt>
    <dgm:pt modelId="{ABFB9E75-7C6A-4BD8-A2D4-CA6214FAC833}" type="parTrans" cxnId="{89475E54-205D-4C5C-8637-F9708F3114DC}">
      <dgm:prSet/>
      <dgm:spPr/>
      <dgm:t>
        <a:bodyPr/>
        <a:lstStyle/>
        <a:p>
          <a:endParaRPr lang="en-US"/>
        </a:p>
      </dgm:t>
    </dgm:pt>
    <dgm:pt modelId="{46D08886-4A67-43C8-B187-26B4BE38643C}" type="sibTrans" cxnId="{89475E54-205D-4C5C-8637-F9708F3114DC}">
      <dgm:prSet/>
      <dgm:spPr/>
      <dgm:t>
        <a:bodyPr/>
        <a:lstStyle/>
        <a:p>
          <a:endParaRPr lang="en-US"/>
        </a:p>
      </dgm:t>
    </dgm:pt>
    <dgm:pt modelId="{B5E9F9CD-28A3-4E10-8223-C6EA2EEB6C38}">
      <dgm:prSet/>
      <dgm:spPr/>
      <dgm:t>
        <a:bodyPr/>
        <a:lstStyle/>
        <a:p>
          <a:pPr rtl="0"/>
          <a:r>
            <a:rPr lang="en-GB" dirty="0" smtClean="0"/>
            <a:t>Policyholder has no contractual relationship with the reinsurance company</a:t>
          </a:r>
          <a:endParaRPr lang="en-US" dirty="0"/>
        </a:p>
      </dgm:t>
    </dgm:pt>
    <dgm:pt modelId="{73B5C21C-D4F7-4390-B766-AB02B47D7C59}" type="parTrans" cxnId="{D8CF042B-9B6A-46BF-AB33-161BFB05FD1E}">
      <dgm:prSet/>
      <dgm:spPr/>
      <dgm:t>
        <a:bodyPr/>
        <a:lstStyle/>
        <a:p>
          <a:endParaRPr lang="en-US"/>
        </a:p>
      </dgm:t>
    </dgm:pt>
    <dgm:pt modelId="{953F6D33-D604-49F7-9B18-932CC685B341}" type="sibTrans" cxnId="{D8CF042B-9B6A-46BF-AB33-161BFB05FD1E}">
      <dgm:prSet/>
      <dgm:spPr/>
      <dgm:t>
        <a:bodyPr/>
        <a:lstStyle/>
        <a:p>
          <a:endParaRPr lang="en-US"/>
        </a:p>
      </dgm:t>
    </dgm:pt>
    <dgm:pt modelId="{D85F16B3-E298-4DF3-A088-0AB9D35E07FF}">
      <dgm:prSet/>
      <dgm:spPr/>
      <dgm:t>
        <a:bodyPr/>
        <a:lstStyle/>
        <a:p>
          <a:pPr rtl="0"/>
          <a:r>
            <a:rPr lang="en-GB" dirty="0" smtClean="0"/>
            <a:t>Contractual relationship between the insurance company and reinsurer remains</a:t>
          </a:r>
          <a:endParaRPr lang="en-US" dirty="0"/>
        </a:p>
      </dgm:t>
    </dgm:pt>
    <dgm:pt modelId="{7BD3D4C7-5C4F-48DF-B9FA-4656B15B9AC0}" type="parTrans" cxnId="{7307E3C9-79A7-4261-AC21-43A9E54D2BF3}">
      <dgm:prSet/>
      <dgm:spPr/>
      <dgm:t>
        <a:bodyPr/>
        <a:lstStyle/>
        <a:p>
          <a:endParaRPr lang="en-US"/>
        </a:p>
      </dgm:t>
    </dgm:pt>
    <dgm:pt modelId="{C0BE4F84-5757-4E0A-8729-7A94B43F81C7}" type="sibTrans" cxnId="{7307E3C9-79A7-4261-AC21-43A9E54D2BF3}">
      <dgm:prSet/>
      <dgm:spPr/>
      <dgm:t>
        <a:bodyPr/>
        <a:lstStyle/>
        <a:p>
          <a:endParaRPr lang="en-US"/>
        </a:p>
      </dgm:t>
    </dgm:pt>
    <dgm:pt modelId="{A8A7AE18-4482-4236-9665-3ADC1EDAC1F4}">
      <dgm:prSet/>
      <dgm:spPr/>
      <dgm:t>
        <a:bodyPr/>
        <a:lstStyle/>
        <a:p>
          <a:pPr rtl="0"/>
          <a:r>
            <a:rPr lang="en-GB" dirty="0" smtClean="0"/>
            <a:t>Reinsurer reimburses ceding company for claims</a:t>
          </a:r>
          <a:endParaRPr lang="en-US" dirty="0"/>
        </a:p>
      </dgm:t>
    </dgm:pt>
    <dgm:pt modelId="{AA737467-A47F-4A56-BCA2-785045D2D17F}" type="parTrans" cxnId="{4804AB8E-CC14-4CFD-A49E-D06D659FB0B0}">
      <dgm:prSet/>
      <dgm:spPr/>
      <dgm:t>
        <a:bodyPr/>
        <a:lstStyle/>
        <a:p>
          <a:endParaRPr lang="en-US"/>
        </a:p>
      </dgm:t>
    </dgm:pt>
    <dgm:pt modelId="{8FE72B37-BEC2-48EF-A68D-FE0D972C4EEB}" type="sibTrans" cxnId="{4804AB8E-CC14-4CFD-A49E-D06D659FB0B0}">
      <dgm:prSet/>
      <dgm:spPr/>
      <dgm:t>
        <a:bodyPr/>
        <a:lstStyle/>
        <a:p>
          <a:endParaRPr lang="en-US"/>
        </a:p>
      </dgm:t>
    </dgm:pt>
    <dgm:pt modelId="{C104021C-479B-4F5C-BA50-FC7AB6BB9962}">
      <dgm:prSet/>
      <dgm:spPr/>
      <dgm:t>
        <a:bodyPr/>
        <a:lstStyle/>
        <a:p>
          <a:pPr rtl="0"/>
          <a:r>
            <a:rPr lang="en-GB" dirty="0" smtClean="0"/>
            <a:t>Assumption reinsurance</a:t>
          </a:r>
          <a:endParaRPr lang="en-US" dirty="0"/>
        </a:p>
      </dgm:t>
    </dgm:pt>
    <dgm:pt modelId="{1FA6A180-D1CC-4C9D-AA75-162DC9A9C948}" type="parTrans" cxnId="{7A90A515-ECB5-45E5-AD9D-7E0C46A8243B}">
      <dgm:prSet/>
      <dgm:spPr/>
      <dgm:t>
        <a:bodyPr/>
        <a:lstStyle/>
        <a:p>
          <a:endParaRPr lang="en-US"/>
        </a:p>
      </dgm:t>
    </dgm:pt>
    <dgm:pt modelId="{21FFDD29-7ED7-4379-AD63-4FBB33A1D2F5}" type="sibTrans" cxnId="{7A90A515-ECB5-45E5-AD9D-7E0C46A8243B}">
      <dgm:prSet/>
      <dgm:spPr/>
      <dgm:t>
        <a:bodyPr/>
        <a:lstStyle/>
        <a:p>
          <a:endParaRPr lang="en-US"/>
        </a:p>
      </dgm:t>
    </dgm:pt>
    <dgm:pt modelId="{5629127D-0905-4E52-B4F1-0A229F3A84F4}">
      <dgm:prSet/>
      <dgm:spPr/>
      <dgm:t>
        <a:bodyPr/>
        <a:lstStyle/>
        <a:p>
          <a:pPr rtl="0"/>
          <a:r>
            <a:rPr lang="en-GB" dirty="0" smtClean="0"/>
            <a:t>The permanent transfer of insurance liabilities </a:t>
          </a:r>
          <a:endParaRPr lang="en-US" dirty="0"/>
        </a:p>
      </dgm:t>
    </dgm:pt>
    <dgm:pt modelId="{AE4C5DCE-70AB-4B86-8E48-520F3136DECC}" type="parTrans" cxnId="{B73934FF-40DF-4D09-94D3-E9CCA4E57A05}">
      <dgm:prSet/>
      <dgm:spPr/>
      <dgm:t>
        <a:bodyPr/>
        <a:lstStyle/>
        <a:p>
          <a:endParaRPr lang="en-US"/>
        </a:p>
      </dgm:t>
    </dgm:pt>
    <dgm:pt modelId="{C957A811-DB9E-4E0A-A2D6-F81365AD043F}" type="sibTrans" cxnId="{B73934FF-40DF-4D09-94D3-E9CCA4E57A05}">
      <dgm:prSet/>
      <dgm:spPr/>
      <dgm:t>
        <a:bodyPr/>
        <a:lstStyle/>
        <a:p>
          <a:endParaRPr lang="en-US"/>
        </a:p>
      </dgm:t>
    </dgm:pt>
    <dgm:pt modelId="{F22E81FC-3AAF-4871-8B1D-66280253E224}">
      <dgm:prSet/>
      <dgm:spPr/>
      <dgm:t>
        <a:bodyPr/>
        <a:lstStyle/>
        <a:p>
          <a:pPr rtl="0"/>
          <a:r>
            <a:rPr lang="en-GB" dirty="0" smtClean="0"/>
            <a:t>Reinsurer takes over direct companies role</a:t>
          </a:r>
          <a:endParaRPr lang="en-US" dirty="0"/>
        </a:p>
      </dgm:t>
    </dgm:pt>
    <dgm:pt modelId="{74E6771F-E6C3-4DF6-A64E-E8ACC2DF04EC}" type="parTrans" cxnId="{D4DD5FFB-0B1B-4CF2-A9E5-C225CABEC178}">
      <dgm:prSet/>
      <dgm:spPr/>
      <dgm:t>
        <a:bodyPr/>
        <a:lstStyle/>
        <a:p>
          <a:endParaRPr lang="en-US"/>
        </a:p>
      </dgm:t>
    </dgm:pt>
    <dgm:pt modelId="{D16488EF-5075-4D31-888C-D001775E1A04}" type="sibTrans" cxnId="{D4DD5FFB-0B1B-4CF2-A9E5-C225CABEC178}">
      <dgm:prSet/>
      <dgm:spPr/>
      <dgm:t>
        <a:bodyPr/>
        <a:lstStyle/>
        <a:p>
          <a:endParaRPr lang="en-US"/>
        </a:p>
      </dgm:t>
    </dgm:pt>
    <dgm:pt modelId="{C685ADDB-79A4-47AD-964C-E1BDE18DEA14}">
      <dgm:prSet/>
      <dgm:spPr/>
      <dgm:t>
        <a:bodyPr/>
        <a:lstStyle/>
        <a:p>
          <a:pPr rtl="0"/>
          <a:r>
            <a:rPr lang="en-GB" dirty="0" smtClean="0"/>
            <a:t>Essentially the sale of a company or block of business</a:t>
          </a:r>
          <a:endParaRPr lang="en-US" dirty="0"/>
        </a:p>
      </dgm:t>
    </dgm:pt>
    <dgm:pt modelId="{135F9407-E4BB-41FF-A5FE-9E1429088B8C}" type="parTrans" cxnId="{E6A194C7-9B54-4528-A9D1-D4D7C58B1C31}">
      <dgm:prSet/>
      <dgm:spPr/>
      <dgm:t>
        <a:bodyPr/>
        <a:lstStyle/>
        <a:p>
          <a:endParaRPr lang="en-US"/>
        </a:p>
      </dgm:t>
    </dgm:pt>
    <dgm:pt modelId="{8307B751-19EE-41B3-BF3D-32A47AF9A6E1}" type="sibTrans" cxnId="{E6A194C7-9B54-4528-A9D1-D4D7C58B1C31}">
      <dgm:prSet/>
      <dgm:spPr/>
      <dgm:t>
        <a:bodyPr/>
        <a:lstStyle/>
        <a:p>
          <a:endParaRPr lang="en-US"/>
        </a:p>
      </dgm:t>
    </dgm:pt>
    <dgm:pt modelId="{9145AFBC-5737-4FEA-8B99-5FF9644B7D74}" type="pres">
      <dgm:prSet presAssocID="{39357364-1342-421A-AF45-2CD18775D15F}" presName="linear" presStyleCnt="0">
        <dgm:presLayoutVars>
          <dgm:dir/>
          <dgm:animLvl val="lvl"/>
          <dgm:resizeHandles val="exact"/>
        </dgm:presLayoutVars>
      </dgm:prSet>
      <dgm:spPr/>
      <dgm:t>
        <a:bodyPr/>
        <a:lstStyle/>
        <a:p>
          <a:endParaRPr lang="en-US"/>
        </a:p>
      </dgm:t>
    </dgm:pt>
    <dgm:pt modelId="{78248B2C-7E5A-48C4-8459-B0D73902AC31}" type="pres">
      <dgm:prSet presAssocID="{59D13648-B978-432C-BDA9-7191700E7D50}" presName="parentLin" presStyleCnt="0"/>
      <dgm:spPr/>
    </dgm:pt>
    <dgm:pt modelId="{E237BD15-75D3-4A41-BD06-6DD63C4DB147}" type="pres">
      <dgm:prSet presAssocID="{59D13648-B978-432C-BDA9-7191700E7D50}" presName="parentLeftMargin" presStyleLbl="node1" presStyleIdx="0" presStyleCnt="2"/>
      <dgm:spPr/>
      <dgm:t>
        <a:bodyPr/>
        <a:lstStyle/>
        <a:p>
          <a:endParaRPr lang="en-US"/>
        </a:p>
      </dgm:t>
    </dgm:pt>
    <dgm:pt modelId="{C5149158-BDEB-4315-9A4C-41DC1C6BC929}" type="pres">
      <dgm:prSet presAssocID="{59D13648-B978-432C-BDA9-7191700E7D50}" presName="parentText" presStyleLbl="node1" presStyleIdx="0" presStyleCnt="2">
        <dgm:presLayoutVars>
          <dgm:chMax val="0"/>
          <dgm:bulletEnabled val="1"/>
        </dgm:presLayoutVars>
      </dgm:prSet>
      <dgm:spPr/>
      <dgm:t>
        <a:bodyPr/>
        <a:lstStyle/>
        <a:p>
          <a:endParaRPr lang="en-US"/>
        </a:p>
      </dgm:t>
    </dgm:pt>
    <dgm:pt modelId="{2DF09B61-4E7C-45EC-90B2-49985CFFE319}" type="pres">
      <dgm:prSet presAssocID="{59D13648-B978-432C-BDA9-7191700E7D50}" presName="negativeSpace" presStyleCnt="0"/>
      <dgm:spPr/>
    </dgm:pt>
    <dgm:pt modelId="{E9F02345-BBB4-4F1D-B489-9BADA31C5884}" type="pres">
      <dgm:prSet presAssocID="{59D13648-B978-432C-BDA9-7191700E7D50}" presName="childText" presStyleLbl="conFgAcc1" presStyleIdx="0" presStyleCnt="2">
        <dgm:presLayoutVars>
          <dgm:bulletEnabled val="1"/>
        </dgm:presLayoutVars>
      </dgm:prSet>
      <dgm:spPr/>
      <dgm:t>
        <a:bodyPr/>
        <a:lstStyle/>
        <a:p>
          <a:endParaRPr lang="en-US"/>
        </a:p>
      </dgm:t>
    </dgm:pt>
    <dgm:pt modelId="{5F89D1E7-C140-45F5-BE00-D5F32008A5A0}" type="pres">
      <dgm:prSet presAssocID="{46D08886-4A67-43C8-B187-26B4BE38643C}" presName="spaceBetweenRectangles" presStyleCnt="0"/>
      <dgm:spPr/>
    </dgm:pt>
    <dgm:pt modelId="{CE9901BF-C545-4E2F-AB98-539A2C403521}" type="pres">
      <dgm:prSet presAssocID="{C104021C-479B-4F5C-BA50-FC7AB6BB9962}" presName="parentLin" presStyleCnt="0"/>
      <dgm:spPr/>
    </dgm:pt>
    <dgm:pt modelId="{70A3D034-55CA-4364-BDD7-5A7848B84843}" type="pres">
      <dgm:prSet presAssocID="{C104021C-479B-4F5C-BA50-FC7AB6BB9962}" presName="parentLeftMargin" presStyleLbl="node1" presStyleIdx="0" presStyleCnt="2"/>
      <dgm:spPr/>
      <dgm:t>
        <a:bodyPr/>
        <a:lstStyle/>
        <a:p>
          <a:endParaRPr lang="en-US"/>
        </a:p>
      </dgm:t>
    </dgm:pt>
    <dgm:pt modelId="{70113895-54CC-48CB-BC43-B38286668A7A}" type="pres">
      <dgm:prSet presAssocID="{C104021C-479B-4F5C-BA50-FC7AB6BB9962}" presName="parentText" presStyleLbl="node1" presStyleIdx="1" presStyleCnt="2">
        <dgm:presLayoutVars>
          <dgm:chMax val="0"/>
          <dgm:bulletEnabled val="1"/>
        </dgm:presLayoutVars>
      </dgm:prSet>
      <dgm:spPr/>
      <dgm:t>
        <a:bodyPr/>
        <a:lstStyle/>
        <a:p>
          <a:endParaRPr lang="en-US"/>
        </a:p>
      </dgm:t>
    </dgm:pt>
    <dgm:pt modelId="{DC127FF7-4C7A-4982-AFC4-239454DFFB04}" type="pres">
      <dgm:prSet presAssocID="{C104021C-479B-4F5C-BA50-FC7AB6BB9962}" presName="negativeSpace" presStyleCnt="0"/>
      <dgm:spPr/>
    </dgm:pt>
    <dgm:pt modelId="{C69A747A-C511-40A3-9D86-A79239A2A8B9}" type="pres">
      <dgm:prSet presAssocID="{C104021C-479B-4F5C-BA50-FC7AB6BB9962}" presName="childText" presStyleLbl="conFgAcc1" presStyleIdx="1" presStyleCnt="2">
        <dgm:presLayoutVars>
          <dgm:bulletEnabled val="1"/>
        </dgm:presLayoutVars>
      </dgm:prSet>
      <dgm:spPr/>
      <dgm:t>
        <a:bodyPr/>
        <a:lstStyle/>
        <a:p>
          <a:endParaRPr lang="en-US"/>
        </a:p>
      </dgm:t>
    </dgm:pt>
  </dgm:ptLst>
  <dgm:cxnLst>
    <dgm:cxn modelId="{F33E3905-0E03-46F6-A0B3-EA127115B4F8}" type="presOf" srcId="{59D13648-B978-432C-BDA9-7191700E7D50}" destId="{E237BD15-75D3-4A41-BD06-6DD63C4DB147}" srcOrd="0" destOrd="0" presId="urn:microsoft.com/office/officeart/2005/8/layout/list1"/>
    <dgm:cxn modelId="{244204AA-9CA2-444D-BA89-1ED5EE903920}" type="presOf" srcId="{F22E81FC-3AAF-4871-8B1D-66280253E224}" destId="{C69A747A-C511-40A3-9D86-A79239A2A8B9}" srcOrd="0" destOrd="1" presId="urn:microsoft.com/office/officeart/2005/8/layout/list1"/>
    <dgm:cxn modelId="{4804AB8E-CC14-4CFD-A49E-D06D659FB0B0}" srcId="{59D13648-B978-432C-BDA9-7191700E7D50}" destId="{A8A7AE18-4482-4236-9665-3ADC1EDAC1F4}" srcOrd="2" destOrd="0" parTransId="{AA737467-A47F-4A56-BCA2-785045D2D17F}" sibTransId="{8FE72B37-BEC2-48EF-A68D-FE0D972C4EEB}"/>
    <dgm:cxn modelId="{7307E3C9-79A7-4261-AC21-43A9E54D2BF3}" srcId="{59D13648-B978-432C-BDA9-7191700E7D50}" destId="{D85F16B3-E298-4DF3-A088-0AB9D35E07FF}" srcOrd="1" destOrd="0" parTransId="{7BD3D4C7-5C4F-48DF-B9FA-4656B15B9AC0}" sibTransId="{C0BE4F84-5757-4E0A-8729-7A94B43F81C7}"/>
    <dgm:cxn modelId="{9E1A09CF-4708-45BF-AC6E-9B4246E338BC}" type="presOf" srcId="{C104021C-479B-4F5C-BA50-FC7AB6BB9962}" destId="{70113895-54CC-48CB-BC43-B38286668A7A}" srcOrd="1" destOrd="0" presId="urn:microsoft.com/office/officeart/2005/8/layout/list1"/>
    <dgm:cxn modelId="{7A90A515-ECB5-45E5-AD9D-7E0C46A8243B}" srcId="{39357364-1342-421A-AF45-2CD18775D15F}" destId="{C104021C-479B-4F5C-BA50-FC7AB6BB9962}" srcOrd="1" destOrd="0" parTransId="{1FA6A180-D1CC-4C9D-AA75-162DC9A9C948}" sibTransId="{21FFDD29-7ED7-4379-AD63-4FBB33A1D2F5}"/>
    <dgm:cxn modelId="{D4DD5FFB-0B1B-4CF2-A9E5-C225CABEC178}" srcId="{C104021C-479B-4F5C-BA50-FC7AB6BB9962}" destId="{F22E81FC-3AAF-4871-8B1D-66280253E224}" srcOrd="1" destOrd="0" parTransId="{74E6771F-E6C3-4DF6-A64E-E8ACC2DF04EC}" sibTransId="{D16488EF-5075-4D31-888C-D001775E1A04}"/>
    <dgm:cxn modelId="{403DF88F-5B2B-4D2D-BA5F-238E6E6D2CDD}" type="presOf" srcId="{39357364-1342-421A-AF45-2CD18775D15F}" destId="{9145AFBC-5737-4FEA-8B99-5FF9644B7D74}" srcOrd="0" destOrd="0" presId="urn:microsoft.com/office/officeart/2005/8/layout/list1"/>
    <dgm:cxn modelId="{89475E54-205D-4C5C-8637-F9708F3114DC}" srcId="{39357364-1342-421A-AF45-2CD18775D15F}" destId="{59D13648-B978-432C-BDA9-7191700E7D50}" srcOrd="0" destOrd="0" parTransId="{ABFB9E75-7C6A-4BD8-A2D4-CA6214FAC833}" sibTransId="{46D08886-4A67-43C8-B187-26B4BE38643C}"/>
    <dgm:cxn modelId="{FD7916C3-3C4B-48ED-B19E-08694FF2E812}" type="presOf" srcId="{A8A7AE18-4482-4236-9665-3ADC1EDAC1F4}" destId="{E9F02345-BBB4-4F1D-B489-9BADA31C5884}" srcOrd="0" destOrd="2" presId="urn:microsoft.com/office/officeart/2005/8/layout/list1"/>
    <dgm:cxn modelId="{B73934FF-40DF-4D09-94D3-E9CCA4E57A05}" srcId="{C104021C-479B-4F5C-BA50-FC7AB6BB9962}" destId="{5629127D-0905-4E52-B4F1-0A229F3A84F4}" srcOrd="0" destOrd="0" parTransId="{AE4C5DCE-70AB-4B86-8E48-520F3136DECC}" sibTransId="{C957A811-DB9E-4E0A-A2D6-F81365AD043F}"/>
    <dgm:cxn modelId="{50F2AFE4-65EC-4C9E-87AE-4E2484868DBF}" type="presOf" srcId="{C685ADDB-79A4-47AD-964C-E1BDE18DEA14}" destId="{C69A747A-C511-40A3-9D86-A79239A2A8B9}" srcOrd="0" destOrd="2" presId="urn:microsoft.com/office/officeart/2005/8/layout/list1"/>
    <dgm:cxn modelId="{606E7E0C-059F-4021-B4DD-70E701545064}" type="presOf" srcId="{B5E9F9CD-28A3-4E10-8223-C6EA2EEB6C38}" destId="{E9F02345-BBB4-4F1D-B489-9BADA31C5884}" srcOrd="0" destOrd="0" presId="urn:microsoft.com/office/officeart/2005/8/layout/list1"/>
    <dgm:cxn modelId="{840A8B52-DD0E-43B5-AEFE-D55596231EDD}" type="presOf" srcId="{D85F16B3-E298-4DF3-A088-0AB9D35E07FF}" destId="{E9F02345-BBB4-4F1D-B489-9BADA31C5884}" srcOrd="0" destOrd="1" presId="urn:microsoft.com/office/officeart/2005/8/layout/list1"/>
    <dgm:cxn modelId="{D8CF042B-9B6A-46BF-AB33-161BFB05FD1E}" srcId="{59D13648-B978-432C-BDA9-7191700E7D50}" destId="{B5E9F9CD-28A3-4E10-8223-C6EA2EEB6C38}" srcOrd="0" destOrd="0" parTransId="{73B5C21C-D4F7-4390-B766-AB02B47D7C59}" sibTransId="{953F6D33-D604-49F7-9B18-932CC685B341}"/>
    <dgm:cxn modelId="{698A693F-F8E4-45D1-A7B2-91092D696367}" type="presOf" srcId="{C104021C-479B-4F5C-BA50-FC7AB6BB9962}" destId="{70A3D034-55CA-4364-BDD7-5A7848B84843}" srcOrd="0" destOrd="0" presId="urn:microsoft.com/office/officeart/2005/8/layout/list1"/>
    <dgm:cxn modelId="{E6A194C7-9B54-4528-A9D1-D4D7C58B1C31}" srcId="{C104021C-479B-4F5C-BA50-FC7AB6BB9962}" destId="{C685ADDB-79A4-47AD-964C-E1BDE18DEA14}" srcOrd="2" destOrd="0" parTransId="{135F9407-E4BB-41FF-A5FE-9E1429088B8C}" sibTransId="{8307B751-19EE-41B3-BF3D-32A47AF9A6E1}"/>
    <dgm:cxn modelId="{48318121-B8B9-4A60-8E7F-18BBCEA2F75E}" type="presOf" srcId="{59D13648-B978-432C-BDA9-7191700E7D50}" destId="{C5149158-BDEB-4315-9A4C-41DC1C6BC929}" srcOrd="1" destOrd="0" presId="urn:microsoft.com/office/officeart/2005/8/layout/list1"/>
    <dgm:cxn modelId="{0F9ADE21-1205-48A7-A75D-0E2EB3E5EE97}" type="presOf" srcId="{5629127D-0905-4E52-B4F1-0A229F3A84F4}" destId="{C69A747A-C511-40A3-9D86-A79239A2A8B9}" srcOrd="0" destOrd="0" presId="urn:microsoft.com/office/officeart/2005/8/layout/list1"/>
    <dgm:cxn modelId="{F26A20FC-D508-4BB2-A906-33DF82E95F2E}" type="presParOf" srcId="{9145AFBC-5737-4FEA-8B99-5FF9644B7D74}" destId="{78248B2C-7E5A-48C4-8459-B0D73902AC31}" srcOrd="0" destOrd="0" presId="urn:microsoft.com/office/officeart/2005/8/layout/list1"/>
    <dgm:cxn modelId="{9DE4EE1A-9212-4E58-81C7-3F3F8B85A1BC}" type="presParOf" srcId="{78248B2C-7E5A-48C4-8459-B0D73902AC31}" destId="{E237BD15-75D3-4A41-BD06-6DD63C4DB147}" srcOrd="0" destOrd="0" presId="urn:microsoft.com/office/officeart/2005/8/layout/list1"/>
    <dgm:cxn modelId="{DF24FAE6-A560-459A-B58B-930906FB8237}" type="presParOf" srcId="{78248B2C-7E5A-48C4-8459-B0D73902AC31}" destId="{C5149158-BDEB-4315-9A4C-41DC1C6BC929}" srcOrd="1" destOrd="0" presId="urn:microsoft.com/office/officeart/2005/8/layout/list1"/>
    <dgm:cxn modelId="{9A408AF8-D47A-4EFE-B86A-77A4D77A8FF5}" type="presParOf" srcId="{9145AFBC-5737-4FEA-8B99-5FF9644B7D74}" destId="{2DF09B61-4E7C-45EC-90B2-49985CFFE319}" srcOrd="1" destOrd="0" presId="urn:microsoft.com/office/officeart/2005/8/layout/list1"/>
    <dgm:cxn modelId="{3DABCCA4-5C7A-46C8-B611-23561CAB757F}" type="presParOf" srcId="{9145AFBC-5737-4FEA-8B99-5FF9644B7D74}" destId="{E9F02345-BBB4-4F1D-B489-9BADA31C5884}" srcOrd="2" destOrd="0" presId="urn:microsoft.com/office/officeart/2005/8/layout/list1"/>
    <dgm:cxn modelId="{B2ACCCE4-3F7D-4B59-A031-6DCA48E7E1D9}" type="presParOf" srcId="{9145AFBC-5737-4FEA-8B99-5FF9644B7D74}" destId="{5F89D1E7-C140-45F5-BE00-D5F32008A5A0}" srcOrd="3" destOrd="0" presId="urn:microsoft.com/office/officeart/2005/8/layout/list1"/>
    <dgm:cxn modelId="{85F36568-0BAD-4D4F-BEFB-354F7482B248}" type="presParOf" srcId="{9145AFBC-5737-4FEA-8B99-5FF9644B7D74}" destId="{CE9901BF-C545-4E2F-AB98-539A2C403521}" srcOrd="4" destOrd="0" presId="urn:microsoft.com/office/officeart/2005/8/layout/list1"/>
    <dgm:cxn modelId="{837AEF32-CA8E-4257-A4EA-05A01433CE09}" type="presParOf" srcId="{CE9901BF-C545-4E2F-AB98-539A2C403521}" destId="{70A3D034-55CA-4364-BDD7-5A7848B84843}" srcOrd="0" destOrd="0" presId="urn:microsoft.com/office/officeart/2005/8/layout/list1"/>
    <dgm:cxn modelId="{CF800F8D-3C76-4BBF-B357-253ED3A86E09}" type="presParOf" srcId="{CE9901BF-C545-4E2F-AB98-539A2C403521}" destId="{70113895-54CC-48CB-BC43-B38286668A7A}" srcOrd="1" destOrd="0" presId="urn:microsoft.com/office/officeart/2005/8/layout/list1"/>
    <dgm:cxn modelId="{7ECE7CC7-A1D2-4210-8E91-39BC327D55F2}" type="presParOf" srcId="{9145AFBC-5737-4FEA-8B99-5FF9644B7D74}" destId="{DC127FF7-4C7A-4982-AFC4-239454DFFB04}" srcOrd="5" destOrd="0" presId="urn:microsoft.com/office/officeart/2005/8/layout/list1"/>
    <dgm:cxn modelId="{A3FF059E-78EC-49DA-A330-759D211E0C81}" type="presParOf" srcId="{9145AFBC-5737-4FEA-8B99-5FF9644B7D74}" destId="{C69A747A-C511-40A3-9D86-A79239A2A8B9}"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68A9299-F9C6-455A-987D-96421D48833D}" type="doc">
      <dgm:prSet loTypeId="urn:microsoft.com/office/officeart/2005/8/layout/vList2" loCatId="list" qsTypeId="urn:microsoft.com/office/officeart/2005/8/quickstyle/simple4" qsCatId="simple" csTypeId="urn:microsoft.com/office/officeart/2005/8/colors/accent2_5" csCatId="accent2" phldr="1"/>
      <dgm:spPr/>
      <dgm:t>
        <a:bodyPr/>
        <a:lstStyle/>
        <a:p>
          <a:endParaRPr lang="en-US"/>
        </a:p>
      </dgm:t>
    </dgm:pt>
    <dgm:pt modelId="{BAF12146-79D9-4C2A-8832-82D6DF8E7B4E}">
      <dgm:prSet/>
      <dgm:spPr/>
      <dgm:t>
        <a:bodyPr/>
        <a:lstStyle/>
        <a:p>
          <a:pPr rtl="0"/>
          <a:r>
            <a:rPr lang="en-GB" dirty="0" smtClean="0"/>
            <a:t>Automatic reinsurance</a:t>
          </a:r>
          <a:endParaRPr lang="en-US" dirty="0"/>
        </a:p>
      </dgm:t>
    </dgm:pt>
    <dgm:pt modelId="{3E2796E1-C672-4B5E-BB48-58802CBA8BFA}" type="parTrans" cxnId="{9400F2E5-2092-48EA-971B-2D2A2B35CAAD}">
      <dgm:prSet/>
      <dgm:spPr/>
      <dgm:t>
        <a:bodyPr/>
        <a:lstStyle/>
        <a:p>
          <a:endParaRPr lang="en-US"/>
        </a:p>
      </dgm:t>
    </dgm:pt>
    <dgm:pt modelId="{96E91A83-21D0-4574-9AC3-E453B0C03B22}" type="sibTrans" cxnId="{9400F2E5-2092-48EA-971B-2D2A2B35CAAD}">
      <dgm:prSet/>
      <dgm:spPr/>
      <dgm:t>
        <a:bodyPr/>
        <a:lstStyle/>
        <a:p>
          <a:endParaRPr lang="en-US"/>
        </a:p>
      </dgm:t>
    </dgm:pt>
    <dgm:pt modelId="{FBBFDABC-5FEB-42F4-8505-C862C5BD3D0B}">
      <dgm:prSet/>
      <dgm:spPr/>
      <dgm:t>
        <a:bodyPr/>
        <a:lstStyle/>
        <a:p>
          <a:pPr rtl="0"/>
          <a:r>
            <a:rPr lang="en-GB" dirty="0" smtClean="0"/>
            <a:t>Business meets predetermined characteristics</a:t>
          </a:r>
          <a:endParaRPr lang="en-US" dirty="0"/>
        </a:p>
      </dgm:t>
    </dgm:pt>
    <dgm:pt modelId="{0B26B321-A3B4-4E03-B972-1252D3EA3B09}" type="parTrans" cxnId="{B498CF26-FF90-428C-84CB-C720F7C59173}">
      <dgm:prSet/>
      <dgm:spPr/>
      <dgm:t>
        <a:bodyPr/>
        <a:lstStyle/>
        <a:p>
          <a:endParaRPr lang="en-US"/>
        </a:p>
      </dgm:t>
    </dgm:pt>
    <dgm:pt modelId="{84AD34F7-F876-46EC-847C-4FC7DDD51C26}" type="sibTrans" cxnId="{B498CF26-FF90-428C-84CB-C720F7C59173}">
      <dgm:prSet/>
      <dgm:spPr/>
      <dgm:t>
        <a:bodyPr/>
        <a:lstStyle/>
        <a:p>
          <a:endParaRPr lang="en-US"/>
        </a:p>
      </dgm:t>
    </dgm:pt>
    <dgm:pt modelId="{33DFD395-C4BA-4C87-B4E6-8D5FC72FAC5F}">
      <dgm:prSet/>
      <dgm:spPr/>
      <dgm:t>
        <a:bodyPr/>
        <a:lstStyle/>
        <a:p>
          <a:pPr rtl="0"/>
          <a:r>
            <a:rPr lang="en-GB" dirty="0" smtClean="0"/>
            <a:t>Reinsurer must accept reinsurance of those policies</a:t>
          </a:r>
          <a:endParaRPr lang="en-US" dirty="0"/>
        </a:p>
      </dgm:t>
    </dgm:pt>
    <dgm:pt modelId="{A0125230-BC0C-4D28-9AA5-83466C7B4B02}" type="parTrans" cxnId="{2F940745-8925-4370-B605-CCABD0EFBF93}">
      <dgm:prSet/>
      <dgm:spPr/>
      <dgm:t>
        <a:bodyPr/>
        <a:lstStyle/>
        <a:p>
          <a:endParaRPr lang="en-US"/>
        </a:p>
      </dgm:t>
    </dgm:pt>
    <dgm:pt modelId="{DA3F03E0-12D8-418A-BC85-C82AFA53D3BD}" type="sibTrans" cxnId="{2F940745-8925-4370-B605-CCABD0EFBF93}">
      <dgm:prSet/>
      <dgm:spPr/>
      <dgm:t>
        <a:bodyPr/>
        <a:lstStyle/>
        <a:p>
          <a:endParaRPr lang="en-US"/>
        </a:p>
      </dgm:t>
    </dgm:pt>
    <dgm:pt modelId="{4C632974-2850-43F8-8C27-DB065EFEA3C4}">
      <dgm:prSet/>
      <dgm:spPr/>
      <dgm:t>
        <a:bodyPr/>
        <a:lstStyle/>
        <a:p>
          <a:pPr rtl="0"/>
          <a:r>
            <a:rPr lang="en-GB" dirty="0" smtClean="0"/>
            <a:t>Terms predetermined in a treaty</a:t>
          </a:r>
          <a:endParaRPr lang="en-US" dirty="0"/>
        </a:p>
      </dgm:t>
    </dgm:pt>
    <dgm:pt modelId="{55779E96-0DD5-4755-8A81-D90D02059A07}" type="parTrans" cxnId="{FA65B8C6-6A13-4BC3-B0FB-6476C56636D9}">
      <dgm:prSet/>
      <dgm:spPr/>
      <dgm:t>
        <a:bodyPr/>
        <a:lstStyle/>
        <a:p>
          <a:endParaRPr lang="en-US"/>
        </a:p>
      </dgm:t>
    </dgm:pt>
    <dgm:pt modelId="{B16A0F9F-1306-4A7A-8153-95AB173015E7}" type="sibTrans" cxnId="{FA65B8C6-6A13-4BC3-B0FB-6476C56636D9}">
      <dgm:prSet/>
      <dgm:spPr/>
      <dgm:t>
        <a:bodyPr/>
        <a:lstStyle/>
        <a:p>
          <a:endParaRPr lang="en-US"/>
        </a:p>
      </dgm:t>
    </dgm:pt>
    <dgm:pt modelId="{0D4EB1E2-A7F4-4A6F-9FB8-2D7CCD173BE2}">
      <dgm:prSet/>
      <dgm:spPr/>
      <dgm:t>
        <a:bodyPr/>
        <a:lstStyle/>
        <a:p>
          <a:pPr rtl="0"/>
          <a:r>
            <a:rPr lang="en-GB" dirty="0" smtClean="0"/>
            <a:t>Facultative reinsurance</a:t>
          </a:r>
          <a:endParaRPr lang="en-US" dirty="0"/>
        </a:p>
      </dgm:t>
    </dgm:pt>
    <dgm:pt modelId="{71F5F6E0-7004-4A31-B58D-4A275A908630}" type="parTrans" cxnId="{00E3D11A-02AE-4012-9540-EC52DF1B1073}">
      <dgm:prSet/>
      <dgm:spPr/>
      <dgm:t>
        <a:bodyPr/>
        <a:lstStyle/>
        <a:p>
          <a:endParaRPr lang="en-US"/>
        </a:p>
      </dgm:t>
    </dgm:pt>
    <dgm:pt modelId="{A1E81D0A-8933-4EF1-9ECC-B33EC7DEECCB}" type="sibTrans" cxnId="{00E3D11A-02AE-4012-9540-EC52DF1B1073}">
      <dgm:prSet/>
      <dgm:spPr/>
      <dgm:t>
        <a:bodyPr/>
        <a:lstStyle/>
        <a:p>
          <a:endParaRPr lang="en-US"/>
        </a:p>
      </dgm:t>
    </dgm:pt>
    <dgm:pt modelId="{400F70A3-72B7-4F83-9CB7-BD5C1D9BF097}">
      <dgm:prSet/>
      <dgm:spPr/>
      <dgm:t>
        <a:bodyPr/>
        <a:lstStyle/>
        <a:p>
          <a:pPr rtl="0"/>
          <a:r>
            <a:rPr lang="en-GB" dirty="0" smtClean="0"/>
            <a:t>Voluntary (shopped) or policy doesn’t meet automatic requirements (capacity)</a:t>
          </a:r>
          <a:endParaRPr lang="en-US" dirty="0"/>
        </a:p>
      </dgm:t>
    </dgm:pt>
    <dgm:pt modelId="{20D747D5-3EFF-4F0B-8719-D785DDDEDE50}" type="parTrans" cxnId="{8F3A551A-8B5B-4E80-8DB9-4743401839E3}">
      <dgm:prSet/>
      <dgm:spPr/>
      <dgm:t>
        <a:bodyPr/>
        <a:lstStyle/>
        <a:p>
          <a:endParaRPr lang="en-US"/>
        </a:p>
      </dgm:t>
    </dgm:pt>
    <dgm:pt modelId="{9AAA0C91-7F67-4D7C-98FC-09DEFC7E528E}" type="sibTrans" cxnId="{8F3A551A-8B5B-4E80-8DB9-4743401839E3}">
      <dgm:prSet/>
      <dgm:spPr/>
      <dgm:t>
        <a:bodyPr/>
        <a:lstStyle/>
        <a:p>
          <a:endParaRPr lang="en-US"/>
        </a:p>
      </dgm:t>
    </dgm:pt>
    <dgm:pt modelId="{9EBBA8BD-236A-4247-9248-572EE30B9B48}">
      <dgm:prSet/>
      <dgm:spPr/>
      <dgm:t>
        <a:bodyPr/>
        <a:lstStyle/>
        <a:p>
          <a:pPr rtl="0"/>
          <a:r>
            <a:rPr lang="en-GB" dirty="0" smtClean="0"/>
            <a:t>Terms negotiated separately for each policy</a:t>
          </a:r>
          <a:endParaRPr lang="en-US" dirty="0"/>
        </a:p>
      </dgm:t>
    </dgm:pt>
    <dgm:pt modelId="{0D6A6358-EC6F-4526-AE44-D0A54604E8E8}" type="parTrans" cxnId="{0DE47D00-9222-4632-B997-FEAFE9E6E7B8}">
      <dgm:prSet/>
      <dgm:spPr/>
      <dgm:t>
        <a:bodyPr/>
        <a:lstStyle/>
        <a:p>
          <a:endParaRPr lang="en-US"/>
        </a:p>
      </dgm:t>
    </dgm:pt>
    <dgm:pt modelId="{45268634-0D96-4D09-B643-147E95369C51}" type="sibTrans" cxnId="{0DE47D00-9222-4632-B997-FEAFE9E6E7B8}">
      <dgm:prSet/>
      <dgm:spPr/>
      <dgm:t>
        <a:bodyPr/>
        <a:lstStyle/>
        <a:p>
          <a:endParaRPr lang="en-US"/>
        </a:p>
      </dgm:t>
    </dgm:pt>
    <dgm:pt modelId="{0EA0DEE1-67A1-421C-B927-C867F4060D60}">
      <dgm:prSet/>
      <dgm:spPr/>
      <dgm:t>
        <a:bodyPr/>
        <a:lstStyle/>
        <a:p>
          <a:pPr rtl="0"/>
          <a:r>
            <a:rPr lang="en-GB" dirty="0" smtClean="0"/>
            <a:t>Reinsurer underwrites the risk</a:t>
          </a:r>
          <a:endParaRPr lang="en-US" dirty="0"/>
        </a:p>
      </dgm:t>
    </dgm:pt>
    <dgm:pt modelId="{5367EC36-2E93-4BC7-8AB9-29BDE50B30E7}" type="parTrans" cxnId="{DCF20B05-4E3C-4850-AFAA-FFE610EEC3F9}">
      <dgm:prSet/>
      <dgm:spPr/>
      <dgm:t>
        <a:bodyPr/>
        <a:lstStyle/>
        <a:p>
          <a:endParaRPr lang="en-US"/>
        </a:p>
      </dgm:t>
    </dgm:pt>
    <dgm:pt modelId="{1093FFC8-F532-426E-AF2E-9C431AB90177}" type="sibTrans" cxnId="{DCF20B05-4E3C-4850-AFAA-FFE610EEC3F9}">
      <dgm:prSet/>
      <dgm:spPr/>
      <dgm:t>
        <a:bodyPr/>
        <a:lstStyle/>
        <a:p>
          <a:endParaRPr lang="en-US"/>
        </a:p>
      </dgm:t>
    </dgm:pt>
    <dgm:pt modelId="{8E59F8C5-0716-4BEA-8390-F2EF84EC728C}" type="pres">
      <dgm:prSet presAssocID="{468A9299-F9C6-455A-987D-96421D48833D}" presName="linear" presStyleCnt="0">
        <dgm:presLayoutVars>
          <dgm:animLvl val="lvl"/>
          <dgm:resizeHandles val="exact"/>
        </dgm:presLayoutVars>
      </dgm:prSet>
      <dgm:spPr/>
      <dgm:t>
        <a:bodyPr/>
        <a:lstStyle/>
        <a:p>
          <a:endParaRPr lang="en-US"/>
        </a:p>
      </dgm:t>
    </dgm:pt>
    <dgm:pt modelId="{B19DE2D6-1CF0-4658-BDCB-FE796A9AD5C1}" type="pres">
      <dgm:prSet presAssocID="{BAF12146-79D9-4C2A-8832-82D6DF8E7B4E}" presName="parentText" presStyleLbl="node1" presStyleIdx="0" presStyleCnt="2">
        <dgm:presLayoutVars>
          <dgm:chMax val="0"/>
          <dgm:bulletEnabled val="1"/>
        </dgm:presLayoutVars>
      </dgm:prSet>
      <dgm:spPr/>
      <dgm:t>
        <a:bodyPr/>
        <a:lstStyle/>
        <a:p>
          <a:endParaRPr lang="en-US"/>
        </a:p>
      </dgm:t>
    </dgm:pt>
    <dgm:pt modelId="{A67B8D46-DCCA-4239-A258-53A3DB3708A5}" type="pres">
      <dgm:prSet presAssocID="{BAF12146-79D9-4C2A-8832-82D6DF8E7B4E}" presName="childText" presStyleLbl="revTx" presStyleIdx="0" presStyleCnt="2">
        <dgm:presLayoutVars>
          <dgm:bulletEnabled val="1"/>
        </dgm:presLayoutVars>
      </dgm:prSet>
      <dgm:spPr/>
      <dgm:t>
        <a:bodyPr/>
        <a:lstStyle/>
        <a:p>
          <a:endParaRPr lang="en-US"/>
        </a:p>
      </dgm:t>
    </dgm:pt>
    <dgm:pt modelId="{E0060C7C-A49A-4B18-B976-1781837F0877}" type="pres">
      <dgm:prSet presAssocID="{0D4EB1E2-A7F4-4A6F-9FB8-2D7CCD173BE2}" presName="parentText" presStyleLbl="node1" presStyleIdx="1" presStyleCnt="2">
        <dgm:presLayoutVars>
          <dgm:chMax val="0"/>
          <dgm:bulletEnabled val="1"/>
        </dgm:presLayoutVars>
      </dgm:prSet>
      <dgm:spPr/>
      <dgm:t>
        <a:bodyPr/>
        <a:lstStyle/>
        <a:p>
          <a:endParaRPr lang="en-US"/>
        </a:p>
      </dgm:t>
    </dgm:pt>
    <dgm:pt modelId="{7EC40955-204D-4DCA-895C-6F505DD40267}" type="pres">
      <dgm:prSet presAssocID="{0D4EB1E2-A7F4-4A6F-9FB8-2D7CCD173BE2}" presName="childText" presStyleLbl="revTx" presStyleIdx="1" presStyleCnt="2">
        <dgm:presLayoutVars>
          <dgm:bulletEnabled val="1"/>
        </dgm:presLayoutVars>
      </dgm:prSet>
      <dgm:spPr/>
      <dgm:t>
        <a:bodyPr/>
        <a:lstStyle/>
        <a:p>
          <a:endParaRPr lang="en-US"/>
        </a:p>
      </dgm:t>
    </dgm:pt>
  </dgm:ptLst>
  <dgm:cxnLst>
    <dgm:cxn modelId="{00E3D11A-02AE-4012-9540-EC52DF1B1073}" srcId="{468A9299-F9C6-455A-987D-96421D48833D}" destId="{0D4EB1E2-A7F4-4A6F-9FB8-2D7CCD173BE2}" srcOrd="1" destOrd="0" parTransId="{71F5F6E0-7004-4A31-B58D-4A275A908630}" sibTransId="{A1E81D0A-8933-4EF1-9ECC-B33EC7DEECCB}"/>
    <dgm:cxn modelId="{60CDC2A5-7825-454C-A89B-43BBF01D6E8B}" type="presOf" srcId="{0D4EB1E2-A7F4-4A6F-9FB8-2D7CCD173BE2}" destId="{E0060C7C-A49A-4B18-B976-1781837F0877}" srcOrd="0" destOrd="0" presId="urn:microsoft.com/office/officeart/2005/8/layout/vList2"/>
    <dgm:cxn modelId="{6EC8C483-3A60-4AFA-A2E0-1CE2E8AF3319}" type="presOf" srcId="{33DFD395-C4BA-4C87-B4E6-8D5FC72FAC5F}" destId="{A67B8D46-DCCA-4239-A258-53A3DB3708A5}" srcOrd="0" destOrd="1" presId="urn:microsoft.com/office/officeart/2005/8/layout/vList2"/>
    <dgm:cxn modelId="{DCF20B05-4E3C-4850-AFAA-FFE610EEC3F9}" srcId="{0D4EB1E2-A7F4-4A6F-9FB8-2D7CCD173BE2}" destId="{0EA0DEE1-67A1-421C-B927-C867F4060D60}" srcOrd="2" destOrd="0" parTransId="{5367EC36-2E93-4BC7-8AB9-29BDE50B30E7}" sibTransId="{1093FFC8-F532-426E-AF2E-9C431AB90177}"/>
    <dgm:cxn modelId="{EF7FDA2D-B8D0-415D-85AB-83EAF4CCD6D5}" type="presOf" srcId="{4C632974-2850-43F8-8C27-DB065EFEA3C4}" destId="{A67B8D46-DCCA-4239-A258-53A3DB3708A5}" srcOrd="0" destOrd="2" presId="urn:microsoft.com/office/officeart/2005/8/layout/vList2"/>
    <dgm:cxn modelId="{2F940745-8925-4370-B605-CCABD0EFBF93}" srcId="{BAF12146-79D9-4C2A-8832-82D6DF8E7B4E}" destId="{33DFD395-C4BA-4C87-B4E6-8D5FC72FAC5F}" srcOrd="1" destOrd="0" parTransId="{A0125230-BC0C-4D28-9AA5-83466C7B4B02}" sibTransId="{DA3F03E0-12D8-418A-BC85-C82AFA53D3BD}"/>
    <dgm:cxn modelId="{0D878FA7-75B1-4D36-B003-D312EB5086A2}" type="presOf" srcId="{9EBBA8BD-236A-4247-9248-572EE30B9B48}" destId="{7EC40955-204D-4DCA-895C-6F505DD40267}" srcOrd="0" destOrd="1" presId="urn:microsoft.com/office/officeart/2005/8/layout/vList2"/>
    <dgm:cxn modelId="{069FA7EE-DE9C-424F-A39D-A1D5CD9E6F5E}" type="presOf" srcId="{468A9299-F9C6-455A-987D-96421D48833D}" destId="{8E59F8C5-0716-4BEA-8390-F2EF84EC728C}" srcOrd="0" destOrd="0" presId="urn:microsoft.com/office/officeart/2005/8/layout/vList2"/>
    <dgm:cxn modelId="{8F3A551A-8B5B-4E80-8DB9-4743401839E3}" srcId="{0D4EB1E2-A7F4-4A6F-9FB8-2D7CCD173BE2}" destId="{400F70A3-72B7-4F83-9CB7-BD5C1D9BF097}" srcOrd="0" destOrd="0" parTransId="{20D747D5-3EFF-4F0B-8719-D785DDDEDE50}" sibTransId="{9AAA0C91-7F67-4D7C-98FC-09DEFC7E528E}"/>
    <dgm:cxn modelId="{9C8BF704-B060-466B-B094-0A2EF242F913}" type="presOf" srcId="{FBBFDABC-5FEB-42F4-8505-C862C5BD3D0B}" destId="{A67B8D46-DCCA-4239-A258-53A3DB3708A5}" srcOrd="0" destOrd="0" presId="urn:microsoft.com/office/officeart/2005/8/layout/vList2"/>
    <dgm:cxn modelId="{9400F2E5-2092-48EA-971B-2D2A2B35CAAD}" srcId="{468A9299-F9C6-455A-987D-96421D48833D}" destId="{BAF12146-79D9-4C2A-8832-82D6DF8E7B4E}" srcOrd="0" destOrd="0" parTransId="{3E2796E1-C672-4B5E-BB48-58802CBA8BFA}" sibTransId="{96E91A83-21D0-4574-9AC3-E453B0C03B22}"/>
    <dgm:cxn modelId="{47238FE8-F8B4-437C-A93E-9DCF4883BD2F}" type="presOf" srcId="{0EA0DEE1-67A1-421C-B927-C867F4060D60}" destId="{7EC40955-204D-4DCA-895C-6F505DD40267}" srcOrd="0" destOrd="2" presId="urn:microsoft.com/office/officeart/2005/8/layout/vList2"/>
    <dgm:cxn modelId="{B498CF26-FF90-428C-84CB-C720F7C59173}" srcId="{BAF12146-79D9-4C2A-8832-82D6DF8E7B4E}" destId="{FBBFDABC-5FEB-42F4-8505-C862C5BD3D0B}" srcOrd="0" destOrd="0" parTransId="{0B26B321-A3B4-4E03-B972-1252D3EA3B09}" sibTransId="{84AD34F7-F876-46EC-847C-4FC7DDD51C26}"/>
    <dgm:cxn modelId="{FA65B8C6-6A13-4BC3-B0FB-6476C56636D9}" srcId="{BAF12146-79D9-4C2A-8832-82D6DF8E7B4E}" destId="{4C632974-2850-43F8-8C27-DB065EFEA3C4}" srcOrd="2" destOrd="0" parTransId="{55779E96-0DD5-4755-8A81-D90D02059A07}" sibTransId="{B16A0F9F-1306-4A7A-8153-95AB173015E7}"/>
    <dgm:cxn modelId="{B8C11A93-2DED-4F02-893C-BCDEB71A9D69}" type="presOf" srcId="{400F70A3-72B7-4F83-9CB7-BD5C1D9BF097}" destId="{7EC40955-204D-4DCA-895C-6F505DD40267}" srcOrd="0" destOrd="0" presId="urn:microsoft.com/office/officeart/2005/8/layout/vList2"/>
    <dgm:cxn modelId="{6BA3ABF3-40BC-46E1-8290-111D43E116AF}" type="presOf" srcId="{BAF12146-79D9-4C2A-8832-82D6DF8E7B4E}" destId="{B19DE2D6-1CF0-4658-BDCB-FE796A9AD5C1}" srcOrd="0" destOrd="0" presId="urn:microsoft.com/office/officeart/2005/8/layout/vList2"/>
    <dgm:cxn modelId="{0DE47D00-9222-4632-B997-FEAFE9E6E7B8}" srcId="{0D4EB1E2-A7F4-4A6F-9FB8-2D7CCD173BE2}" destId="{9EBBA8BD-236A-4247-9248-572EE30B9B48}" srcOrd="1" destOrd="0" parTransId="{0D6A6358-EC6F-4526-AE44-D0A54604E8E8}" sibTransId="{45268634-0D96-4D09-B643-147E95369C51}"/>
    <dgm:cxn modelId="{83E7938A-4969-4F20-A9C0-150F524955ED}" type="presParOf" srcId="{8E59F8C5-0716-4BEA-8390-F2EF84EC728C}" destId="{B19DE2D6-1CF0-4658-BDCB-FE796A9AD5C1}" srcOrd="0" destOrd="0" presId="urn:microsoft.com/office/officeart/2005/8/layout/vList2"/>
    <dgm:cxn modelId="{E5827688-29B3-45BC-B70E-93DF59AFD506}" type="presParOf" srcId="{8E59F8C5-0716-4BEA-8390-F2EF84EC728C}" destId="{A67B8D46-DCCA-4239-A258-53A3DB3708A5}" srcOrd="1" destOrd="0" presId="urn:microsoft.com/office/officeart/2005/8/layout/vList2"/>
    <dgm:cxn modelId="{076CA710-C0D7-4EC4-B66F-FF56FFC3C36C}" type="presParOf" srcId="{8E59F8C5-0716-4BEA-8390-F2EF84EC728C}" destId="{E0060C7C-A49A-4B18-B976-1781837F0877}" srcOrd="2" destOrd="0" presId="urn:microsoft.com/office/officeart/2005/8/layout/vList2"/>
    <dgm:cxn modelId="{54AED610-5436-4F48-8894-5999CD210211}" type="presParOf" srcId="{8E59F8C5-0716-4BEA-8390-F2EF84EC728C}" destId="{7EC40955-204D-4DCA-895C-6F505DD40267}"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F35E8AE-CB40-42C3-B024-B9C9C9E6CA23}" type="doc">
      <dgm:prSet loTypeId="urn:microsoft.com/office/officeart/2005/8/layout/venn3" loCatId="relationship" qsTypeId="urn:microsoft.com/office/officeart/2005/8/quickstyle/simple1" qsCatId="simple" csTypeId="urn:microsoft.com/office/officeart/2005/8/colors/accent2_4" csCatId="accent2" phldr="1"/>
      <dgm:spPr/>
      <dgm:t>
        <a:bodyPr/>
        <a:lstStyle/>
        <a:p>
          <a:endParaRPr lang="en-US"/>
        </a:p>
      </dgm:t>
    </dgm:pt>
    <dgm:pt modelId="{56E385F3-BE78-484A-B060-E6D9DA4B967D}">
      <dgm:prSet phldrT="[Text]"/>
      <dgm:spPr/>
      <dgm:t>
        <a:bodyPr/>
        <a:lstStyle/>
        <a:p>
          <a:r>
            <a:rPr lang="en-US" dirty="0" smtClean="0"/>
            <a:t>Life Insurance	</a:t>
          </a:r>
          <a:endParaRPr lang="en-US" dirty="0"/>
        </a:p>
      </dgm:t>
    </dgm:pt>
    <dgm:pt modelId="{7A03B34A-881B-4666-97BC-AEFD33415376}" type="parTrans" cxnId="{65ACE711-7E15-4FBC-98ED-CB8550D4DCF8}">
      <dgm:prSet/>
      <dgm:spPr/>
      <dgm:t>
        <a:bodyPr/>
        <a:lstStyle/>
        <a:p>
          <a:endParaRPr lang="en-US"/>
        </a:p>
      </dgm:t>
    </dgm:pt>
    <dgm:pt modelId="{869F57B6-AD91-48A1-9BAD-665DBCEFC06E}" type="sibTrans" cxnId="{65ACE711-7E15-4FBC-98ED-CB8550D4DCF8}">
      <dgm:prSet/>
      <dgm:spPr/>
      <dgm:t>
        <a:bodyPr/>
        <a:lstStyle/>
        <a:p>
          <a:endParaRPr lang="en-US"/>
        </a:p>
      </dgm:t>
    </dgm:pt>
    <dgm:pt modelId="{79ADA1E9-5026-4FE9-975D-A6F4663B1C64}">
      <dgm:prSet phldrT="[Text]"/>
      <dgm:spPr/>
      <dgm:t>
        <a:bodyPr/>
        <a:lstStyle/>
        <a:p>
          <a:r>
            <a:rPr lang="en-US" dirty="0" smtClean="0"/>
            <a:t>Reinsurance</a:t>
          </a:r>
          <a:endParaRPr lang="en-US" dirty="0"/>
        </a:p>
      </dgm:t>
    </dgm:pt>
    <dgm:pt modelId="{E662A6BE-6081-4B88-9978-0F51D9165E68}" type="parTrans" cxnId="{9F798295-A21F-4E43-8951-848C9DCFE9DA}">
      <dgm:prSet/>
      <dgm:spPr/>
      <dgm:t>
        <a:bodyPr/>
        <a:lstStyle/>
        <a:p>
          <a:endParaRPr lang="en-US"/>
        </a:p>
      </dgm:t>
    </dgm:pt>
    <dgm:pt modelId="{CFFE4809-EDBE-4387-987A-45E844BD7FC3}" type="sibTrans" cxnId="{9F798295-A21F-4E43-8951-848C9DCFE9DA}">
      <dgm:prSet/>
      <dgm:spPr/>
      <dgm:t>
        <a:bodyPr/>
        <a:lstStyle/>
        <a:p>
          <a:endParaRPr lang="en-US"/>
        </a:p>
      </dgm:t>
    </dgm:pt>
    <dgm:pt modelId="{4DB68510-3BF6-4F84-B559-C845AAD5A05F}">
      <dgm:prSet phldrT="[Text]"/>
      <dgm:spPr/>
      <dgm:t>
        <a:bodyPr/>
        <a:lstStyle/>
        <a:p>
          <a:r>
            <a:rPr lang="en-US" dirty="0" smtClean="0"/>
            <a:t>Consulting</a:t>
          </a:r>
          <a:endParaRPr lang="en-US" dirty="0"/>
        </a:p>
      </dgm:t>
    </dgm:pt>
    <dgm:pt modelId="{74741A73-5112-4276-AE5D-E2FF1E37384E}" type="parTrans" cxnId="{791BE93F-5FBC-49DD-B908-00E35C71C15B}">
      <dgm:prSet/>
      <dgm:spPr/>
      <dgm:t>
        <a:bodyPr/>
        <a:lstStyle/>
        <a:p>
          <a:endParaRPr lang="en-US"/>
        </a:p>
      </dgm:t>
    </dgm:pt>
    <dgm:pt modelId="{FA16D3D3-AB89-494B-A847-F008C4D1B97C}" type="sibTrans" cxnId="{791BE93F-5FBC-49DD-B908-00E35C71C15B}">
      <dgm:prSet/>
      <dgm:spPr/>
      <dgm:t>
        <a:bodyPr/>
        <a:lstStyle/>
        <a:p>
          <a:endParaRPr lang="en-US"/>
        </a:p>
      </dgm:t>
    </dgm:pt>
    <dgm:pt modelId="{4FAC3172-C8E0-4062-9E8C-46456EA81F7A}" type="pres">
      <dgm:prSet presAssocID="{8F35E8AE-CB40-42C3-B024-B9C9C9E6CA23}" presName="Name0" presStyleCnt="0">
        <dgm:presLayoutVars>
          <dgm:dir/>
          <dgm:resizeHandles val="exact"/>
        </dgm:presLayoutVars>
      </dgm:prSet>
      <dgm:spPr/>
      <dgm:t>
        <a:bodyPr/>
        <a:lstStyle/>
        <a:p>
          <a:endParaRPr lang="en-US"/>
        </a:p>
      </dgm:t>
    </dgm:pt>
    <dgm:pt modelId="{AE0E3E8A-F467-4C7D-BC46-B9AEC37A00FF}" type="pres">
      <dgm:prSet presAssocID="{56E385F3-BE78-484A-B060-E6D9DA4B967D}" presName="Name5" presStyleLbl="vennNode1" presStyleIdx="0" presStyleCnt="3">
        <dgm:presLayoutVars>
          <dgm:bulletEnabled val="1"/>
        </dgm:presLayoutVars>
      </dgm:prSet>
      <dgm:spPr/>
      <dgm:t>
        <a:bodyPr/>
        <a:lstStyle/>
        <a:p>
          <a:endParaRPr lang="en-US"/>
        </a:p>
      </dgm:t>
    </dgm:pt>
    <dgm:pt modelId="{7B96AB96-F8D5-48DD-AB72-8C1462BE72A2}" type="pres">
      <dgm:prSet presAssocID="{869F57B6-AD91-48A1-9BAD-665DBCEFC06E}" presName="space" presStyleCnt="0"/>
      <dgm:spPr/>
    </dgm:pt>
    <dgm:pt modelId="{C68BED5F-EEA3-43AC-A0F6-E0131657363A}" type="pres">
      <dgm:prSet presAssocID="{79ADA1E9-5026-4FE9-975D-A6F4663B1C64}" presName="Name5" presStyleLbl="vennNode1" presStyleIdx="1" presStyleCnt="3">
        <dgm:presLayoutVars>
          <dgm:bulletEnabled val="1"/>
        </dgm:presLayoutVars>
      </dgm:prSet>
      <dgm:spPr/>
      <dgm:t>
        <a:bodyPr/>
        <a:lstStyle/>
        <a:p>
          <a:endParaRPr lang="en-US"/>
        </a:p>
      </dgm:t>
    </dgm:pt>
    <dgm:pt modelId="{D4EA6A5E-4831-4E52-A479-E7EA4D337AB7}" type="pres">
      <dgm:prSet presAssocID="{CFFE4809-EDBE-4387-987A-45E844BD7FC3}" presName="space" presStyleCnt="0"/>
      <dgm:spPr/>
    </dgm:pt>
    <dgm:pt modelId="{E297CF8C-EF6B-430B-A9FF-9468856F4549}" type="pres">
      <dgm:prSet presAssocID="{4DB68510-3BF6-4F84-B559-C845AAD5A05F}" presName="Name5" presStyleLbl="vennNode1" presStyleIdx="2" presStyleCnt="3">
        <dgm:presLayoutVars>
          <dgm:bulletEnabled val="1"/>
        </dgm:presLayoutVars>
      </dgm:prSet>
      <dgm:spPr/>
      <dgm:t>
        <a:bodyPr/>
        <a:lstStyle/>
        <a:p>
          <a:endParaRPr lang="en-US"/>
        </a:p>
      </dgm:t>
    </dgm:pt>
  </dgm:ptLst>
  <dgm:cxnLst>
    <dgm:cxn modelId="{76F6E3C5-94DD-4B46-9435-CA9E71AD78FB}" type="presOf" srcId="{4DB68510-3BF6-4F84-B559-C845AAD5A05F}" destId="{E297CF8C-EF6B-430B-A9FF-9468856F4549}" srcOrd="0" destOrd="0" presId="urn:microsoft.com/office/officeart/2005/8/layout/venn3"/>
    <dgm:cxn modelId="{1868FEA8-4A04-4CEA-A651-32AA70AF2447}" type="presOf" srcId="{79ADA1E9-5026-4FE9-975D-A6F4663B1C64}" destId="{C68BED5F-EEA3-43AC-A0F6-E0131657363A}" srcOrd="0" destOrd="0" presId="urn:microsoft.com/office/officeart/2005/8/layout/venn3"/>
    <dgm:cxn modelId="{ADEFE27B-54D1-43B2-98D0-3DA33A5DE7B3}" type="presOf" srcId="{8F35E8AE-CB40-42C3-B024-B9C9C9E6CA23}" destId="{4FAC3172-C8E0-4062-9E8C-46456EA81F7A}" srcOrd="0" destOrd="0" presId="urn:microsoft.com/office/officeart/2005/8/layout/venn3"/>
    <dgm:cxn modelId="{65ACE711-7E15-4FBC-98ED-CB8550D4DCF8}" srcId="{8F35E8AE-CB40-42C3-B024-B9C9C9E6CA23}" destId="{56E385F3-BE78-484A-B060-E6D9DA4B967D}" srcOrd="0" destOrd="0" parTransId="{7A03B34A-881B-4666-97BC-AEFD33415376}" sibTransId="{869F57B6-AD91-48A1-9BAD-665DBCEFC06E}"/>
    <dgm:cxn modelId="{9F798295-A21F-4E43-8951-848C9DCFE9DA}" srcId="{8F35E8AE-CB40-42C3-B024-B9C9C9E6CA23}" destId="{79ADA1E9-5026-4FE9-975D-A6F4663B1C64}" srcOrd="1" destOrd="0" parTransId="{E662A6BE-6081-4B88-9978-0F51D9165E68}" sibTransId="{CFFE4809-EDBE-4387-987A-45E844BD7FC3}"/>
    <dgm:cxn modelId="{791BE93F-5FBC-49DD-B908-00E35C71C15B}" srcId="{8F35E8AE-CB40-42C3-B024-B9C9C9E6CA23}" destId="{4DB68510-3BF6-4F84-B559-C845AAD5A05F}" srcOrd="2" destOrd="0" parTransId="{74741A73-5112-4276-AE5D-E2FF1E37384E}" sibTransId="{FA16D3D3-AB89-494B-A847-F008C4D1B97C}"/>
    <dgm:cxn modelId="{735EF11E-E136-42AC-B779-35A998252C3C}" type="presOf" srcId="{56E385F3-BE78-484A-B060-E6D9DA4B967D}" destId="{AE0E3E8A-F467-4C7D-BC46-B9AEC37A00FF}" srcOrd="0" destOrd="0" presId="urn:microsoft.com/office/officeart/2005/8/layout/venn3"/>
    <dgm:cxn modelId="{9EA3C184-B298-4C87-9DD2-EC45127B8BBA}" type="presParOf" srcId="{4FAC3172-C8E0-4062-9E8C-46456EA81F7A}" destId="{AE0E3E8A-F467-4C7D-BC46-B9AEC37A00FF}" srcOrd="0" destOrd="0" presId="urn:microsoft.com/office/officeart/2005/8/layout/venn3"/>
    <dgm:cxn modelId="{C828CD51-784C-4294-9ABB-C264F1BEC34E}" type="presParOf" srcId="{4FAC3172-C8E0-4062-9E8C-46456EA81F7A}" destId="{7B96AB96-F8D5-48DD-AB72-8C1462BE72A2}" srcOrd="1" destOrd="0" presId="urn:microsoft.com/office/officeart/2005/8/layout/venn3"/>
    <dgm:cxn modelId="{D5A7F65C-44FA-4B6C-A8F5-65AE5AE5E7E3}" type="presParOf" srcId="{4FAC3172-C8E0-4062-9E8C-46456EA81F7A}" destId="{C68BED5F-EEA3-43AC-A0F6-E0131657363A}" srcOrd="2" destOrd="0" presId="urn:microsoft.com/office/officeart/2005/8/layout/venn3"/>
    <dgm:cxn modelId="{D2456185-1D4F-44A8-9886-6BFBACC5FDB6}" type="presParOf" srcId="{4FAC3172-C8E0-4062-9E8C-46456EA81F7A}" destId="{D4EA6A5E-4831-4E52-A479-E7EA4D337AB7}" srcOrd="3" destOrd="0" presId="urn:microsoft.com/office/officeart/2005/8/layout/venn3"/>
    <dgm:cxn modelId="{3E9102AF-82F4-4C46-A6B8-BB46B8E0EE83}" type="presParOf" srcId="{4FAC3172-C8E0-4062-9E8C-46456EA81F7A}" destId="{E297CF8C-EF6B-430B-A9FF-9468856F4549}"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10229A-E4D2-4805-8C07-1739BB01B6F9}">
      <dsp:nvSpPr>
        <dsp:cNvPr id="0" name=""/>
        <dsp:cNvSpPr/>
      </dsp:nvSpPr>
      <dsp:spPr>
        <a:xfrm rot="5400000">
          <a:off x="4493912" y="-1457579"/>
          <a:ext cx="1686271" cy="502310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rtl="0">
            <a:lnSpc>
              <a:spcPct val="90000"/>
            </a:lnSpc>
            <a:spcBef>
              <a:spcPct val="0"/>
            </a:spcBef>
            <a:spcAft>
              <a:spcPct val="15000"/>
            </a:spcAft>
            <a:buChar char="••"/>
          </a:pPr>
          <a:r>
            <a:rPr lang="en-GB" sz="2400" kern="1200" dirty="0" smtClean="0"/>
            <a:t>Risk diversification</a:t>
          </a:r>
          <a:endParaRPr lang="en-US" sz="2400" kern="1200" dirty="0"/>
        </a:p>
        <a:p>
          <a:pPr marL="228600" lvl="1" indent="-228600" algn="l" defTabSz="1066800" rtl="0">
            <a:lnSpc>
              <a:spcPct val="90000"/>
            </a:lnSpc>
            <a:spcBef>
              <a:spcPct val="0"/>
            </a:spcBef>
            <a:spcAft>
              <a:spcPct val="15000"/>
            </a:spcAft>
            <a:buChar char="••"/>
          </a:pPr>
          <a:r>
            <a:rPr lang="en-GB" sz="2400" kern="1200" dirty="0" smtClean="0"/>
            <a:t>Law of large numbers</a:t>
          </a:r>
          <a:endParaRPr lang="en-US" sz="2400" kern="1200" dirty="0"/>
        </a:p>
      </dsp:txBody>
      <dsp:txXfrm rot="-5400000">
        <a:off x="2825496" y="293154"/>
        <a:ext cx="4940787" cy="1521637"/>
      </dsp:txXfrm>
    </dsp:sp>
    <dsp:sp modelId="{A51FEE06-3476-45B3-A9BD-FD0FC32F5FF9}">
      <dsp:nvSpPr>
        <dsp:cNvPr id="0" name=""/>
        <dsp:cNvSpPr/>
      </dsp:nvSpPr>
      <dsp:spPr>
        <a:xfrm>
          <a:off x="0" y="52"/>
          <a:ext cx="2825496" cy="21078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rtl="0">
            <a:lnSpc>
              <a:spcPct val="90000"/>
            </a:lnSpc>
            <a:spcBef>
              <a:spcPct val="0"/>
            </a:spcBef>
            <a:spcAft>
              <a:spcPct val="35000"/>
            </a:spcAft>
          </a:pPr>
          <a:r>
            <a:rPr lang="en-GB" sz="3800" kern="1200" dirty="0" smtClean="0"/>
            <a:t>Provides protection</a:t>
          </a:r>
          <a:endParaRPr lang="en-US" sz="3800" kern="1200" dirty="0"/>
        </a:p>
      </dsp:txBody>
      <dsp:txXfrm>
        <a:off x="102896" y="102948"/>
        <a:ext cx="2619704" cy="1902046"/>
      </dsp:txXfrm>
    </dsp:sp>
    <dsp:sp modelId="{DC75D553-4DE4-4538-B9CF-7C5155055D2E}">
      <dsp:nvSpPr>
        <dsp:cNvPr id="0" name=""/>
        <dsp:cNvSpPr/>
      </dsp:nvSpPr>
      <dsp:spPr>
        <a:xfrm rot="5400000">
          <a:off x="4493912" y="755650"/>
          <a:ext cx="1686271" cy="502310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rtl="0">
            <a:lnSpc>
              <a:spcPct val="90000"/>
            </a:lnSpc>
            <a:spcBef>
              <a:spcPct val="0"/>
            </a:spcBef>
            <a:spcAft>
              <a:spcPct val="15000"/>
            </a:spcAft>
            <a:buChar char="••"/>
          </a:pPr>
          <a:r>
            <a:rPr lang="en-GB" sz="2400" kern="1200" dirty="0" smtClean="0"/>
            <a:t>Reinsurers help set assumptions</a:t>
          </a:r>
          <a:endParaRPr lang="en-US" sz="2400" kern="1200" dirty="0"/>
        </a:p>
        <a:p>
          <a:pPr marL="228600" lvl="1" indent="-228600" algn="l" defTabSz="1066800" rtl="0">
            <a:lnSpc>
              <a:spcPct val="90000"/>
            </a:lnSpc>
            <a:spcBef>
              <a:spcPct val="0"/>
            </a:spcBef>
            <a:spcAft>
              <a:spcPct val="15000"/>
            </a:spcAft>
            <a:buChar char="••"/>
          </a:pPr>
          <a:r>
            <a:rPr lang="en-GB" sz="2400" kern="1200" dirty="0" smtClean="0"/>
            <a:t>Capital efficiency</a:t>
          </a:r>
          <a:endParaRPr lang="en-US" sz="2400" kern="1200" dirty="0"/>
        </a:p>
        <a:p>
          <a:pPr marL="228600" lvl="1" indent="-228600" algn="l" defTabSz="1066800" rtl="0">
            <a:lnSpc>
              <a:spcPct val="90000"/>
            </a:lnSpc>
            <a:spcBef>
              <a:spcPct val="0"/>
            </a:spcBef>
            <a:spcAft>
              <a:spcPct val="15000"/>
            </a:spcAft>
            <a:buChar char="••"/>
          </a:pPr>
          <a:r>
            <a:rPr lang="en-GB" sz="2400" kern="1200" dirty="0" smtClean="0"/>
            <a:t>Income smoothing</a:t>
          </a:r>
          <a:endParaRPr lang="en-US" sz="2400" kern="1200" dirty="0"/>
        </a:p>
      </dsp:txBody>
      <dsp:txXfrm rot="-5400000">
        <a:off x="2825496" y="2506384"/>
        <a:ext cx="4940787" cy="1521637"/>
      </dsp:txXfrm>
    </dsp:sp>
    <dsp:sp modelId="{B505D263-E167-4DBA-817E-20AD94C5521D}">
      <dsp:nvSpPr>
        <dsp:cNvPr id="0" name=""/>
        <dsp:cNvSpPr/>
      </dsp:nvSpPr>
      <dsp:spPr>
        <a:xfrm>
          <a:off x="0" y="2213283"/>
          <a:ext cx="2825496" cy="21078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en-GB" sz="3800" kern="1200" smtClean="0"/>
            <a:t>Reduces </a:t>
          </a:r>
          <a:r>
            <a:rPr lang="en-GB" sz="3800" kern="1200" dirty="0" smtClean="0"/>
            <a:t>price</a:t>
          </a:r>
          <a:endParaRPr lang="en-US" sz="3800" kern="1200"/>
        </a:p>
      </dsp:txBody>
      <dsp:txXfrm>
        <a:off x="102896" y="2316179"/>
        <a:ext cx="2619704" cy="19020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0C6316-0D7C-44EB-A115-41DAB97F1621}">
      <dsp:nvSpPr>
        <dsp:cNvPr id="0" name=""/>
        <dsp:cNvSpPr/>
      </dsp:nvSpPr>
      <dsp:spPr>
        <a:xfrm>
          <a:off x="0" y="201422"/>
          <a:ext cx="7848600" cy="81549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GB" sz="3400" kern="1200" dirty="0" smtClean="0"/>
            <a:t>Two main types of insurance products </a:t>
          </a:r>
          <a:endParaRPr lang="en-US" sz="3400" kern="1200" dirty="0"/>
        </a:p>
      </dsp:txBody>
      <dsp:txXfrm>
        <a:off x="39809" y="241231"/>
        <a:ext cx="7768982" cy="735872"/>
      </dsp:txXfrm>
    </dsp:sp>
    <dsp:sp modelId="{295C8143-26FA-4EED-B1EB-C626CF4288C0}">
      <dsp:nvSpPr>
        <dsp:cNvPr id="0" name=""/>
        <dsp:cNvSpPr/>
      </dsp:nvSpPr>
      <dsp:spPr>
        <a:xfrm>
          <a:off x="0" y="1016912"/>
          <a:ext cx="7848600" cy="914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193" tIns="43180" rIns="241808" bIns="43180" numCol="1" spcCol="1270" anchor="t" anchorCtr="0">
          <a:noAutofit/>
        </a:bodyPr>
        <a:lstStyle/>
        <a:p>
          <a:pPr marL="228600" lvl="1" indent="-228600" algn="l" defTabSz="1200150" rtl="0">
            <a:lnSpc>
              <a:spcPct val="90000"/>
            </a:lnSpc>
            <a:spcBef>
              <a:spcPct val="0"/>
            </a:spcBef>
            <a:spcAft>
              <a:spcPct val="20000"/>
            </a:spcAft>
            <a:buChar char="••"/>
          </a:pPr>
          <a:r>
            <a:rPr lang="en-GB" sz="2700" kern="1200" dirty="0" smtClean="0"/>
            <a:t>Protection products (Term insurance)</a:t>
          </a:r>
          <a:endParaRPr lang="en-US" sz="2700" kern="1200" dirty="0"/>
        </a:p>
        <a:p>
          <a:pPr marL="228600" lvl="1" indent="-228600" algn="l" defTabSz="1200150" rtl="0">
            <a:lnSpc>
              <a:spcPct val="90000"/>
            </a:lnSpc>
            <a:spcBef>
              <a:spcPct val="0"/>
            </a:spcBef>
            <a:spcAft>
              <a:spcPct val="20000"/>
            </a:spcAft>
            <a:buChar char="••"/>
          </a:pPr>
          <a:r>
            <a:rPr lang="en-GB" sz="2700" kern="1200" dirty="0" smtClean="0"/>
            <a:t>Savings and wealth accumulation products </a:t>
          </a:r>
          <a:endParaRPr lang="en-US" sz="2700" kern="1200" dirty="0"/>
        </a:p>
      </dsp:txBody>
      <dsp:txXfrm>
        <a:off x="0" y="1016912"/>
        <a:ext cx="7848600" cy="914940"/>
      </dsp:txXfrm>
    </dsp:sp>
    <dsp:sp modelId="{8AFE7F31-8521-4E1E-82A5-409F5D69EC00}">
      <dsp:nvSpPr>
        <dsp:cNvPr id="0" name=""/>
        <dsp:cNvSpPr/>
      </dsp:nvSpPr>
      <dsp:spPr>
        <a:xfrm>
          <a:off x="0" y="1931852"/>
          <a:ext cx="7848600" cy="81549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GB" sz="3400" kern="1200" dirty="0" smtClean="0"/>
            <a:t>Underwriting</a:t>
          </a:r>
          <a:endParaRPr lang="en-US" sz="3400" kern="1200" dirty="0"/>
        </a:p>
      </dsp:txBody>
      <dsp:txXfrm>
        <a:off x="39809" y="1971661"/>
        <a:ext cx="7768982" cy="735872"/>
      </dsp:txXfrm>
    </dsp:sp>
    <dsp:sp modelId="{36C512A5-8D2F-4FEA-B76D-CB540049E7F4}">
      <dsp:nvSpPr>
        <dsp:cNvPr id="0" name=""/>
        <dsp:cNvSpPr/>
      </dsp:nvSpPr>
      <dsp:spPr>
        <a:xfrm>
          <a:off x="0" y="2747342"/>
          <a:ext cx="7848600" cy="13724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193" tIns="43180" rIns="241808" bIns="43180" numCol="1" spcCol="1270" anchor="t" anchorCtr="0">
          <a:noAutofit/>
        </a:bodyPr>
        <a:lstStyle/>
        <a:p>
          <a:pPr marL="228600" lvl="1" indent="-228600" algn="l" defTabSz="1200150" rtl="0">
            <a:lnSpc>
              <a:spcPct val="90000"/>
            </a:lnSpc>
            <a:spcBef>
              <a:spcPct val="0"/>
            </a:spcBef>
            <a:spcAft>
              <a:spcPct val="20000"/>
            </a:spcAft>
            <a:buChar char="••"/>
          </a:pPr>
          <a:r>
            <a:rPr lang="en-GB" sz="2700" kern="1200" dirty="0" smtClean="0"/>
            <a:t>Health is evaluated (medical tests, history…)</a:t>
          </a:r>
          <a:endParaRPr lang="en-US" sz="2700" kern="1200" dirty="0"/>
        </a:p>
        <a:p>
          <a:pPr marL="228600" lvl="1" indent="-228600" algn="l" defTabSz="1200150" rtl="0">
            <a:lnSpc>
              <a:spcPct val="90000"/>
            </a:lnSpc>
            <a:spcBef>
              <a:spcPct val="0"/>
            </a:spcBef>
            <a:spcAft>
              <a:spcPct val="20000"/>
            </a:spcAft>
            <a:buChar char="••"/>
          </a:pPr>
          <a:r>
            <a:rPr lang="en-US" sz="2700" kern="1200" dirty="0" smtClean="0"/>
            <a:t>Premium charged depends on health</a:t>
          </a:r>
          <a:endParaRPr lang="en-US" sz="2700" kern="1200" dirty="0"/>
        </a:p>
        <a:p>
          <a:pPr marL="228600" lvl="1" indent="-228600" algn="l" defTabSz="1200150" rtl="0">
            <a:lnSpc>
              <a:spcPct val="90000"/>
            </a:lnSpc>
            <a:spcBef>
              <a:spcPct val="0"/>
            </a:spcBef>
            <a:spcAft>
              <a:spcPct val="20000"/>
            </a:spcAft>
            <a:buChar char="••"/>
          </a:pPr>
          <a:r>
            <a:rPr lang="en-US" sz="2700" kern="1200" dirty="0" smtClean="0"/>
            <a:t>Future changes </a:t>
          </a:r>
          <a:r>
            <a:rPr lang="en-US" sz="2700" kern="1200" dirty="0" smtClean="0"/>
            <a:t>(Big data, Non-invasive)</a:t>
          </a:r>
          <a:endParaRPr lang="en-US" sz="2700" kern="1200" dirty="0"/>
        </a:p>
      </dsp:txBody>
      <dsp:txXfrm>
        <a:off x="0" y="2747342"/>
        <a:ext cx="7848600" cy="13724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607A19-9E56-46E5-A701-9ED811892059}">
      <dsp:nvSpPr>
        <dsp:cNvPr id="0" name=""/>
        <dsp:cNvSpPr/>
      </dsp:nvSpPr>
      <dsp:spPr>
        <a:xfrm>
          <a:off x="0" y="26462"/>
          <a:ext cx="7848600" cy="1374750"/>
        </a:xfrm>
        <a:prstGeom prst="roundRect">
          <a:avLst/>
        </a:prstGeom>
        <a:solidFill>
          <a:schemeClr val="accent2">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GB" sz="2500" kern="1200" smtClean="0"/>
            <a:t>Even short term plans can cover long periods, for example the most popular term product is 20 year term</a:t>
          </a:r>
          <a:endParaRPr lang="en-US" sz="2500" kern="1200"/>
        </a:p>
      </dsp:txBody>
      <dsp:txXfrm>
        <a:off x="67110" y="93572"/>
        <a:ext cx="7714380" cy="1240530"/>
      </dsp:txXfrm>
    </dsp:sp>
    <dsp:sp modelId="{1C880DDD-407C-406E-8C7B-9BAAB94C44D4}">
      <dsp:nvSpPr>
        <dsp:cNvPr id="0" name=""/>
        <dsp:cNvSpPr/>
      </dsp:nvSpPr>
      <dsp:spPr>
        <a:xfrm>
          <a:off x="0" y="1473212"/>
          <a:ext cx="7848600" cy="1374750"/>
        </a:xfrm>
        <a:prstGeom prst="roundRect">
          <a:avLst/>
        </a:prstGeom>
        <a:solidFill>
          <a:schemeClr val="accent2">
            <a:shade val="50000"/>
            <a:hueOff val="439009"/>
            <a:satOff val="-24419"/>
            <a:lumOff val="356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GB" sz="2500" kern="1200" smtClean="0"/>
            <a:t>Whole Life policy pays on the death of the life insured whenever it occurs in the future.</a:t>
          </a:r>
          <a:endParaRPr lang="en-US" sz="2500" kern="1200"/>
        </a:p>
      </dsp:txBody>
      <dsp:txXfrm>
        <a:off x="67110" y="1540322"/>
        <a:ext cx="7714380" cy="1240530"/>
      </dsp:txXfrm>
    </dsp:sp>
    <dsp:sp modelId="{2F907A59-ABA1-4FFF-84F2-5FB23B92CD2F}">
      <dsp:nvSpPr>
        <dsp:cNvPr id="0" name=""/>
        <dsp:cNvSpPr/>
      </dsp:nvSpPr>
      <dsp:spPr>
        <a:xfrm>
          <a:off x="0" y="2919962"/>
          <a:ext cx="7848600" cy="1374750"/>
        </a:xfrm>
        <a:prstGeom prst="roundRect">
          <a:avLst/>
        </a:prstGeom>
        <a:solidFill>
          <a:schemeClr val="accent2">
            <a:shade val="50000"/>
            <a:hueOff val="439009"/>
            <a:satOff val="-24419"/>
            <a:lumOff val="356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GB" sz="2500" kern="1200" smtClean="0"/>
            <a:t>Direct companies cannot cancel the policy, so they expect the same from a reinsurer</a:t>
          </a:r>
          <a:endParaRPr lang="en-US" sz="2500" kern="1200"/>
        </a:p>
      </dsp:txBody>
      <dsp:txXfrm>
        <a:off x="67110" y="2987072"/>
        <a:ext cx="7714380" cy="12405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F02345-BBB4-4F1D-B489-9BADA31C5884}">
      <dsp:nvSpPr>
        <dsp:cNvPr id="0" name=""/>
        <dsp:cNvSpPr/>
      </dsp:nvSpPr>
      <dsp:spPr>
        <a:xfrm>
          <a:off x="0" y="326837"/>
          <a:ext cx="7848600" cy="20790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139" tIns="416560" rIns="609139" bIns="142240" numCol="1" spcCol="1270" anchor="t" anchorCtr="0">
          <a:noAutofit/>
        </a:bodyPr>
        <a:lstStyle/>
        <a:p>
          <a:pPr marL="228600" lvl="1" indent="-228600" algn="l" defTabSz="889000" rtl="0">
            <a:lnSpc>
              <a:spcPct val="90000"/>
            </a:lnSpc>
            <a:spcBef>
              <a:spcPct val="0"/>
            </a:spcBef>
            <a:spcAft>
              <a:spcPct val="15000"/>
            </a:spcAft>
            <a:buChar char="••"/>
          </a:pPr>
          <a:r>
            <a:rPr lang="en-GB" sz="2000" kern="1200" dirty="0" smtClean="0"/>
            <a:t>Policyholder has no contractual relationship with the reinsurance company</a:t>
          </a:r>
          <a:endParaRPr lang="en-US" sz="2000" kern="1200" dirty="0"/>
        </a:p>
        <a:p>
          <a:pPr marL="228600" lvl="1" indent="-228600" algn="l" defTabSz="889000" rtl="0">
            <a:lnSpc>
              <a:spcPct val="90000"/>
            </a:lnSpc>
            <a:spcBef>
              <a:spcPct val="0"/>
            </a:spcBef>
            <a:spcAft>
              <a:spcPct val="15000"/>
            </a:spcAft>
            <a:buChar char="••"/>
          </a:pPr>
          <a:r>
            <a:rPr lang="en-GB" sz="2000" kern="1200" dirty="0" smtClean="0"/>
            <a:t>Contractual relationship between the insurance company and reinsurer remains</a:t>
          </a:r>
          <a:endParaRPr lang="en-US" sz="2000" kern="1200" dirty="0"/>
        </a:p>
        <a:p>
          <a:pPr marL="228600" lvl="1" indent="-228600" algn="l" defTabSz="889000" rtl="0">
            <a:lnSpc>
              <a:spcPct val="90000"/>
            </a:lnSpc>
            <a:spcBef>
              <a:spcPct val="0"/>
            </a:spcBef>
            <a:spcAft>
              <a:spcPct val="15000"/>
            </a:spcAft>
            <a:buChar char="••"/>
          </a:pPr>
          <a:r>
            <a:rPr lang="en-GB" sz="2000" kern="1200" dirty="0" smtClean="0"/>
            <a:t>Reinsurer reimburses ceding company for claims</a:t>
          </a:r>
          <a:endParaRPr lang="en-US" sz="2000" kern="1200" dirty="0"/>
        </a:p>
      </dsp:txBody>
      <dsp:txXfrm>
        <a:off x="0" y="326837"/>
        <a:ext cx="7848600" cy="2079000"/>
      </dsp:txXfrm>
    </dsp:sp>
    <dsp:sp modelId="{C5149158-BDEB-4315-9A4C-41DC1C6BC929}">
      <dsp:nvSpPr>
        <dsp:cNvPr id="0" name=""/>
        <dsp:cNvSpPr/>
      </dsp:nvSpPr>
      <dsp:spPr>
        <a:xfrm>
          <a:off x="392430" y="31637"/>
          <a:ext cx="5494020" cy="59040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7661" tIns="0" rIns="207661" bIns="0" numCol="1" spcCol="1270" anchor="ctr" anchorCtr="0">
          <a:noAutofit/>
        </a:bodyPr>
        <a:lstStyle/>
        <a:p>
          <a:pPr lvl="0" algn="l" defTabSz="889000" rtl="0">
            <a:lnSpc>
              <a:spcPct val="90000"/>
            </a:lnSpc>
            <a:spcBef>
              <a:spcPct val="0"/>
            </a:spcBef>
            <a:spcAft>
              <a:spcPct val="35000"/>
            </a:spcAft>
          </a:pPr>
          <a:r>
            <a:rPr lang="en-GB" sz="2000" kern="1200" dirty="0" smtClean="0"/>
            <a:t>Indemnity reinsurance</a:t>
          </a:r>
          <a:endParaRPr lang="en-US" sz="2000" kern="1200" dirty="0"/>
        </a:p>
      </dsp:txBody>
      <dsp:txXfrm>
        <a:off x="421251" y="60458"/>
        <a:ext cx="5436378" cy="532758"/>
      </dsp:txXfrm>
    </dsp:sp>
    <dsp:sp modelId="{C69A747A-C511-40A3-9D86-A79239A2A8B9}">
      <dsp:nvSpPr>
        <dsp:cNvPr id="0" name=""/>
        <dsp:cNvSpPr/>
      </dsp:nvSpPr>
      <dsp:spPr>
        <a:xfrm>
          <a:off x="0" y="2809037"/>
          <a:ext cx="7848600" cy="14805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139" tIns="416560" rIns="609139" bIns="142240" numCol="1" spcCol="1270" anchor="t" anchorCtr="0">
          <a:noAutofit/>
        </a:bodyPr>
        <a:lstStyle/>
        <a:p>
          <a:pPr marL="228600" lvl="1" indent="-228600" algn="l" defTabSz="889000" rtl="0">
            <a:lnSpc>
              <a:spcPct val="90000"/>
            </a:lnSpc>
            <a:spcBef>
              <a:spcPct val="0"/>
            </a:spcBef>
            <a:spcAft>
              <a:spcPct val="15000"/>
            </a:spcAft>
            <a:buChar char="••"/>
          </a:pPr>
          <a:r>
            <a:rPr lang="en-GB" sz="2000" kern="1200" dirty="0" smtClean="0"/>
            <a:t>The permanent transfer of insurance liabilities </a:t>
          </a:r>
          <a:endParaRPr lang="en-US" sz="2000" kern="1200" dirty="0"/>
        </a:p>
        <a:p>
          <a:pPr marL="228600" lvl="1" indent="-228600" algn="l" defTabSz="889000" rtl="0">
            <a:lnSpc>
              <a:spcPct val="90000"/>
            </a:lnSpc>
            <a:spcBef>
              <a:spcPct val="0"/>
            </a:spcBef>
            <a:spcAft>
              <a:spcPct val="15000"/>
            </a:spcAft>
            <a:buChar char="••"/>
          </a:pPr>
          <a:r>
            <a:rPr lang="en-GB" sz="2000" kern="1200" dirty="0" smtClean="0"/>
            <a:t>Reinsurer takes over direct companies role</a:t>
          </a:r>
          <a:endParaRPr lang="en-US" sz="2000" kern="1200" dirty="0"/>
        </a:p>
        <a:p>
          <a:pPr marL="228600" lvl="1" indent="-228600" algn="l" defTabSz="889000" rtl="0">
            <a:lnSpc>
              <a:spcPct val="90000"/>
            </a:lnSpc>
            <a:spcBef>
              <a:spcPct val="0"/>
            </a:spcBef>
            <a:spcAft>
              <a:spcPct val="15000"/>
            </a:spcAft>
            <a:buChar char="••"/>
          </a:pPr>
          <a:r>
            <a:rPr lang="en-GB" sz="2000" kern="1200" dirty="0" smtClean="0"/>
            <a:t>Essentially the sale of a company or block of business</a:t>
          </a:r>
          <a:endParaRPr lang="en-US" sz="2000" kern="1200" dirty="0"/>
        </a:p>
      </dsp:txBody>
      <dsp:txXfrm>
        <a:off x="0" y="2809037"/>
        <a:ext cx="7848600" cy="1480500"/>
      </dsp:txXfrm>
    </dsp:sp>
    <dsp:sp modelId="{70113895-54CC-48CB-BC43-B38286668A7A}">
      <dsp:nvSpPr>
        <dsp:cNvPr id="0" name=""/>
        <dsp:cNvSpPr/>
      </dsp:nvSpPr>
      <dsp:spPr>
        <a:xfrm>
          <a:off x="392430" y="2513837"/>
          <a:ext cx="5494020" cy="59040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7661" tIns="0" rIns="207661" bIns="0" numCol="1" spcCol="1270" anchor="ctr" anchorCtr="0">
          <a:noAutofit/>
        </a:bodyPr>
        <a:lstStyle/>
        <a:p>
          <a:pPr lvl="0" algn="l" defTabSz="889000" rtl="0">
            <a:lnSpc>
              <a:spcPct val="90000"/>
            </a:lnSpc>
            <a:spcBef>
              <a:spcPct val="0"/>
            </a:spcBef>
            <a:spcAft>
              <a:spcPct val="35000"/>
            </a:spcAft>
          </a:pPr>
          <a:r>
            <a:rPr lang="en-GB" sz="2000" kern="1200" dirty="0" smtClean="0"/>
            <a:t>Assumption reinsurance</a:t>
          </a:r>
          <a:endParaRPr lang="en-US" sz="2000" kern="1200" dirty="0"/>
        </a:p>
      </dsp:txBody>
      <dsp:txXfrm>
        <a:off x="421251" y="2542658"/>
        <a:ext cx="5436378" cy="5327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9DE2D6-1CF0-4658-BDCB-FE796A9AD5C1}">
      <dsp:nvSpPr>
        <dsp:cNvPr id="0" name=""/>
        <dsp:cNvSpPr/>
      </dsp:nvSpPr>
      <dsp:spPr>
        <a:xfrm>
          <a:off x="0" y="21354"/>
          <a:ext cx="7848600" cy="743535"/>
        </a:xfrm>
        <a:prstGeom prst="roundRect">
          <a:avLst/>
        </a:prstGeom>
        <a:gradFill rotWithShape="0">
          <a:gsLst>
            <a:gs pos="0">
              <a:schemeClr val="accent2">
                <a:alpha val="90000"/>
                <a:hueOff val="0"/>
                <a:satOff val="0"/>
                <a:lumOff val="0"/>
                <a:alphaOff val="0"/>
                <a:shade val="51000"/>
                <a:satMod val="130000"/>
              </a:schemeClr>
            </a:gs>
            <a:gs pos="80000">
              <a:schemeClr val="accent2">
                <a:alpha val="90000"/>
                <a:hueOff val="0"/>
                <a:satOff val="0"/>
                <a:lumOff val="0"/>
                <a:alphaOff val="0"/>
                <a:shade val="93000"/>
                <a:satMod val="130000"/>
              </a:schemeClr>
            </a:gs>
            <a:gs pos="100000">
              <a:schemeClr val="accent2">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en-GB" sz="3100" kern="1200" dirty="0" smtClean="0"/>
            <a:t>Automatic reinsurance</a:t>
          </a:r>
          <a:endParaRPr lang="en-US" sz="3100" kern="1200" dirty="0"/>
        </a:p>
      </dsp:txBody>
      <dsp:txXfrm>
        <a:off x="36296" y="57650"/>
        <a:ext cx="7776008" cy="670943"/>
      </dsp:txXfrm>
    </dsp:sp>
    <dsp:sp modelId="{A67B8D46-DCCA-4239-A258-53A3DB3708A5}">
      <dsp:nvSpPr>
        <dsp:cNvPr id="0" name=""/>
        <dsp:cNvSpPr/>
      </dsp:nvSpPr>
      <dsp:spPr>
        <a:xfrm>
          <a:off x="0" y="764889"/>
          <a:ext cx="7848600" cy="12192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193"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GB" sz="2400" kern="1200" dirty="0" smtClean="0"/>
            <a:t>Business meets predetermined characteristics</a:t>
          </a:r>
          <a:endParaRPr lang="en-US" sz="2400" kern="1200" dirty="0"/>
        </a:p>
        <a:p>
          <a:pPr marL="228600" lvl="1" indent="-228600" algn="l" defTabSz="1066800" rtl="0">
            <a:lnSpc>
              <a:spcPct val="90000"/>
            </a:lnSpc>
            <a:spcBef>
              <a:spcPct val="0"/>
            </a:spcBef>
            <a:spcAft>
              <a:spcPct val="20000"/>
            </a:spcAft>
            <a:buChar char="••"/>
          </a:pPr>
          <a:r>
            <a:rPr lang="en-GB" sz="2400" kern="1200" dirty="0" smtClean="0"/>
            <a:t>Reinsurer must accept reinsurance of those policies</a:t>
          </a:r>
          <a:endParaRPr lang="en-US" sz="2400" kern="1200" dirty="0"/>
        </a:p>
        <a:p>
          <a:pPr marL="228600" lvl="1" indent="-228600" algn="l" defTabSz="1066800" rtl="0">
            <a:lnSpc>
              <a:spcPct val="90000"/>
            </a:lnSpc>
            <a:spcBef>
              <a:spcPct val="0"/>
            </a:spcBef>
            <a:spcAft>
              <a:spcPct val="20000"/>
            </a:spcAft>
            <a:buChar char="••"/>
          </a:pPr>
          <a:r>
            <a:rPr lang="en-GB" sz="2400" kern="1200" dirty="0" smtClean="0"/>
            <a:t>Terms predetermined in a treaty</a:t>
          </a:r>
          <a:endParaRPr lang="en-US" sz="2400" kern="1200" dirty="0"/>
        </a:p>
      </dsp:txBody>
      <dsp:txXfrm>
        <a:off x="0" y="764889"/>
        <a:ext cx="7848600" cy="1219230"/>
      </dsp:txXfrm>
    </dsp:sp>
    <dsp:sp modelId="{E0060C7C-A49A-4B18-B976-1781837F0877}">
      <dsp:nvSpPr>
        <dsp:cNvPr id="0" name=""/>
        <dsp:cNvSpPr/>
      </dsp:nvSpPr>
      <dsp:spPr>
        <a:xfrm>
          <a:off x="0" y="1984119"/>
          <a:ext cx="7848600" cy="743535"/>
        </a:xfrm>
        <a:prstGeom prst="roundRect">
          <a:avLst/>
        </a:prstGeom>
        <a:gradFill rotWithShape="0">
          <a:gsLst>
            <a:gs pos="0">
              <a:schemeClr val="accent2">
                <a:alpha val="90000"/>
                <a:hueOff val="0"/>
                <a:satOff val="0"/>
                <a:lumOff val="0"/>
                <a:alphaOff val="-40000"/>
                <a:shade val="51000"/>
                <a:satMod val="130000"/>
              </a:schemeClr>
            </a:gs>
            <a:gs pos="80000">
              <a:schemeClr val="accent2">
                <a:alpha val="90000"/>
                <a:hueOff val="0"/>
                <a:satOff val="0"/>
                <a:lumOff val="0"/>
                <a:alphaOff val="-40000"/>
                <a:shade val="93000"/>
                <a:satMod val="130000"/>
              </a:schemeClr>
            </a:gs>
            <a:gs pos="100000">
              <a:schemeClr val="accent2">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en-GB" sz="3100" kern="1200" dirty="0" smtClean="0"/>
            <a:t>Facultative reinsurance</a:t>
          </a:r>
          <a:endParaRPr lang="en-US" sz="3100" kern="1200" dirty="0"/>
        </a:p>
      </dsp:txBody>
      <dsp:txXfrm>
        <a:off x="36296" y="2020415"/>
        <a:ext cx="7776008" cy="670943"/>
      </dsp:txXfrm>
    </dsp:sp>
    <dsp:sp modelId="{7EC40955-204D-4DCA-895C-6F505DD40267}">
      <dsp:nvSpPr>
        <dsp:cNvPr id="0" name=""/>
        <dsp:cNvSpPr/>
      </dsp:nvSpPr>
      <dsp:spPr>
        <a:xfrm>
          <a:off x="0" y="2727655"/>
          <a:ext cx="7848600" cy="1572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193"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GB" sz="2400" kern="1200" dirty="0" smtClean="0"/>
            <a:t>Voluntary (shopped) or policy doesn’t meet automatic requirements (capacity)</a:t>
          </a:r>
          <a:endParaRPr lang="en-US" sz="2400" kern="1200" dirty="0"/>
        </a:p>
        <a:p>
          <a:pPr marL="228600" lvl="1" indent="-228600" algn="l" defTabSz="1066800" rtl="0">
            <a:lnSpc>
              <a:spcPct val="90000"/>
            </a:lnSpc>
            <a:spcBef>
              <a:spcPct val="0"/>
            </a:spcBef>
            <a:spcAft>
              <a:spcPct val="20000"/>
            </a:spcAft>
            <a:buChar char="••"/>
          </a:pPr>
          <a:r>
            <a:rPr lang="en-GB" sz="2400" kern="1200" dirty="0" smtClean="0"/>
            <a:t>Terms negotiated separately for each policy</a:t>
          </a:r>
          <a:endParaRPr lang="en-US" sz="2400" kern="1200" dirty="0"/>
        </a:p>
        <a:p>
          <a:pPr marL="228600" lvl="1" indent="-228600" algn="l" defTabSz="1066800" rtl="0">
            <a:lnSpc>
              <a:spcPct val="90000"/>
            </a:lnSpc>
            <a:spcBef>
              <a:spcPct val="0"/>
            </a:spcBef>
            <a:spcAft>
              <a:spcPct val="20000"/>
            </a:spcAft>
            <a:buChar char="••"/>
          </a:pPr>
          <a:r>
            <a:rPr lang="en-GB" sz="2400" kern="1200" dirty="0" smtClean="0"/>
            <a:t>Reinsurer underwrites the risk</a:t>
          </a:r>
          <a:endParaRPr lang="en-US" sz="2400" kern="1200" dirty="0"/>
        </a:p>
      </dsp:txBody>
      <dsp:txXfrm>
        <a:off x="0" y="2727655"/>
        <a:ext cx="7848600" cy="15721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0E3E8A-F467-4C7D-BC46-B9AEC37A00FF}">
      <dsp:nvSpPr>
        <dsp:cNvPr id="0" name=""/>
        <dsp:cNvSpPr/>
      </dsp:nvSpPr>
      <dsp:spPr>
        <a:xfrm>
          <a:off x="2678" y="860722"/>
          <a:ext cx="2342554" cy="2342554"/>
        </a:xfrm>
        <a:prstGeom prst="ellipse">
          <a:avLst/>
        </a:prstGeom>
        <a:solidFill>
          <a:schemeClr val="accent2">
            <a:shade val="80000"/>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8919" tIns="24130" rIns="128919" bIns="24130" numCol="1" spcCol="1270" anchor="ctr" anchorCtr="0">
          <a:noAutofit/>
        </a:bodyPr>
        <a:lstStyle/>
        <a:p>
          <a:pPr lvl="0" algn="ctr" defTabSz="844550">
            <a:lnSpc>
              <a:spcPct val="90000"/>
            </a:lnSpc>
            <a:spcBef>
              <a:spcPct val="0"/>
            </a:spcBef>
            <a:spcAft>
              <a:spcPct val="35000"/>
            </a:spcAft>
          </a:pPr>
          <a:r>
            <a:rPr lang="en-US" sz="1900" kern="1200" dirty="0" smtClean="0"/>
            <a:t>Life Insurance	</a:t>
          </a:r>
          <a:endParaRPr lang="en-US" sz="1900" kern="1200" dirty="0"/>
        </a:p>
      </dsp:txBody>
      <dsp:txXfrm>
        <a:off x="345737" y="1203781"/>
        <a:ext cx="1656436" cy="1656436"/>
      </dsp:txXfrm>
    </dsp:sp>
    <dsp:sp modelId="{C68BED5F-EEA3-43AC-A0F6-E0131657363A}">
      <dsp:nvSpPr>
        <dsp:cNvPr id="0" name=""/>
        <dsp:cNvSpPr/>
      </dsp:nvSpPr>
      <dsp:spPr>
        <a:xfrm>
          <a:off x="1876722" y="860722"/>
          <a:ext cx="2342554" cy="2342554"/>
        </a:xfrm>
        <a:prstGeom prst="ellipse">
          <a:avLst/>
        </a:prstGeom>
        <a:solidFill>
          <a:schemeClr val="accent2">
            <a:shade val="80000"/>
            <a:alpha val="50000"/>
            <a:hueOff val="448016"/>
            <a:satOff val="-24419"/>
            <a:lumOff val="306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8919" tIns="24130" rIns="128919" bIns="24130" numCol="1" spcCol="1270" anchor="ctr" anchorCtr="0">
          <a:noAutofit/>
        </a:bodyPr>
        <a:lstStyle/>
        <a:p>
          <a:pPr lvl="0" algn="ctr" defTabSz="844550">
            <a:lnSpc>
              <a:spcPct val="90000"/>
            </a:lnSpc>
            <a:spcBef>
              <a:spcPct val="0"/>
            </a:spcBef>
            <a:spcAft>
              <a:spcPct val="35000"/>
            </a:spcAft>
          </a:pPr>
          <a:r>
            <a:rPr lang="en-US" sz="1900" kern="1200" dirty="0" smtClean="0"/>
            <a:t>Reinsurance</a:t>
          </a:r>
          <a:endParaRPr lang="en-US" sz="1900" kern="1200" dirty="0"/>
        </a:p>
      </dsp:txBody>
      <dsp:txXfrm>
        <a:off x="2219781" y="1203781"/>
        <a:ext cx="1656436" cy="1656436"/>
      </dsp:txXfrm>
    </dsp:sp>
    <dsp:sp modelId="{E297CF8C-EF6B-430B-A9FF-9468856F4549}">
      <dsp:nvSpPr>
        <dsp:cNvPr id="0" name=""/>
        <dsp:cNvSpPr/>
      </dsp:nvSpPr>
      <dsp:spPr>
        <a:xfrm>
          <a:off x="3750766" y="860722"/>
          <a:ext cx="2342554" cy="2342554"/>
        </a:xfrm>
        <a:prstGeom prst="ellipse">
          <a:avLst/>
        </a:prstGeom>
        <a:solidFill>
          <a:schemeClr val="accent2">
            <a:shade val="80000"/>
            <a:alpha val="50000"/>
            <a:hueOff val="448016"/>
            <a:satOff val="-24419"/>
            <a:lumOff val="306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8919" tIns="24130" rIns="128919" bIns="24130" numCol="1" spcCol="1270" anchor="ctr" anchorCtr="0">
          <a:noAutofit/>
        </a:bodyPr>
        <a:lstStyle/>
        <a:p>
          <a:pPr lvl="0" algn="ctr" defTabSz="844550">
            <a:lnSpc>
              <a:spcPct val="90000"/>
            </a:lnSpc>
            <a:spcBef>
              <a:spcPct val="0"/>
            </a:spcBef>
            <a:spcAft>
              <a:spcPct val="35000"/>
            </a:spcAft>
          </a:pPr>
          <a:r>
            <a:rPr lang="en-US" sz="1900" kern="1200" dirty="0" smtClean="0"/>
            <a:t>Consulting</a:t>
          </a:r>
          <a:endParaRPr lang="en-US" sz="1900" kern="1200" dirty="0"/>
        </a:p>
      </dsp:txBody>
      <dsp:txXfrm>
        <a:off x="4093825" y="1203781"/>
        <a:ext cx="1656436" cy="165643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710" tIns="47689" rIns="91710" bIns="47689" numCol="1" anchor="t" anchorCtr="0" compatLnSpc="1">
            <a:prstTxWarp prst="textNoShape">
              <a:avLst/>
            </a:prstTxWarp>
          </a:bodyPr>
          <a:lstStyle>
            <a:lvl1pPr>
              <a:buClrTx/>
              <a:buSzTx/>
              <a:buFontTx/>
              <a:buNone/>
              <a:defRPr sz="1200">
                <a:solidFill>
                  <a:srgbClr val="000000"/>
                </a:solidFill>
              </a:defRPr>
            </a:lvl1pPr>
          </a:lstStyle>
          <a:p>
            <a:pPr>
              <a:defRPr/>
            </a:pPr>
            <a:endParaRPr lang="en-US"/>
          </a:p>
        </p:txBody>
      </p:sp>
      <p:sp>
        <p:nvSpPr>
          <p:cNvPr id="19459"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1710" tIns="47689" rIns="91710" bIns="47689" numCol="1" anchor="t" anchorCtr="0" compatLnSpc="1">
            <a:prstTxWarp prst="textNoShape">
              <a:avLst/>
            </a:prstTxWarp>
          </a:bodyPr>
          <a:lstStyle>
            <a:lvl1pPr algn="r">
              <a:buClrTx/>
              <a:buSzTx/>
              <a:buFontTx/>
              <a:buNone/>
              <a:defRPr sz="1200">
                <a:solidFill>
                  <a:srgbClr val="000000"/>
                </a:solidFill>
              </a:defRPr>
            </a:lvl1pPr>
          </a:lstStyle>
          <a:p>
            <a:pPr>
              <a:defRPr/>
            </a:pPr>
            <a:endParaRPr lang="en-US"/>
          </a:p>
        </p:txBody>
      </p:sp>
      <p:sp>
        <p:nvSpPr>
          <p:cNvPr id="19460"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1710" tIns="47689" rIns="91710" bIns="47689" numCol="1" anchor="b" anchorCtr="0" compatLnSpc="1">
            <a:prstTxWarp prst="textNoShape">
              <a:avLst/>
            </a:prstTxWarp>
          </a:bodyPr>
          <a:lstStyle>
            <a:lvl1pPr>
              <a:buClrTx/>
              <a:buSzTx/>
              <a:buFontTx/>
              <a:buNone/>
              <a:defRPr sz="1200">
                <a:solidFill>
                  <a:srgbClr val="000000"/>
                </a:solidFill>
              </a:defRPr>
            </a:lvl1pPr>
          </a:lstStyle>
          <a:p>
            <a:pPr>
              <a:defRPr/>
            </a:pPr>
            <a:endParaRPr lang="en-US"/>
          </a:p>
        </p:txBody>
      </p:sp>
      <p:sp>
        <p:nvSpPr>
          <p:cNvPr id="19461"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1710" tIns="47689" rIns="91710" bIns="47689" numCol="1" anchor="b" anchorCtr="0" compatLnSpc="1">
            <a:prstTxWarp prst="textNoShape">
              <a:avLst/>
            </a:prstTxWarp>
          </a:bodyPr>
          <a:lstStyle>
            <a:lvl1pPr algn="r">
              <a:buClrTx/>
              <a:buSzTx/>
              <a:buFontTx/>
              <a:buNone/>
              <a:defRPr sz="1200">
                <a:solidFill>
                  <a:srgbClr val="000000"/>
                </a:solidFill>
              </a:defRPr>
            </a:lvl1pPr>
          </a:lstStyle>
          <a:p>
            <a:pPr>
              <a:defRPr/>
            </a:pPr>
            <a:fld id="{522D0738-3E44-4D6A-A9FC-D0091EDA4448}" type="slidenum">
              <a:rPr lang="en-US"/>
              <a:pPr>
                <a:defRPr/>
              </a:pPr>
              <a:t>‹#›</a:t>
            </a:fld>
            <a:endParaRPr lang="en-US"/>
          </a:p>
        </p:txBody>
      </p:sp>
    </p:spTree>
    <p:extLst>
      <p:ext uri="{BB962C8B-B14F-4D97-AF65-F5344CB8AC3E}">
        <p14:creationId xmlns:p14="http://schemas.microsoft.com/office/powerpoint/2010/main" val="4127383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710" tIns="47689" rIns="91710" bIns="47689" numCol="1" anchor="t" anchorCtr="0" compatLnSpc="1">
            <a:prstTxWarp prst="textNoShape">
              <a:avLst/>
            </a:prstTxWarp>
          </a:bodyPr>
          <a:lstStyle>
            <a:lvl1pPr>
              <a:buClrTx/>
              <a:buSzTx/>
              <a:buFontTx/>
              <a:buNone/>
              <a:defRPr sz="1200">
                <a:solidFill>
                  <a:srgbClr val="000000"/>
                </a:solidFill>
              </a:defRPr>
            </a:lvl1pPr>
          </a:lstStyle>
          <a:p>
            <a:pPr>
              <a:defRPr/>
            </a:pPr>
            <a:endParaRPr lang="en-US"/>
          </a:p>
        </p:txBody>
      </p:sp>
      <p:sp>
        <p:nvSpPr>
          <p:cNvPr id="15363"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1710" tIns="47689" rIns="91710" bIns="47689" numCol="1" anchor="t" anchorCtr="0" compatLnSpc="1">
            <a:prstTxWarp prst="textNoShape">
              <a:avLst/>
            </a:prstTxWarp>
          </a:bodyPr>
          <a:lstStyle>
            <a:lvl1pPr algn="r">
              <a:buClrTx/>
              <a:buSzTx/>
              <a:buFontTx/>
              <a:buNone/>
              <a:defRPr sz="1200">
                <a:solidFill>
                  <a:srgbClr val="000000"/>
                </a:solidFill>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1710" tIns="47689" rIns="91710" bIns="476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1710" tIns="47689" rIns="91710" bIns="47689" numCol="1" anchor="b" anchorCtr="0" compatLnSpc="1">
            <a:prstTxWarp prst="textNoShape">
              <a:avLst/>
            </a:prstTxWarp>
          </a:bodyPr>
          <a:lstStyle>
            <a:lvl1pPr>
              <a:buClrTx/>
              <a:buSzTx/>
              <a:buFontTx/>
              <a:buNone/>
              <a:defRPr sz="1200">
                <a:solidFill>
                  <a:srgbClr val="000000"/>
                </a:solidFill>
              </a:defRPr>
            </a:lvl1pPr>
          </a:lstStyle>
          <a:p>
            <a:pPr>
              <a:defRPr/>
            </a:pPr>
            <a:endParaRPr lang="en-US"/>
          </a:p>
        </p:txBody>
      </p:sp>
      <p:sp>
        <p:nvSpPr>
          <p:cNvPr id="15367"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1710" tIns="47689" rIns="91710" bIns="47689" numCol="1" anchor="b" anchorCtr="0" compatLnSpc="1">
            <a:prstTxWarp prst="textNoShape">
              <a:avLst/>
            </a:prstTxWarp>
          </a:bodyPr>
          <a:lstStyle>
            <a:lvl1pPr algn="r">
              <a:buClrTx/>
              <a:buSzTx/>
              <a:buFontTx/>
              <a:buNone/>
              <a:defRPr sz="1200">
                <a:solidFill>
                  <a:srgbClr val="000000"/>
                </a:solidFill>
              </a:defRPr>
            </a:lvl1pPr>
          </a:lstStyle>
          <a:p>
            <a:pPr>
              <a:defRPr/>
            </a:pPr>
            <a:fld id="{F683E2C8-B6C7-4ED0-BF70-232AA1C5D29D}" type="slidenum">
              <a:rPr lang="en-US"/>
              <a:pPr>
                <a:defRPr/>
              </a:pPr>
              <a:t>‹#›</a:t>
            </a:fld>
            <a:endParaRPr lang="en-US"/>
          </a:p>
        </p:txBody>
      </p:sp>
    </p:spTree>
    <p:extLst>
      <p:ext uri="{BB962C8B-B14F-4D97-AF65-F5344CB8AC3E}">
        <p14:creationId xmlns:p14="http://schemas.microsoft.com/office/powerpoint/2010/main" val="8052765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SwissReSans"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SwissReSans"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SwissReSans"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SwissReSans"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SwissReSans"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E261567B-308B-41C6-AB68-E6930A7243FF}" type="slidenum">
              <a:rPr lang="en-US" smtClean="0"/>
              <a:pPr/>
              <a:t>4</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1052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0946B898-E676-46C4-B443-90CE53CFE72B}" type="slidenum">
              <a:rPr lang="en-US" smtClean="0"/>
              <a:pPr/>
              <a:t>13</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98532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7CA99986-3553-45FF-ABCA-B92076B7AF2D}" type="slidenum">
              <a:rPr lang="en-US" smtClean="0"/>
              <a:pPr/>
              <a:t>14</a:t>
            </a:fld>
            <a:endParaRPr lang="en-US" smtClean="0"/>
          </a:p>
        </p:txBody>
      </p:sp>
      <p:sp>
        <p:nvSpPr>
          <p:cNvPr id="30723" name="Rectangle 2"/>
          <p:cNvSpPr>
            <a:spLocks noGrp="1" noRot="1" noChangeAspect="1" noChangeArrowheads="1" noTextEdit="1"/>
          </p:cNvSpPr>
          <p:nvPr>
            <p:ph type="sldImg"/>
          </p:nvPr>
        </p:nvSpPr>
        <p:spPr>
          <a:xfrm>
            <a:off x="1184275" y="696913"/>
            <a:ext cx="4649788" cy="3486150"/>
          </a:xfrm>
          <a:ln/>
        </p:spPr>
      </p:sp>
      <p:sp>
        <p:nvSpPr>
          <p:cNvPr id="30724" name="Rectangle 3"/>
          <p:cNvSpPr>
            <a:spLocks noGrp="1" noChangeArrowheads="1"/>
          </p:cNvSpPr>
          <p:nvPr>
            <p:ph type="body" idx="1"/>
          </p:nvPr>
        </p:nvSpPr>
        <p:spPr>
          <a:xfrm>
            <a:off x="936625" y="4418013"/>
            <a:ext cx="5137150" cy="4181475"/>
          </a:xfrm>
          <a:noFill/>
          <a:ln/>
        </p:spPr>
        <p:txBody>
          <a:bodyPr/>
          <a:lstStyle/>
          <a:p>
            <a:r>
              <a:rPr lang="en-US" smtClean="0"/>
              <a:t>* On a sample portfolio of 1000 lives, one might expect 2 deaths</a:t>
            </a:r>
          </a:p>
          <a:p>
            <a:r>
              <a:rPr lang="en-US" smtClean="0"/>
              <a:t>* Actual death claims can vary greatly from expected</a:t>
            </a:r>
          </a:p>
          <a:p>
            <a:r>
              <a:rPr lang="en-US" smtClean="0"/>
              <a:t>* Retention is the amount up to which a company will keep all or a portion of its risk.  Beyond that point it will cede all of its risk to a reinsurer.</a:t>
            </a:r>
          </a:p>
          <a:p>
            <a:endParaRPr lang="en-US" smtClean="0"/>
          </a:p>
        </p:txBody>
      </p:sp>
    </p:spTree>
    <p:extLst>
      <p:ext uri="{BB962C8B-B14F-4D97-AF65-F5344CB8AC3E}">
        <p14:creationId xmlns:p14="http://schemas.microsoft.com/office/powerpoint/2010/main" val="91572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80298DAF-80BD-4B37-BC97-9E8F9FBA1558}" type="slidenum">
              <a:rPr lang="en-US" smtClean="0"/>
              <a:pPr/>
              <a:t>15</a:t>
            </a:fld>
            <a:endParaRPr lang="en-US" smtClean="0"/>
          </a:p>
        </p:txBody>
      </p:sp>
      <p:sp>
        <p:nvSpPr>
          <p:cNvPr id="31747" name="Rectangle 2"/>
          <p:cNvSpPr>
            <a:spLocks noGrp="1" noRot="1" noChangeAspect="1" noChangeArrowheads="1" noTextEdit="1"/>
          </p:cNvSpPr>
          <p:nvPr>
            <p:ph type="sldImg"/>
          </p:nvPr>
        </p:nvSpPr>
        <p:spPr>
          <a:xfrm>
            <a:off x="1184275" y="696913"/>
            <a:ext cx="4649788" cy="3486150"/>
          </a:xfrm>
          <a:ln/>
        </p:spPr>
      </p:sp>
      <p:sp>
        <p:nvSpPr>
          <p:cNvPr id="31748" name="Rectangle 3"/>
          <p:cNvSpPr>
            <a:spLocks noGrp="1" noChangeArrowheads="1"/>
          </p:cNvSpPr>
          <p:nvPr>
            <p:ph type="body" idx="1"/>
          </p:nvPr>
        </p:nvSpPr>
        <p:spPr>
          <a:xfrm>
            <a:off x="936625" y="4418013"/>
            <a:ext cx="5137150" cy="4181475"/>
          </a:xfrm>
          <a:noFill/>
          <a:ln/>
        </p:spPr>
        <p:txBody>
          <a:bodyPr/>
          <a:lstStyle/>
          <a:p>
            <a:r>
              <a:rPr lang="en-US" dirty="0" smtClean="0"/>
              <a:t>Internal/external statistics: We have a large amount of data, in some cases even more than the SOA.</a:t>
            </a:r>
          </a:p>
          <a:p>
            <a:r>
              <a:rPr lang="en-US" dirty="0" smtClean="0"/>
              <a:t>Experience studies: Provide value to the client but also serves us in better knowing the risks we’re taking on when pricing. (Mortality Tours)</a:t>
            </a:r>
          </a:p>
          <a:p>
            <a:r>
              <a:rPr lang="en-US" dirty="0" smtClean="0"/>
              <a:t>Protective value studies: Weigh the cost/benefits of adding UW exams.</a:t>
            </a:r>
          </a:p>
          <a:p>
            <a:r>
              <a:rPr lang="en-US" dirty="0" smtClean="0"/>
              <a:t>Research: Often highlighted in previously mentioned publications.  </a:t>
            </a:r>
          </a:p>
          <a:p>
            <a:r>
              <a:rPr lang="en-US" dirty="0" smtClean="0"/>
              <a:t>UW and Claims alignment:  Clients like to know how they’re doing but we also take it into consideration in our pricing.</a:t>
            </a:r>
          </a:p>
          <a:p>
            <a:endParaRPr lang="en-US" dirty="0" smtClean="0"/>
          </a:p>
        </p:txBody>
      </p:sp>
    </p:spTree>
    <p:extLst>
      <p:ext uri="{BB962C8B-B14F-4D97-AF65-F5344CB8AC3E}">
        <p14:creationId xmlns:p14="http://schemas.microsoft.com/office/powerpoint/2010/main" val="1253521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Start</a:t>
            </a:r>
            <a:r>
              <a:rPr lang="en-US" baseline="0" dirty="0" smtClean="0"/>
              <a:t> with one house and tornado.  What price would you charge?  (1% chance in a given year for a 100k house)  </a:t>
            </a:r>
          </a:p>
          <a:p>
            <a:r>
              <a:rPr lang="en-US" baseline="0" dirty="0" smtClean="0"/>
              <a:t>Would it be too risky?</a:t>
            </a:r>
          </a:p>
          <a:p>
            <a:r>
              <a:rPr lang="en-US" baseline="0" dirty="0" smtClean="0"/>
              <a:t>What about a whole city?  (1000 houses)</a:t>
            </a:r>
            <a:endParaRPr lang="en-US" dirty="0"/>
          </a:p>
        </p:txBody>
      </p:sp>
      <p:sp>
        <p:nvSpPr>
          <p:cNvPr id="4" name="Slide Number Placeholder 3"/>
          <p:cNvSpPr>
            <a:spLocks noGrp="1"/>
          </p:cNvSpPr>
          <p:nvPr>
            <p:ph type="sldNum" sz="quarter" idx="10"/>
          </p:nvPr>
        </p:nvSpPr>
        <p:spPr/>
        <p:txBody>
          <a:bodyPr/>
          <a:lstStyle/>
          <a:p>
            <a:pPr>
              <a:defRPr/>
            </a:pPr>
            <a:fld id="{F683E2C8-B6C7-4ED0-BF70-232AA1C5D29D}" type="slidenum">
              <a:rPr lang="en-US" smtClean="0"/>
              <a:pPr>
                <a:defRPr/>
              </a:pPr>
              <a:t>5</a:t>
            </a:fld>
            <a:endParaRPr lang="en-US"/>
          </a:p>
        </p:txBody>
      </p:sp>
    </p:spTree>
    <p:extLst>
      <p:ext uri="{BB962C8B-B14F-4D97-AF65-F5344CB8AC3E}">
        <p14:creationId xmlns:p14="http://schemas.microsoft.com/office/powerpoint/2010/main" val="786816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214FEE9A-1399-4924-9B1C-A513C5AE9BA9}" type="slidenum">
              <a:rPr lang="en-US" smtClean="0"/>
              <a:pPr/>
              <a:t>6</a:t>
            </a:fld>
            <a:endParaRPr lang="en-US" smtClean="0"/>
          </a:p>
        </p:txBody>
      </p:sp>
      <p:sp>
        <p:nvSpPr>
          <p:cNvPr id="22531" name="Rectangle 2"/>
          <p:cNvSpPr>
            <a:spLocks noGrp="1" noRot="1" noChangeAspect="1" noChangeArrowheads="1" noTextEdit="1"/>
          </p:cNvSpPr>
          <p:nvPr>
            <p:ph type="sldImg"/>
          </p:nvPr>
        </p:nvSpPr>
        <p:spPr>
          <a:xfrm>
            <a:off x="1184275" y="696913"/>
            <a:ext cx="4649788" cy="3486150"/>
          </a:xfrm>
          <a:ln/>
        </p:spPr>
      </p:sp>
      <p:sp>
        <p:nvSpPr>
          <p:cNvPr id="22532" name="Rectangle 3"/>
          <p:cNvSpPr>
            <a:spLocks noGrp="1" noChangeArrowheads="1"/>
          </p:cNvSpPr>
          <p:nvPr>
            <p:ph type="body" idx="1"/>
          </p:nvPr>
        </p:nvSpPr>
        <p:spPr>
          <a:xfrm>
            <a:off x="936625" y="4418013"/>
            <a:ext cx="5137150" cy="4181475"/>
          </a:xfrm>
          <a:noFill/>
          <a:ln/>
        </p:spPr>
        <p:txBody>
          <a:bodyPr/>
          <a:lstStyle/>
          <a:p>
            <a:r>
              <a:rPr lang="en-GB" sz="1000" dirty="0" smtClean="0"/>
              <a:t>Protection products provide financial assistance when an adverse unforeseen event occurs which leads to the death, disablement or impairment of the person insured. </a:t>
            </a:r>
            <a:r>
              <a:rPr lang="en-GB" sz="1000" b="1" dirty="0" smtClean="0"/>
              <a:t>Protection products</a:t>
            </a:r>
            <a:r>
              <a:rPr lang="en-GB" sz="1000" dirty="0" smtClean="0"/>
              <a:t> do not always result in a claim and therefore the premiums for these policies are lower and they accumulate less value and are generally smaller than savings products. Protection policies therefore provide a relatively cheap way for people to provide financial protection for themselves or their dependents. </a:t>
            </a:r>
          </a:p>
          <a:p>
            <a:r>
              <a:rPr lang="en-GB" sz="1000" dirty="0" smtClean="0"/>
              <a:t>Savings are very important in life insurance and form a large part of the overall insurance industry. </a:t>
            </a:r>
            <a:r>
              <a:rPr lang="en-GB" sz="1000" b="1" dirty="0" smtClean="0"/>
              <a:t>Savings products</a:t>
            </a:r>
            <a:r>
              <a:rPr lang="en-GB" sz="1000" dirty="0" smtClean="0"/>
              <a:t> always result in a claim payment being made to the life insured. The savings will be returned either at the end of the contract, on the death of the insured life or if the insured decides to cash the policy in early. </a:t>
            </a:r>
          </a:p>
          <a:p>
            <a:r>
              <a:rPr lang="en-GB" sz="1000" dirty="0" smtClean="0"/>
              <a:t>In the past criticism has been made of the sales approach for life insurance saying that "life insurance is sold, not bought". One argument to support this saying is that </a:t>
            </a:r>
            <a:r>
              <a:rPr lang="en-GB" sz="1000" b="1" dirty="0" smtClean="0"/>
              <a:t>many people do not understand the need for life insurance and therefore do not buy it. This leads to relatively low insurance protection compared with the need for insurance</a:t>
            </a:r>
            <a:r>
              <a:rPr lang="en-GB" sz="1000" dirty="0" smtClean="0"/>
              <a:t>. This is a key issue for the life insurance market worldwide and one that many companies, including Swiss Re are trying to address. </a:t>
            </a:r>
          </a:p>
          <a:p>
            <a:r>
              <a:rPr lang="en-GB" sz="1000" dirty="0" smtClean="0"/>
              <a:t>Before moving onto other forms of distribution, let's quickly cover </a:t>
            </a:r>
            <a:r>
              <a:rPr lang="en-GB" sz="1000" b="1" dirty="0" smtClean="0"/>
              <a:t>different types of agents</a:t>
            </a:r>
            <a:r>
              <a:rPr lang="en-GB" sz="1000" dirty="0" smtClean="0"/>
              <a:t> - tied (career) and independent. Tied agents sell for one company only. Independent agents sell for multiple companies. </a:t>
            </a:r>
          </a:p>
          <a:p>
            <a:r>
              <a:rPr lang="en-GB" sz="1000" dirty="0" smtClean="0"/>
              <a:t>A different distribution channel - possibly with </a:t>
            </a:r>
            <a:r>
              <a:rPr lang="en-GB" sz="1000" b="1" dirty="0" smtClean="0"/>
              <a:t>simpler products - is bank assurance</a:t>
            </a:r>
            <a:r>
              <a:rPr lang="en-GB" sz="1000" dirty="0" smtClean="0"/>
              <a:t>, which has become very popular in certain countries. </a:t>
            </a:r>
          </a:p>
          <a:p>
            <a:r>
              <a:rPr lang="en-GB" sz="1000" dirty="0" smtClean="0"/>
              <a:t>There are other means, like mass marketing or direct mail for low levels of cover. These are offers you get in the mail which you can accept or reject, and may be an efficient way to sell insurance. </a:t>
            </a:r>
          </a:p>
          <a:p>
            <a:r>
              <a:rPr lang="en-GB" sz="1000" dirty="0" smtClean="0"/>
              <a:t>Some companies have more than one distribution channel. They may have an agency system plus mass marketing. </a:t>
            </a:r>
            <a:endParaRPr lang="en-US" sz="1000" dirty="0" smtClean="0"/>
          </a:p>
        </p:txBody>
      </p:sp>
    </p:spTree>
    <p:extLst>
      <p:ext uri="{BB962C8B-B14F-4D97-AF65-F5344CB8AC3E}">
        <p14:creationId xmlns:p14="http://schemas.microsoft.com/office/powerpoint/2010/main" val="1020826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9F34FE15-21F2-435F-AFF7-F4DB8CBC5BE4}" type="slidenum">
              <a:rPr lang="en-US" smtClean="0"/>
              <a:pPr/>
              <a:t>7</a:t>
            </a:fld>
            <a:endParaRPr lang="en-US" smtClean="0"/>
          </a:p>
        </p:txBody>
      </p:sp>
      <p:sp>
        <p:nvSpPr>
          <p:cNvPr id="23555" name="Rectangle 2"/>
          <p:cNvSpPr>
            <a:spLocks noGrp="1" noRot="1" noChangeAspect="1" noChangeArrowheads="1" noTextEdit="1"/>
          </p:cNvSpPr>
          <p:nvPr>
            <p:ph type="sldImg"/>
          </p:nvPr>
        </p:nvSpPr>
        <p:spPr>
          <a:xfrm>
            <a:off x="1184275" y="696913"/>
            <a:ext cx="4649788" cy="3486150"/>
          </a:xfrm>
          <a:ln/>
        </p:spPr>
      </p:sp>
      <p:sp>
        <p:nvSpPr>
          <p:cNvPr id="23556" name="Rectangle 3"/>
          <p:cNvSpPr>
            <a:spLocks noGrp="1" noChangeArrowheads="1"/>
          </p:cNvSpPr>
          <p:nvPr>
            <p:ph type="body" idx="1"/>
          </p:nvPr>
        </p:nvSpPr>
        <p:spPr>
          <a:xfrm>
            <a:off x="936625" y="4418013"/>
            <a:ext cx="5137150" cy="4181475"/>
          </a:xfrm>
          <a:noFill/>
          <a:ln/>
        </p:spPr>
        <p:txBody>
          <a:bodyPr/>
          <a:lstStyle/>
          <a:p>
            <a:r>
              <a:rPr lang="en-US" dirty="0" smtClean="0"/>
              <a:t>why</a:t>
            </a:r>
            <a:r>
              <a:rPr lang="en-US" baseline="0" dirty="0" smtClean="0"/>
              <a:t> do you think T20 is so popular</a:t>
            </a:r>
            <a:endParaRPr lang="en-US" dirty="0" smtClean="0"/>
          </a:p>
        </p:txBody>
      </p:sp>
    </p:spTree>
    <p:extLst>
      <p:ext uri="{BB962C8B-B14F-4D97-AF65-F5344CB8AC3E}">
        <p14:creationId xmlns:p14="http://schemas.microsoft.com/office/powerpoint/2010/main" val="855544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3DE2CE73-33F7-4FDE-A132-3DA23B20130C}" type="slidenum">
              <a:rPr lang="en-US" smtClean="0"/>
              <a:pPr/>
              <a:t>8</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423502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467FB0E3-F7E8-4B95-A492-B5BE6352FEAC}" type="slidenum">
              <a:rPr lang="en-US" smtClean="0"/>
              <a:pPr/>
              <a:t>9</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r>
              <a:rPr lang="en-US" smtClean="0"/>
              <a:t>Indemnity – contractual relationship between insured &amp; insurance company remains, reinsurer reimburses ceding company for claims</a:t>
            </a:r>
          </a:p>
          <a:p>
            <a:r>
              <a:rPr lang="en-US" smtClean="0"/>
              <a:t>Assumption – permanent transfer of liabilities as in sale of a company or block of business</a:t>
            </a:r>
          </a:p>
          <a:p>
            <a:endParaRPr lang="en-US" smtClean="0"/>
          </a:p>
          <a:p>
            <a:endParaRPr lang="en-US" smtClean="0"/>
          </a:p>
        </p:txBody>
      </p:sp>
    </p:spTree>
    <p:extLst>
      <p:ext uri="{BB962C8B-B14F-4D97-AF65-F5344CB8AC3E}">
        <p14:creationId xmlns:p14="http://schemas.microsoft.com/office/powerpoint/2010/main" val="958167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2211449C-16BD-40B5-8106-E31FD6624CB4}" type="slidenum">
              <a:rPr lang="en-US" smtClean="0"/>
              <a:pPr/>
              <a:t>10</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44342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84712CE1-5B6A-4EE0-A76C-437C54A26855}" type="slidenum">
              <a:rPr lang="en-US" smtClean="0"/>
              <a:pPr/>
              <a:t>11</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11201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4F4F3777-9553-48A9-BA8C-E24F4EAC5D57}" type="slidenum">
              <a:rPr lang="en-US" smtClean="0"/>
              <a:pPr/>
              <a:t>12</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r>
              <a:rPr lang="en-US" smtClean="0"/>
              <a:t>Bonus example: If it were a 60% quota share the retained amount would not be $1,200,000 but $1,000,000 (the maximum client retention).</a:t>
            </a:r>
          </a:p>
        </p:txBody>
      </p:sp>
    </p:spTree>
    <p:extLst>
      <p:ext uri="{BB962C8B-B14F-4D97-AF65-F5344CB8AC3E}">
        <p14:creationId xmlns:p14="http://schemas.microsoft.com/office/powerpoint/2010/main" val="27942114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4" name="Footer"/>
          <p:cNvSpPr txBox="1">
            <a:spLocks noChangeArrowheads="1"/>
          </p:cNvSpPr>
          <p:nvPr>
            <p:custDataLst>
              <p:tags r:id="rId1"/>
            </p:custDataLst>
          </p:nvPr>
        </p:nvSpPr>
        <p:spPr bwMode="gray">
          <a:xfrm>
            <a:off x="755650" y="6384925"/>
            <a:ext cx="5903913" cy="139700"/>
          </a:xfrm>
          <a:prstGeom prst="rect">
            <a:avLst/>
          </a:prstGeom>
          <a:noFill/>
          <a:ln w="9525">
            <a:noFill/>
            <a:miter lim="800000"/>
            <a:headEnd/>
            <a:tailEnd/>
          </a:ln>
          <a:effectLst/>
        </p:spPr>
        <p:txBody>
          <a:bodyPr lIns="0" tIns="0" rIns="0" bIns="0" anchor="b"/>
          <a:lstStyle/>
          <a:p>
            <a:pPr>
              <a:buClrTx/>
              <a:buSzTx/>
              <a:buFontTx/>
              <a:buNone/>
              <a:defRPr/>
            </a:pPr>
            <a:r>
              <a:rPr lang="en-GB" sz="1000" dirty="0">
                <a:solidFill>
                  <a:srgbClr val="FFFFFF"/>
                </a:solidFill>
              </a:rPr>
              <a:t>Intro to L&amp;H Reinsurance | </a:t>
            </a:r>
            <a:r>
              <a:rPr lang="en-GB" sz="1000" dirty="0" err="1">
                <a:solidFill>
                  <a:srgbClr val="FFFFFF"/>
                </a:solidFill>
              </a:rPr>
              <a:t>Seb</a:t>
            </a:r>
            <a:r>
              <a:rPr lang="en-GB" sz="1000" dirty="0">
                <a:solidFill>
                  <a:srgbClr val="FFFFFF"/>
                </a:solidFill>
              </a:rPr>
              <a:t> Kleber</a:t>
            </a:r>
          </a:p>
        </p:txBody>
      </p:sp>
      <p:sp>
        <p:nvSpPr>
          <p:cNvPr id="5" name="Classification"/>
          <p:cNvSpPr txBox="1">
            <a:spLocks noChangeArrowheads="1"/>
          </p:cNvSpPr>
          <p:nvPr>
            <p:custDataLst>
              <p:tags r:id="rId2"/>
            </p:custDataLst>
          </p:nvPr>
        </p:nvSpPr>
        <p:spPr bwMode="gray">
          <a:xfrm>
            <a:off x="755650" y="260350"/>
            <a:ext cx="5832475" cy="139700"/>
          </a:xfrm>
          <a:prstGeom prst="rect">
            <a:avLst/>
          </a:prstGeom>
          <a:noFill/>
          <a:ln w="9525">
            <a:noFill/>
            <a:miter lim="800000"/>
            <a:headEnd/>
            <a:tailEnd/>
          </a:ln>
          <a:effectLst/>
        </p:spPr>
        <p:txBody>
          <a:bodyPr wrap="none" lIns="0" tIns="0" rIns="0" bIns="0"/>
          <a:lstStyle/>
          <a:p>
            <a:pPr>
              <a:buClrTx/>
              <a:buSzTx/>
              <a:buFontTx/>
              <a:buNone/>
              <a:defRPr/>
            </a:pPr>
            <a:endParaRPr lang="en-GB" sz="900"/>
          </a:p>
        </p:txBody>
      </p:sp>
      <p:pic>
        <p:nvPicPr>
          <p:cNvPr id="6" name="Picture 48" descr="Logo_White"/>
          <p:cNvPicPr>
            <a:picLocks noChangeAspect="1" noChangeArrowheads="1"/>
          </p:cNvPicPr>
          <p:nvPr userDrawn="1">
            <p:custDataLst>
              <p:tags r:id="rId3"/>
            </p:custDataLst>
          </p:nvPr>
        </p:nvPicPr>
        <p:blipFill>
          <a:blip r:embed="rId6" cstate="print"/>
          <a:srcRect/>
          <a:stretch>
            <a:fillRect/>
          </a:stretch>
        </p:blipFill>
        <p:spPr bwMode="gray">
          <a:xfrm>
            <a:off x="6804025" y="260350"/>
            <a:ext cx="1157288" cy="671513"/>
          </a:xfrm>
          <a:prstGeom prst="rect">
            <a:avLst/>
          </a:prstGeom>
          <a:noFill/>
          <a:ln w="15875">
            <a:noFill/>
            <a:miter lim="800000"/>
            <a:headEnd/>
            <a:tailEnd/>
          </a:ln>
        </p:spPr>
      </p:pic>
      <p:sp>
        <p:nvSpPr>
          <p:cNvPr id="3091" name="Subtitle"/>
          <p:cNvSpPr>
            <a:spLocks noGrp="1" noChangeArrowheads="1"/>
          </p:cNvSpPr>
          <p:nvPr>
            <p:ph type="subTitle" sz="quarter" idx="1"/>
          </p:nvPr>
        </p:nvSpPr>
        <p:spPr>
          <a:xfrm>
            <a:off x="755650" y="2997200"/>
            <a:ext cx="6048375" cy="863600"/>
          </a:xfrm>
        </p:spPr>
        <p:txBody>
          <a:bodyPr/>
          <a:lstStyle>
            <a:lvl1pPr marL="0" indent="0">
              <a:buFont typeface="Wingdings" pitchFamily="2" charset="2"/>
              <a:buNone/>
              <a:defRPr>
                <a:solidFill>
                  <a:srgbClr val="FFFFFF"/>
                </a:solidFill>
              </a:defRPr>
            </a:lvl1pPr>
          </a:lstStyle>
          <a:p>
            <a:r>
              <a:rPr lang="en-GB"/>
              <a:t>Click to edit Master subtitle style</a:t>
            </a:r>
          </a:p>
        </p:txBody>
      </p:sp>
      <p:sp>
        <p:nvSpPr>
          <p:cNvPr id="3101" name="Title"/>
          <p:cNvSpPr>
            <a:spLocks noGrp="1" noChangeArrowheads="1"/>
          </p:cNvSpPr>
          <p:nvPr>
            <p:ph type="ctrTitle" sz="quarter"/>
          </p:nvPr>
        </p:nvSpPr>
        <p:spPr>
          <a:xfrm>
            <a:off x="755650" y="1628775"/>
            <a:ext cx="6048375" cy="1295400"/>
          </a:xfrm>
        </p:spPr>
        <p:txBody>
          <a:bodyPr/>
          <a:lstStyle>
            <a:lvl1pPr>
              <a:lnSpc>
                <a:spcPct val="76000"/>
              </a:lnSpc>
              <a:defRPr sz="5500">
                <a:solidFill>
                  <a:srgbClr val="FFFFFF"/>
                </a:solidFill>
                <a:latin typeface="SwissReSans Light" pitchFamily="34" charset="0"/>
              </a:defRPr>
            </a:lvl1pPr>
          </a:lstStyle>
          <a:p>
            <a:r>
              <a:rPr lang="en-GB"/>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Number"/>
          <p:cNvSpPr>
            <a:spLocks noGrp="1" noChangeArrowheads="1"/>
          </p:cNvSpPr>
          <p:nvPr>
            <p:ph type="sldNum" sz="quarter" idx="10"/>
            <p:custDataLst>
              <p:tags r:id="rId1"/>
            </p:custDataLst>
          </p:nvPr>
        </p:nvSpPr>
        <p:spPr>
          <a:ln/>
        </p:spPr>
        <p:txBody>
          <a:bodyPr/>
          <a:lstStyle>
            <a:lvl1pPr>
              <a:defRPr/>
            </a:lvl1pPr>
          </a:lstStyle>
          <a:p>
            <a:pPr>
              <a:defRPr/>
            </a:pPr>
            <a:fld id="{BC0F1F8B-C978-4053-A863-799881AE6978}"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2100" y="476250"/>
            <a:ext cx="1962150" cy="5473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55650" y="476250"/>
            <a:ext cx="5734050" cy="5473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Number"/>
          <p:cNvSpPr>
            <a:spLocks noGrp="1" noChangeArrowheads="1"/>
          </p:cNvSpPr>
          <p:nvPr>
            <p:ph type="sldNum" sz="quarter" idx="10"/>
            <p:custDataLst>
              <p:tags r:id="rId1"/>
            </p:custDataLst>
          </p:nvPr>
        </p:nvSpPr>
        <p:spPr>
          <a:ln/>
        </p:spPr>
        <p:txBody>
          <a:bodyPr/>
          <a:lstStyle>
            <a:lvl1pPr>
              <a:defRPr/>
            </a:lvl1pPr>
          </a:lstStyle>
          <a:p>
            <a:pPr>
              <a:defRPr/>
            </a:pPr>
            <a:fld id="{B5EE3DB4-3102-4F36-B3AD-04505965C6FB}"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Closing" userDrawn="1">
  <p:cSld name="Closing">
    <p:bg>
      <p:bgPr>
        <a:solidFill>
          <a:srgbClr val="D1DCD6"/>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2"/>
          </p:nvPr>
        </p:nvSpPr>
        <p:spPr bwMode="gray">
          <a:xfrm>
            <a:off x="0" y="0"/>
            <a:ext cx="9144000" cy="6858000"/>
          </a:xfrm>
        </p:spPr>
        <p:txBody>
          <a:bodyPr/>
          <a:lstStyle>
            <a:lvl1pPr>
              <a:buFontTx/>
              <a:buNone/>
              <a:defRPr sz="1200">
                <a:solidFill>
                  <a:srgbClr val="A8BAB2"/>
                </a:solidFill>
                <a:latin typeface="SwissReSans" pitchFamily="34" charset="0"/>
              </a:defRPr>
            </a:lvl1pPr>
          </a:lstStyle>
          <a:p>
            <a:endParaRPr lang="en-GB" dirty="0"/>
          </a:p>
        </p:txBody>
      </p:sp>
      <p:sp>
        <p:nvSpPr>
          <p:cNvPr id="2" name="Title 1"/>
          <p:cNvSpPr>
            <a:spLocks noGrp="1"/>
          </p:cNvSpPr>
          <p:nvPr>
            <p:ph type="ctrTitle"/>
          </p:nvPr>
        </p:nvSpPr>
        <p:spPr bwMode="black">
          <a:xfrm>
            <a:off x="755650" y="1628775"/>
            <a:ext cx="6048375" cy="1181862"/>
          </a:xfrm>
        </p:spPr>
        <p:txBody>
          <a:bodyPr anchor="t" anchorCtr="0">
            <a:noAutofit/>
          </a:bodyPr>
          <a:lstStyle>
            <a:lvl1pPr algn="l">
              <a:lnSpc>
                <a:spcPct val="80000"/>
              </a:lnSpc>
              <a:defRPr sz="4800">
                <a:solidFill>
                  <a:srgbClr val="FFFFFF"/>
                </a:solidFill>
                <a:latin typeface="SwissReSans Light" pitchFamily="34" charset="0"/>
              </a:defRPr>
            </a:lvl1pPr>
          </a:lstStyle>
          <a:p>
            <a:r>
              <a:rPr lang="en-US" dirty="0" smtClean="0"/>
              <a:t>Click to edit Master title style</a:t>
            </a:r>
            <a:endParaRPr lang="en-GB" dirty="0"/>
          </a:p>
        </p:txBody>
      </p:sp>
      <p:pic>
        <p:nvPicPr>
          <p:cNvPr id="7" name="Picture 43" descr="Logo_White"/>
          <p:cNvPicPr>
            <a:picLocks noChangeAspect="1" noChangeArrowheads="1"/>
          </p:cNvPicPr>
          <p:nvPr userDrawn="1">
            <p:custDataLst>
              <p:tags r:id="rId1"/>
            </p:custDataLst>
          </p:nvPr>
        </p:nvPicPr>
        <p:blipFill>
          <a:blip r:embed="rId4" cstate="print"/>
          <a:srcRect/>
          <a:stretch>
            <a:fillRect/>
          </a:stretch>
        </p:blipFill>
        <p:spPr bwMode="black">
          <a:xfrm>
            <a:off x="6804025" y="260350"/>
            <a:ext cx="1157288" cy="671513"/>
          </a:xfrm>
          <a:prstGeom prst="rect">
            <a:avLst/>
          </a:prstGeom>
          <a:noFill/>
          <a:ln w="15875" algn="ctr">
            <a:noFill/>
            <a:miter lim="800000"/>
            <a:headEnd/>
            <a:tailEnd/>
          </a:ln>
          <a:effectLst/>
        </p:spPr>
      </p:pic>
      <p:sp>
        <p:nvSpPr>
          <p:cNvPr id="9" name="Classification"/>
          <p:cNvSpPr txBox="1">
            <a:spLocks noChangeArrowheads="1"/>
          </p:cNvSpPr>
          <p:nvPr userDrawn="1">
            <p:custDataLst>
              <p:tags r:id="rId2"/>
            </p:custDataLst>
          </p:nvPr>
        </p:nvSpPr>
        <p:spPr bwMode="black">
          <a:xfrm>
            <a:off x="755650" y="260350"/>
            <a:ext cx="5832475" cy="139700"/>
          </a:xfrm>
          <a:prstGeom prst="rect">
            <a:avLst/>
          </a:prstGeom>
          <a:noFill/>
          <a:ln w="9525" algn="ctr">
            <a:noFill/>
            <a:miter lim="800000"/>
            <a:headEnd/>
            <a:tailEnd/>
          </a:ln>
          <a:effectLst/>
        </p:spPr>
        <p:txBody>
          <a:bodyPr wrap="none" lIns="0" tIns="0" rIns="0" bIns="0"/>
          <a:lstStyle/>
          <a:p>
            <a:pPr>
              <a:buClrTx/>
              <a:buSzTx/>
              <a:buFontTx/>
              <a:buNone/>
            </a:pPr>
            <a:endParaRPr lang="de-CH" sz="900" dirty="0">
              <a:latin typeface="SwissReSans"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Title Slide" userDrawn="1">
  <p:cSld name="1_Title Slide">
    <p:bg>
      <p:bgPr>
        <a:solidFill>
          <a:srgbClr val="D1DCD6"/>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2"/>
          </p:nvPr>
        </p:nvSpPr>
        <p:spPr bwMode="gray">
          <a:xfrm>
            <a:off x="0" y="0"/>
            <a:ext cx="9144000" cy="6858000"/>
          </a:xfrm>
        </p:spPr>
        <p:txBody>
          <a:bodyPr/>
          <a:lstStyle>
            <a:lvl1pPr>
              <a:buFontTx/>
              <a:buNone/>
              <a:defRPr sz="1200">
                <a:solidFill>
                  <a:srgbClr val="A8BAB2"/>
                </a:solidFill>
                <a:latin typeface="SwissReSans" pitchFamily="34" charset="0"/>
              </a:defRPr>
            </a:lvl1pPr>
          </a:lstStyle>
          <a:p>
            <a:endParaRPr lang="en-GB" dirty="0"/>
          </a:p>
        </p:txBody>
      </p:sp>
      <p:sp>
        <p:nvSpPr>
          <p:cNvPr id="2" name="Title 1"/>
          <p:cNvSpPr>
            <a:spLocks noGrp="1"/>
          </p:cNvSpPr>
          <p:nvPr>
            <p:ph type="ctrTitle"/>
          </p:nvPr>
        </p:nvSpPr>
        <p:spPr bwMode="black">
          <a:xfrm>
            <a:off x="755650" y="1628775"/>
            <a:ext cx="6048375" cy="1181862"/>
          </a:xfrm>
        </p:spPr>
        <p:txBody>
          <a:bodyPr>
            <a:noAutofit/>
          </a:bodyPr>
          <a:lstStyle>
            <a:lvl1pPr algn="l">
              <a:lnSpc>
                <a:spcPct val="80000"/>
              </a:lnSpc>
              <a:defRPr sz="4800">
                <a:solidFill>
                  <a:srgbClr val="FFFFFF"/>
                </a:solidFill>
                <a:latin typeface="SwissReSans Light"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bwMode="black">
          <a:xfrm>
            <a:off x="755650" y="2883662"/>
            <a:ext cx="6048375" cy="863600"/>
          </a:xfrm>
        </p:spPr>
        <p:txBody>
          <a:bodyPr/>
          <a:lstStyle>
            <a:lvl1pPr marL="0" indent="0" algn="l">
              <a:lnSpc>
                <a:spcPct val="100000"/>
              </a:lnSpc>
              <a:spcBef>
                <a:spcPts val="1200"/>
              </a:spcBef>
              <a:buNone/>
              <a:defRPr>
                <a:solidFill>
                  <a:srgbClr val="FFFFFF"/>
                </a:solidFill>
                <a:latin typeface="SwissRe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pic>
        <p:nvPicPr>
          <p:cNvPr id="7" name="Picture 43" descr="Logo_White"/>
          <p:cNvPicPr>
            <a:picLocks noChangeAspect="1" noChangeArrowheads="1"/>
          </p:cNvPicPr>
          <p:nvPr userDrawn="1">
            <p:custDataLst>
              <p:tags r:id="rId1"/>
            </p:custDataLst>
          </p:nvPr>
        </p:nvPicPr>
        <p:blipFill>
          <a:blip r:embed="rId4" cstate="print"/>
          <a:srcRect/>
          <a:stretch>
            <a:fillRect/>
          </a:stretch>
        </p:blipFill>
        <p:spPr bwMode="black">
          <a:xfrm>
            <a:off x="6804025" y="260350"/>
            <a:ext cx="1157288" cy="671513"/>
          </a:xfrm>
          <a:prstGeom prst="rect">
            <a:avLst/>
          </a:prstGeom>
          <a:noFill/>
          <a:ln w="15875" algn="ctr">
            <a:noFill/>
            <a:miter lim="800000"/>
            <a:headEnd/>
            <a:tailEnd/>
          </a:ln>
          <a:effectLst/>
        </p:spPr>
      </p:pic>
      <p:sp>
        <p:nvSpPr>
          <p:cNvPr id="9" name="Classification"/>
          <p:cNvSpPr txBox="1">
            <a:spLocks noChangeArrowheads="1"/>
          </p:cNvSpPr>
          <p:nvPr userDrawn="1">
            <p:custDataLst>
              <p:tags r:id="rId2"/>
            </p:custDataLst>
          </p:nvPr>
        </p:nvSpPr>
        <p:spPr bwMode="black">
          <a:xfrm>
            <a:off x="755650" y="260350"/>
            <a:ext cx="5832475" cy="139700"/>
          </a:xfrm>
          <a:prstGeom prst="rect">
            <a:avLst/>
          </a:prstGeom>
          <a:noFill/>
          <a:ln w="9525" algn="ctr">
            <a:noFill/>
            <a:miter lim="800000"/>
            <a:headEnd/>
            <a:tailEnd/>
          </a:ln>
          <a:effectLst/>
        </p:spPr>
        <p:txBody>
          <a:bodyPr wrap="none" lIns="0" tIns="0" rIns="0" bIns="0"/>
          <a:lstStyle/>
          <a:p>
            <a:pPr>
              <a:buClrTx/>
              <a:buSzTx/>
              <a:buFontTx/>
              <a:buNone/>
            </a:pPr>
            <a:endParaRPr lang="de-CH" sz="900" dirty="0">
              <a:latin typeface="SwissReSans"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Number"/>
          <p:cNvSpPr>
            <a:spLocks noGrp="1" noChangeArrowheads="1"/>
          </p:cNvSpPr>
          <p:nvPr>
            <p:ph type="sldNum" sz="quarter" idx="10"/>
            <p:custDataLst>
              <p:tags r:id="rId1"/>
            </p:custDataLst>
          </p:nvPr>
        </p:nvSpPr>
        <p:spPr>
          <a:ln/>
        </p:spPr>
        <p:txBody>
          <a:bodyPr/>
          <a:lstStyle>
            <a:lvl1pPr>
              <a:defRPr/>
            </a:lvl1pPr>
          </a:lstStyle>
          <a:p>
            <a:pPr>
              <a:defRPr/>
            </a:pPr>
            <a:fld id="{1D064479-24FA-4F7D-A372-2784D02CEB64}"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Number"/>
          <p:cNvSpPr>
            <a:spLocks noGrp="1" noChangeArrowheads="1"/>
          </p:cNvSpPr>
          <p:nvPr>
            <p:ph type="sldNum" sz="quarter" idx="10"/>
            <p:custDataLst>
              <p:tags r:id="rId1"/>
            </p:custDataLst>
          </p:nvPr>
        </p:nvSpPr>
        <p:spPr>
          <a:ln/>
        </p:spPr>
        <p:txBody>
          <a:bodyPr/>
          <a:lstStyle>
            <a:lvl1pPr>
              <a:defRPr/>
            </a:lvl1pPr>
          </a:lstStyle>
          <a:p>
            <a:pPr>
              <a:defRPr/>
            </a:pPr>
            <a:fld id="{EB6D306B-3065-4537-BB06-D9B8B52E7EC8}"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5650" y="1628775"/>
            <a:ext cx="3848100" cy="432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6150" y="1628775"/>
            <a:ext cx="3848100" cy="432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Number"/>
          <p:cNvSpPr>
            <a:spLocks noGrp="1" noChangeArrowheads="1"/>
          </p:cNvSpPr>
          <p:nvPr>
            <p:ph type="sldNum" sz="quarter" idx="10"/>
            <p:custDataLst>
              <p:tags r:id="rId1"/>
            </p:custDataLst>
          </p:nvPr>
        </p:nvSpPr>
        <p:spPr>
          <a:ln/>
        </p:spPr>
        <p:txBody>
          <a:bodyPr/>
          <a:lstStyle>
            <a:lvl1pPr>
              <a:defRPr/>
            </a:lvl1pPr>
          </a:lstStyle>
          <a:p>
            <a:pPr>
              <a:defRPr/>
            </a:pPr>
            <a:fld id="{E620AF4E-870E-49B1-952F-622341D40E9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Number"/>
          <p:cNvSpPr>
            <a:spLocks noGrp="1" noChangeArrowheads="1"/>
          </p:cNvSpPr>
          <p:nvPr>
            <p:ph type="sldNum" sz="quarter" idx="10"/>
            <p:custDataLst>
              <p:tags r:id="rId1"/>
            </p:custDataLst>
          </p:nvPr>
        </p:nvSpPr>
        <p:spPr>
          <a:ln/>
        </p:spPr>
        <p:txBody>
          <a:bodyPr/>
          <a:lstStyle>
            <a:lvl1pPr>
              <a:defRPr/>
            </a:lvl1pPr>
          </a:lstStyle>
          <a:p>
            <a:pPr>
              <a:defRPr/>
            </a:pPr>
            <a:fld id="{4B1DF4CE-D055-4EE1-8403-51BC094F060A}"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Number"/>
          <p:cNvSpPr>
            <a:spLocks noGrp="1" noChangeArrowheads="1"/>
          </p:cNvSpPr>
          <p:nvPr>
            <p:ph type="sldNum" sz="quarter" idx="10"/>
            <p:custDataLst>
              <p:tags r:id="rId1"/>
            </p:custDataLst>
          </p:nvPr>
        </p:nvSpPr>
        <p:spPr>
          <a:ln/>
        </p:spPr>
        <p:txBody>
          <a:bodyPr/>
          <a:lstStyle>
            <a:lvl1pPr>
              <a:defRPr/>
            </a:lvl1pPr>
          </a:lstStyle>
          <a:p>
            <a:pPr>
              <a:defRPr/>
            </a:pPr>
            <a:fld id="{232B5C40-9AB3-43AE-B7F1-26743859B59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Number"/>
          <p:cNvSpPr>
            <a:spLocks noGrp="1" noChangeArrowheads="1"/>
          </p:cNvSpPr>
          <p:nvPr>
            <p:ph type="sldNum" sz="quarter" idx="10"/>
            <p:custDataLst>
              <p:tags r:id="rId1"/>
            </p:custDataLst>
          </p:nvPr>
        </p:nvSpPr>
        <p:spPr>
          <a:ln/>
        </p:spPr>
        <p:txBody>
          <a:bodyPr/>
          <a:lstStyle>
            <a:lvl1pPr>
              <a:defRPr/>
            </a:lvl1pPr>
          </a:lstStyle>
          <a:p>
            <a:pPr>
              <a:defRPr/>
            </a:pPr>
            <a:fld id="{302655F0-DB45-400F-A805-9DBE5B646097}"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Number"/>
          <p:cNvSpPr>
            <a:spLocks noGrp="1" noChangeArrowheads="1"/>
          </p:cNvSpPr>
          <p:nvPr>
            <p:ph type="sldNum" sz="quarter" idx="10"/>
            <p:custDataLst>
              <p:tags r:id="rId1"/>
            </p:custDataLst>
          </p:nvPr>
        </p:nvSpPr>
        <p:spPr>
          <a:ln/>
        </p:spPr>
        <p:txBody>
          <a:bodyPr/>
          <a:lstStyle>
            <a:lvl1pPr>
              <a:defRPr/>
            </a:lvl1pPr>
          </a:lstStyle>
          <a:p>
            <a:pPr>
              <a:defRPr/>
            </a:pPr>
            <a:fld id="{DE37E689-B64D-4E4B-9A73-5F66A67E435C}"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Number"/>
          <p:cNvSpPr>
            <a:spLocks noGrp="1" noChangeArrowheads="1"/>
          </p:cNvSpPr>
          <p:nvPr>
            <p:ph type="sldNum" sz="quarter" idx="10"/>
            <p:custDataLst>
              <p:tags r:id="rId1"/>
            </p:custDataLst>
          </p:nvPr>
        </p:nvSpPr>
        <p:spPr>
          <a:ln/>
        </p:spPr>
        <p:txBody>
          <a:bodyPr/>
          <a:lstStyle>
            <a:lvl1pPr>
              <a:defRPr/>
            </a:lvl1pPr>
          </a:lstStyle>
          <a:p>
            <a:pPr>
              <a:defRPr/>
            </a:pPr>
            <a:fld id="{556CF179-F819-4504-949C-CF147C93EDD7}" type="slidenum">
              <a:rPr lang="en-GB"/>
              <a:pPr>
                <a:defRPr/>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5.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4.xml"/><Relationship Id="rId2" Type="http://schemas.openxmlformats.org/officeDocument/2006/relationships/slideLayout" Target="../slideLayouts/slideLayout2.xml"/><Relationship Id="rId16" Type="http://schemas.openxmlformats.org/officeDocument/2006/relationships/tags" Target="../tags/tag3.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tags" Target="../tags/tag6.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50" descr="Default_Footer"/>
          <p:cNvPicPr>
            <a:picLocks noChangeAspect="1" noChangeArrowheads="1"/>
          </p:cNvPicPr>
          <p:nvPr userDrawn="1">
            <p:custDataLst>
              <p:tags r:id="rId15"/>
            </p:custDataLst>
          </p:nvPr>
        </p:nvPicPr>
        <p:blipFill>
          <a:blip r:embed="rId20" cstate="print"/>
          <a:srcRect/>
          <a:stretch>
            <a:fillRect/>
          </a:stretch>
        </p:blipFill>
        <p:spPr bwMode="auto">
          <a:xfrm>
            <a:off x="0" y="6237288"/>
            <a:ext cx="9144000" cy="427037"/>
          </a:xfrm>
          <a:prstGeom prst="rect">
            <a:avLst/>
          </a:prstGeom>
          <a:noFill/>
          <a:ln w="15875">
            <a:noFill/>
            <a:miter lim="800000"/>
            <a:headEnd/>
            <a:tailEnd/>
          </a:ln>
        </p:spPr>
      </p:pic>
      <p:sp>
        <p:nvSpPr>
          <p:cNvPr id="1039" name="SlideNumber"/>
          <p:cNvSpPr>
            <a:spLocks noGrp="1" noChangeArrowheads="1"/>
          </p:cNvSpPr>
          <p:nvPr>
            <p:ph type="sldNum" sz="quarter" idx="4"/>
            <p:custDataLst>
              <p:tags r:id="rId16"/>
            </p:custDataLst>
          </p:nvPr>
        </p:nvSpPr>
        <p:spPr bwMode="gray">
          <a:xfrm>
            <a:off x="6804025" y="6342063"/>
            <a:ext cx="185738" cy="182562"/>
          </a:xfrm>
          <a:prstGeom prst="rect">
            <a:avLst/>
          </a:prstGeom>
          <a:noFill/>
          <a:ln w="9525">
            <a:noFill/>
            <a:miter lim="800000"/>
            <a:headEnd/>
            <a:tailEnd/>
          </a:ln>
          <a:effectLst/>
        </p:spPr>
        <p:txBody>
          <a:bodyPr vert="horz" wrap="none" lIns="0" tIns="0" rIns="0" bIns="0" numCol="1" anchor="b" anchorCtr="0" compatLnSpc="1">
            <a:prstTxWarp prst="textNoShape">
              <a:avLst/>
            </a:prstTxWarp>
          </a:bodyPr>
          <a:lstStyle>
            <a:lvl1pPr>
              <a:buClrTx/>
              <a:buSzTx/>
              <a:buFontTx/>
              <a:buNone/>
              <a:defRPr sz="1200" b="1">
                <a:solidFill>
                  <a:srgbClr val="FFFFFF"/>
                </a:solidFill>
              </a:defRPr>
            </a:lvl1pPr>
          </a:lstStyle>
          <a:p>
            <a:pPr>
              <a:defRPr/>
            </a:pPr>
            <a:fld id="{4B42648E-26BA-4893-AF2B-E4EA40C5297A}" type="slidenum">
              <a:rPr lang="en-GB"/>
              <a:pPr>
                <a:defRPr/>
              </a:pPr>
              <a:t>‹#›</a:t>
            </a:fld>
            <a:endParaRPr lang="en-GB"/>
          </a:p>
        </p:txBody>
      </p:sp>
      <p:sp>
        <p:nvSpPr>
          <p:cNvPr id="1028" name="Title"/>
          <p:cNvSpPr>
            <a:spLocks noGrp="1" noChangeArrowheads="1"/>
          </p:cNvSpPr>
          <p:nvPr>
            <p:ph type="title"/>
          </p:nvPr>
        </p:nvSpPr>
        <p:spPr bwMode="gray">
          <a:xfrm>
            <a:off x="755650" y="476250"/>
            <a:ext cx="5832475" cy="865188"/>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smtClean="0"/>
              <a:t>Click to edit Master title style</a:t>
            </a:r>
          </a:p>
        </p:txBody>
      </p:sp>
      <p:sp>
        <p:nvSpPr>
          <p:cNvPr id="1029" name="Content"/>
          <p:cNvSpPr>
            <a:spLocks noGrp="1" noChangeArrowheads="1"/>
          </p:cNvSpPr>
          <p:nvPr>
            <p:ph type="body" idx="1"/>
          </p:nvPr>
        </p:nvSpPr>
        <p:spPr bwMode="gray">
          <a:xfrm>
            <a:off x="755650" y="1628775"/>
            <a:ext cx="7848600" cy="43211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55" name="Classification"/>
          <p:cNvSpPr txBox="1">
            <a:spLocks noChangeArrowheads="1"/>
          </p:cNvSpPr>
          <p:nvPr>
            <p:custDataLst>
              <p:tags r:id="rId17"/>
            </p:custDataLst>
          </p:nvPr>
        </p:nvSpPr>
        <p:spPr bwMode="gray">
          <a:xfrm>
            <a:off x="755650" y="260350"/>
            <a:ext cx="5832475" cy="139700"/>
          </a:xfrm>
          <a:prstGeom prst="rect">
            <a:avLst/>
          </a:prstGeom>
          <a:noFill/>
          <a:ln w="9525">
            <a:noFill/>
            <a:miter lim="800000"/>
            <a:headEnd/>
            <a:tailEnd/>
          </a:ln>
          <a:effectLst/>
        </p:spPr>
        <p:txBody>
          <a:bodyPr wrap="none" lIns="0" tIns="0" rIns="0" bIns="0"/>
          <a:lstStyle/>
          <a:p>
            <a:pPr>
              <a:buClrTx/>
              <a:buSzTx/>
              <a:buFontTx/>
              <a:buNone/>
              <a:defRPr/>
            </a:pPr>
            <a:endParaRPr lang="en-GB" sz="900"/>
          </a:p>
        </p:txBody>
      </p:sp>
      <p:sp>
        <p:nvSpPr>
          <p:cNvPr id="1057" name="Footer"/>
          <p:cNvSpPr txBox="1">
            <a:spLocks noChangeArrowheads="1"/>
          </p:cNvSpPr>
          <p:nvPr>
            <p:custDataLst>
              <p:tags r:id="rId18"/>
            </p:custDataLst>
          </p:nvPr>
        </p:nvSpPr>
        <p:spPr bwMode="gray">
          <a:xfrm>
            <a:off x="755650" y="6384925"/>
            <a:ext cx="5903913" cy="139700"/>
          </a:xfrm>
          <a:prstGeom prst="rect">
            <a:avLst/>
          </a:prstGeom>
          <a:noFill/>
          <a:ln w="9525">
            <a:noFill/>
            <a:miter lim="800000"/>
            <a:headEnd/>
            <a:tailEnd/>
          </a:ln>
          <a:effectLst/>
        </p:spPr>
        <p:txBody>
          <a:bodyPr lIns="0" tIns="0" rIns="0" bIns="0" anchor="b"/>
          <a:lstStyle/>
          <a:p>
            <a:pPr>
              <a:buClrTx/>
              <a:buSzTx/>
              <a:buFontTx/>
              <a:buNone/>
              <a:defRPr/>
            </a:pPr>
            <a:r>
              <a:rPr lang="en-GB" sz="1000" dirty="0">
                <a:solidFill>
                  <a:srgbClr val="FFFFFF"/>
                </a:solidFill>
              </a:rPr>
              <a:t>Intro to L&amp;H Reinsurance | </a:t>
            </a:r>
            <a:r>
              <a:rPr lang="en-GB" sz="1000" dirty="0" err="1">
                <a:solidFill>
                  <a:srgbClr val="FFFFFF"/>
                </a:solidFill>
              </a:rPr>
              <a:t>Seb</a:t>
            </a:r>
            <a:r>
              <a:rPr lang="en-GB" sz="1000" dirty="0">
                <a:solidFill>
                  <a:srgbClr val="FFFFFF"/>
                </a:solidFill>
              </a:rPr>
              <a:t> Kleber</a:t>
            </a:r>
          </a:p>
        </p:txBody>
      </p:sp>
      <p:pic>
        <p:nvPicPr>
          <p:cNvPr id="1032" name="Picture 51" descr="Logo_Lake"/>
          <p:cNvPicPr>
            <a:picLocks noChangeAspect="1" noChangeArrowheads="1"/>
          </p:cNvPicPr>
          <p:nvPr userDrawn="1">
            <p:custDataLst>
              <p:tags r:id="rId19"/>
            </p:custDataLst>
          </p:nvPr>
        </p:nvPicPr>
        <p:blipFill>
          <a:blip r:embed="rId21" cstate="print"/>
          <a:srcRect/>
          <a:stretch>
            <a:fillRect/>
          </a:stretch>
        </p:blipFill>
        <p:spPr bwMode="gray">
          <a:xfrm>
            <a:off x="6804025" y="260350"/>
            <a:ext cx="1000125" cy="581025"/>
          </a:xfrm>
          <a:prstGeom prst="rect">
            <a:avLst/>
          </a:prstGeom>
          <a:noFill/>
          <a:ln w="15875">
            <a:noFill/>
            <a:miter lim="800000"/>
            <a:headEnd/>
            <a:tailEnd/>
          </a:ln>
        </p:spPr>
      </p:pic>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4" r:id="rId12"/>
    <p:sldLayoutId id="2147483685" r:id="rId13"/>
  </p:sldLayoutIdLst>
  <p:hf hdr="0" ftr="0" dt="0"/>
  <p:txStyles>
    <p:titleStyle>
      <a:lvl1pPr algn="l" rtl="0" eaLnBrk="0" fontAlgn="base" hangingPunct="0">
        <a:lnSpc>
          <a:spcPct val="89000"/>
        </a:lnSpc>
        <a:spcBef>
          <a:spcPct val="0"/>
        </a:spcBef>
        <a:spcAft>
          <a:spcPct val="0"/>
        </a:spcAft>
        <a:defRPr sz="2400">
          <a:solidFill>
            <a:schemeClr val="hlink"/>
          </a:solidFill>
          <a:latin typeface="+mj-lt"/>
          <a:ea typeface="+mj-ea"/>
          <a:cs typeface="+mj-cs"/>
        </a:defRPr>
      </a:lvl1pPr>
      <a:lvl2pPr algn="l" rtl="0" eaLnBrk="0" fontAlgn="base" hangingPunct="0">
        <a:lnSpc>
          <a:spcPct val="89000"/>
        </a:lnSpc>
        <a:spcBef>
          <a:spcPct val="0"/>
        </a:spcBef>
        <a:spcAft>
          <a:spcPct val="0"/>
        </a:spcAft>
        <a:defRPr sz="2400">
          <a:solidFill>
            <a:schemeClr val="hlink"/>
          </a:solidFill>
          <a:latin typeface="SwissReSans" pitchFamily="34" charset="0"/>
        </a:defRPr>
      </a:lvl2pPr>
      <a:lvl3pPr algn="l" rtl="0" eaLnBrk="0" fontAlgn="base" hangingPunct="0">
        <a:lnSpc>
          <a:spcPct val="89000"/>
        </a:lnSpc>
        <a:spcBef>
          <a:spcPct val="0"/>
        </a:spcBef>
        <a:spcAft>
          <a:spcPct val="0"/>
        </a:spcAft>
        <a:defRPr sz="2400">
          <a:solidFill>
            <a:schemeClr val="hlink"/>
          </a:solidFill>
          <a:latin typeface="SwissReSans" pitchFamily="34" charset="0"/>
        </a:defRPr>
      </a:lvl3pPr>
      <a:lvl4pPr algn="l" rtl="0" eaLnBrk="0" fontAlgn="base" hangingPunct="0">
        <a:lnSpc>
          <a:spcPct val="89000"/>
        </a:lnSpc>
        <a:spcBef>
          <a:spcPct val="0"/>
        </a:spcBef>
        <a:spcAft>
          <a:spcPct val="0"/>
        </a:spcAft>
        <a:defRPr sz="2400">
          <a:solidFill>
            <a:schemeClr val="hlink"/>
          </a:solidFill>
          <a:latin typeface="SwissReSans" pitchFamily="34" charset="0"/>
        </a:defRPr>
      </a:lvl4pPr>
      <a:lvl5pPr algn="l" rtl="0" eaLnBrk="0" fontAlgn="base" hangingPunct="0">
        <a:lnSpc>
          <a:spcPct val="89000"/>
        </a:lnSpc>
        <a:spcBef>
          <a:spcPct val="0"/>
        </a:spcBef>
        <a:spcAft>
          <a:spcPct val="0"/>
        </a:spcAft>
        <a:defRPr sz="2400">
          <a:solidFill>
            <a:schemeClr val="hlink"/>
          </a:solidFill>
          <a:latin typeface="SwissReSans" pitchFamily="34" charset="0"/>
        </a:defRPr>
      </a:lvl5pPr>
      <a:lvl6pPr marL="457200" algn="l" rtl="0" eaLnBrk="0" fontAlgn="base" hangingPunct="0">
        <a:lnSpc>
          <a:spcPct val="89000"/>
        </a:lnSpc>
        <a:spcBef>
          <a:spcPct val="0"/>
        </a:spcBef>
        <a:spcAft>
          <a:spcPct val="0"/>
        </a:spcAft>
        <a:defRPr sz="2400">
          <a:solidFill>
            <a:schemeClr val="hlink"/>
          </a:solidFill>
          <a:latin typeface="SwissReSans" pitchFamily="34" charset="0"/>
        </a:defRPr>
      </a:lvl6pPr>
      <a:lvl7pPr marL="914400" algn="l" rtl="0" eaLnBrk="0" fontAlgn="base" hangingPunct="0">
        <a:lnSpc>
          <a:spcPct val="89000"/>
        </a:lnSpc>
        <a:spcBef>
          <a:spcPct val="0"/>
        </a:spcBef>
        <a:spcAft>
          <a:spcPct val="0"/>
        </a:spcAft>
        <a:defRPr sz="2400">
          <a:solidFill>
            <a:schemeClr val="hlink"/>
          </a:solidFill>
          <a:latin typeface="SwissReSans" pitchFamily="34" charset="0"/>
        </a:defRPr>
      </a:lvl7pPr>
      <a:lvl8pPr marL="1371600" algn="l" rtl="0" eaLnBrk="0" fontAlgn="base" hangingPunct="0">
        <a:lnSpc>
          <a:spcPct val="89000"/>
        </a:lnSpc>
        <a:spcBef>
          <a:spcPct val="0"/>
        </a:spcBef>
        <a:spcAft>
          <a:spcPct val="0"/>
        </a:spcAft>
        <a:defRPr sz="2400">
          <a:solidFill>
            <a:schemeClr val="hlink"/>
          </a:solidFill>
          <a:latin typeface="SwissReSans" pitchFamily="34" charset="0"/>
        </a:defRPr>
      </a:lvl8pPr>
      <a:lvl9pPr marL="1828800" algn="l" rtl="0" eaLnBrk="0" fontAlgn="base" hangingPunct="0">
        <a:lnSpc>
          <a:spcPct val="89000"/>
        </a:lnSpc>
        <a:spcBef>
          <a:spcPct val="0"/>
        </a:spcBef>
        <a:spcAft>
          <a:spcPct val="0"/>
        </a:spcAft>
        <a:defRPr sz="2400">
          <a:solidFill>
            <a:schemeClr val="hlink"/>
          </a:solidFill>
          <a:latin typeface="SwissReSans" pitchFamily="34" charset="0"/>
        </a:defRPr>
      </a:lvl9pPr>
    </p:titleStyle>
    <p:bodyStyle>
      <a:lvl1pPr marL="266700" indent="-266700" algn="l" rtl="0" eaLnBrk="0" fontAlgn="base" hangingPunct="0">
        <a:lnSpc>
          <a:spcPct val="96000"/>
        </a:lnSpc>
        <a:spcBef>
          <a:spcPct val="50000"/>
        </a:spcBef>
        <a:spcAft>
          <a:spcPct val="0"/>
        </a:spcAft>
        <a:buSzPct val="80000"/>
        <a:buFont typeface="Wingdings" pitchFamily="2" charset="2"/>
        <a:buChar char="n"/>
        <a:defRPr sz="2000">
          <a:solidFill>
            <a:srgbClr val="283E36"/>
          </a:solidFill>
          <a:latin typeface="+mn-lt"/>
          <a:ea typeface="+mn-ea"/>
          <a:cs typeface="+mn-cs"/>
        </a:defRPr>
      </a:lvl1pPr>
      <a:lvl2pPr marL="536575" indent="-268288" algn="l" rtl="0" eaLnBrk="0" fontAlgn="base" hangingPunct="0">
        <a:lnSpc>
          <a:spcPct val="96000"/>
        </a:lnSpc>
        <a:spcBef>
          <a:spcPct val="50000"/>
        </a:spcBef>
        <a:spcAft>
          <a:spcPct val="0"/>
        </a:spcAft>
        <a:buFont typeface="SwissReSans" pitchFamily="34" charset="0"/>
        <a:buChar char="–"/>
        <a:defRPr>
          <a:solidFill>
            <a:srgbClr val="283E36"/>
          </a:solidFill>
          <a:latin typeface="+mn-lt"/>
        </a:defRPr>
      </a:lvl2pPr>
      <a:lvl3pPr marL="803275" indent="-265113" algn="l" rtl="0" eaLnBrk="0" fontAlgn="base" hangingPunct="0">
        <a:lnSpc>
          <a:spcPct val="96000"/>
        </a:lnSpc>
        <a:spcBef>
          <a:spcPct val="50000"/>
        </a:spcBef>
        <a:spcAft>
          <a:spcPct val="0"/>
        </a:spcAft>
        <a:buFont typeface="SwissReSans" pitchFamily="34" charset="0"/>
        <a:buChar char="–"/>
        <a:defRPr>
          <a:solidFill>
            <a:srgbClr val="283E36"/>
          </a:solidFill>
          <a:latin typeface="+mn-lt"/>
        </a:defRPr>
      </a:lvl3pPr>
      <a:lvl4pPr marL="1077913" indent="-273050" algn="l" rtl="0" eaLnBrk="0" fontAlgn="base" hangingPunct="0">
        <a:lnSpc>
          <a:spcPct val="96000"/>
        </a:lnSpc>
        <a:spcBef>
          <a:spcPct val="50000"/>
        </a:spcBef>
        <a:spcAft>
          <a:spcPct val="0"/>
        </a:spcAft>
        <a:buFont typeface="SwissReSans" pitchFamily="34" charset="0"/>
        <a:buChar char="–"/>
        <a:defRPr>
          <a:solidFill>
            <a:srgbClr val="283E36"/>
          </a:solidFill>
          <a:latin typeface="+mn-lt"/>
        </a:defRPr>
      </a:lvl4pPr>
      <a:lvl5pPr marL="1346200" indent="-266700" algn="l" rtl="0" eaLnBrk="0" fontAlgn="base" hangingPunct="0">
        <a:lnSpc>
          <a:spcPct val="96000"/>
        </a:lnSpc>
        <a:spcBef>
          <a:spcPct val="50000"/>
        </a:spcBef>
        <a:spcAft>
          <a:spcPct val="0"/>
        </a:spcAft>
        <a:buFont typeface="SwissReSans" pitchFamily="34" charset="0"/>
        <a:buChar char="–"/>
        <a:defRPr>
          <a:solidFill>
            <a:srgbClr val="283E36"/>
          </a:solidFill>
          <a:latin typeface="+mn-lt"/>
        </a:defRPr>
      </a:lvl5pPr>
      <a:lvl6pPr marL="1803400" indent="-266700" algn="l" rtl="0" eaLnBrk="0" fontAlgn="base" hangingPunct="0">
        <a:lnSpc>
          <a:spcPct val="96000"/>
        </a:lnSpc>
        <a:spcBef>
          <a:spcPct val="50000"/>
        </a:spcBef>
        <a:spcAft>
          <a:spcPct val="0"/>
        </a:spcAft>
        <a:buFont typeface="SwissReSans" pitchFamily="34" charset="0"/>
        <a:buChar char="–"/>
        <a:defRPr>
          <a:solidFill>
            <a:srgbClr val="283E36"/>
          </a:solidFill>
          <a:latin typeface="+mn-lt"/>
        </a:defRPr>
      </a:lvl6pPr>
      <a:lvl7pPr marL="2260600" indent="-266700" algn="l" rtl="0" eaLnBrk="0" fontAlgn="base" hangingPunct="0">
        <a:lnSpc>
          <a:spcPct val="96000"/>
        </a:lnSpc>
        <a:spcBef>
          <a:spcPct val="50000"/>
        </a:spcBef>
        <a:spcAft>
          <a:spcPct val="0"/>
        </a:spcAft>
        <a:buFont typeface="SwissReSans" pitchFamily="34" charset="0"/>
        <a:buChar char="–"/>
        <a:defRPr>
          <a:solidFill>
            <a:srgbClr val="283E36"/>
          </a:solidFill>
          <a:latin typeface="+mn-lt"/>
        </a:defRPr>
      </a:lvl7pPr>
      <a:lvl8pPr marL="2717800" indent="-266700" algn="l" rtl="0" eaLnBrk="0" fontAlgn="base" hangingPunct="0">
        <a:lnSpc>
          <a:spcPct val="96000"/>
        </a:lnSpc>
        <a:spcBef>
          <a:spcPct val="50000"/>
        </a:spcBef>
        <a:spcAft>
          <a:spcPct val="0"/>
        </a:spcAft>
        <a:buFont typeface="SwissReSans" pitchFamily="34" charset="0"/>
        <a:buChar char="–"/>
        <a:defRPr>
          <a:solidFill>
            <a:srgbClr val="283E36"/>
          </a:solidFill>
          <a:latin typeface="+mn-lt"/>
        </a:defRPr>
      </a:lvl8pPr>
      <a:lvl9pPr marL="3175000" indent="-266700" algn="l" rtl="0" eaLnBrk="0" fontAlgn="base" hangingPunct="0">
        <a:lnSpc>
          <a:spcPct val="96000"/>
        </a:lnSpc>
        <a:spcBef>
          <a:spcPct val="50000"/>
        </a:spcBef>
        <a:spcAft>
          <a:spcPct val="0"/>
        </a:spcAft>
        <a:buFont typeface="SwissReSans" pitchFamily="34" charset="0"/>
        <a:buChar char="–"/>
        <a:defRPr>
          <a:solidFill>
            <a:srgbClr val="283E3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image" Target="../media/image4.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image" Target="../media/image2.png"/><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015_Climber_Xwwww.jpg"/>
          <p:cNvPicPr>
            <a:picLocks noGrp="1"/>
          </p:cNvPicPr>
          <p:nvPr>
            <p:ph type="pic" sz="quarter" idx="12"/>
            <p:custDataLst>
              <p:tags r:id="rId1"/>
            </p:custDataLst>
          </p:nvPr>
        </p:nvPicPr>
        <p:blipFill>
          <a:blip r:embed="rId4" cstate="print"/>
          <a:srcRect/>
          <a:stretch>
            <a:fillRect/>
          </a:stretch>
        </p:blipFill>
        <p:spPr bwMode="gray">
          <a:xfrm>
            <a:off x="0" y="0"/>
            <a:ext cx="9144000" cy="6858000"/>
          </a:xfrm>
        </p:spPr>
      </p:pic>
      <p:sp>
        <p:nvSpPr>
          <p:cNvPr id="3" name="Title 2"/>
          <p:cNvSpPr>
            <a:spLocks noGrp="1"/>
          </p:cNvSpPr>
          <p:nvPr>
            <p:ph type="ctrTitle"/>
          </p:nvPr>
        </p:nvSpPr>
        <p:spPr/>
        <p:txBody>
          <a:bodyPr/>
          <a:lstStyle/>
          <a:p>
            <a:r>
              <a:rPr lang="en-US" dirty="0" smtClean="0"/>
              <a:t>Life &amp; Health Reinsurance</a:t>
            </a:r>
            <a:endParaRPr lang="en-US" dirty="0"/>
          </a:p>
        </p:txBody>
      </p:sp>
      <p:sp>
        <p:nvSpPr>
          <p:cNvPr id="4" name="Subtitle 3"/>
          <p:cNvSpPr>
            <a:spLocks noGrp="1"/>
          </p:cNvSpPr>
          <p:nvPr>
            <p:ph type="subTitle" idx="1"/>
          </p:nvPr>
        </p:nvSpPr>
        <p:spPr/>
        <p:txBody>
          <a:bodyPr/>
          <a:lstStyle/>
          <a:p>
            <a:r>
              <a:rPr lang="en-US" dirty="0" smtClean="0"/>
              <a:t>An introduction</a:t>
            </a:r>
          </a:p>
          <a:p>
            <a:r>
              <a:rPr lang="en-US" dirty="0" smtClean="0"/>
              <a:t>Parker </a:t>
            </a:r>
            <a:r>
              <a:rPr lang="en-US" dirty="0" smtClean="0"/>
              <a:t>Crosby, </a:t>
            </a:r>
            <a:r>
              <a:rPr lang="en-US" dirty="0" smtClean="0"/>
              <a:t>Ben </a:t>
            </a:r>
            <a:r>
              <a:rPr lang="en-US" dirty="0" smtClean="0"/>
              <a:t>Berning, Kaitlyn Pedersen</a:t>
            </a:r>
            <a:endParaRPr lang="en-US" dirty="0"/>
          </a:p>
        </p:txBody>
      </p:sp>
      <p:pic>
        <p:nvPicPr>
          <p:cNvPr id="6" name="Picture 5" descr="Logo_White.png"/>
          <p:cNvPicPr>
            <a:picLocks noChangeAspect="1"/>
          </p:cNvPicPr>
          <p:nvPr>
            <p:custDataLst>
              <p:tags r:id="rId2"/>
            </p:custDataLst>
          </p:nvPr>
        </p:nvPicPr>
        <p:blipFill>
          <a:blip r:embed="rId5" cstate="print"/>
          <a:stretch>
            <a:fillRect/>
          </a:stretch>
        </p:blipFill>
        <p:spPr bwMode="gray">
          <a:xfrm>
            <a:off x="6804025" y="260350"/>
            <a:ext cx="1157287" cy="67151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p>
            <a:fld id="{41F6B864-C44B-4CF5-BB5A-5A8E04FFB1F0}" type="slidenum">
              <a:rPr lang="en-GB" smtClean="0"/>
              <a:pPr/>
              <a:t>10</a:t>
            </a:fld>
            <a:endParaRPr lang="en-GB" smtClean="0"/>
          </a:p>
        </p:txBody>
      </p:sp>
      <p:sp>
        <p:nvSpPr>
          <p:cNvPr id="10243" name="Rectangle 13"/>
          <p:cNvSpPr>
            <a:spLocks noGrp="1" noChangeArrowheads="1"/>
          </p:cNvSpPr>
          <p:nvPr>
            <p:ph type="title"/>
          </p:nvPr>
        </p:nvSpPr>
        <p:spPr/>
        <p:txBody>
          <a:bodyPr/>
          <a:lstStyle/>
          <a:p>
            <a:r>
              <a:rPr lang="en-GB" smtClean="0"/>
              <a:t>Automatic vs. Facultative</a:t>
            </a:r>
          </a:p>
        </p:txBody>
      </p:sp>
      <p:graphicFrame>
        <p:nvGraphicFramePr>
          <p:cNvPr id="5" name="Diagram 4"/>
          <p:cNvGraphicFramePr/>
          <p:nvPr>
            <p:extLst>
              <p:ext uri="{D42A27DB-BD31-4B8C-83A1-F6EECF244321}">
                <p14:modId xmlns:p14="http://schemas.microsoft.com/office/powerpoint/2010/main" val="1274239636"/>
              </p:ext>
            </p:extLst>
          </p:nvPr>
        </p:nvGraphicFramePr>
        <p:xfrm>
          <a:off x="755650" y="1628775"/>
          <a:ext cx="7848600" cy="4321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p>
            <a:fld id="{3007291E-0442-4041-86AA-26169CF47086}" type="slidenum">
              <a:rPr lang="en-GB" smtClean="0"/>
              <a:pPr/>
              <a:t>11</a:t>
            </a:fld>
            <a:endParaRPr lang="en-GB" smtClean="0"/>
          </a:p>
        </p:txBody>
      </p:sp>
      <p:sp>
        <p:nvSpPr>
          <p:cNvPr id="11267" name="Rectangle 14"/>
          <p:cNvSpPr>
            <a:spLocks noGrp="1" noChangeArrowheads="1"/>
          </p:cNvSpPr>
          <p:nvPr>
            <p:ph type="title"/>
          </p:nvPr>
        </p:nvSpPr>
        <p:spPr/>
        <p:txBody>
          <a:bodyPr/>
          <a:lstStyle/>
          <a:p>
            <a:r>
              <a:rPr lang="en-GB" smtClean="0"/>
              <a:t>Excess vs. Quota Share</a:t>
            </a:r>
          </a:p>
        </p:txBody>
      </p:sp>
      <p:sp>
        <p:nvSpPr>
          <p:cNvPr id="11268" name="Rectangle 15"/>
          <p:cNvSpPr>
            <a:spLocks noGrp="1" noChangeArrowheads="1"/>
          </p:cNvSpPr>
          <p:nvPr>
            <p:ph type="body" idx="1"/>
          </p:nvPr>
        </p:nvSpPr>
        <p:spPr/>
        <p:txBody>
          <a:bodyPr/>
          <a:lstStyle/>
          <a:p>
            <a:r>
              <a:rPr lang="en-GB" smtClean="0"/>
              <a:t>With an </a:t>
            </a:r>
            <a:r>
              <a:rPr lang="en-GB" smtClean="0">
                <a:solidFill>
                  <a:schemeClr val="hlink"/>
                </a:solidFill>
              </a:rPr>
              <a:t>Excess </a:t>
            </a:r>
            <a:r>
              <a:rPr lang="en-GB" smtClean="0"/>
              <a:t>/ </a:t>
            </a:r>
            <a:r>
              <a:rPr lang="en-GB" smtClean="0">
                <a:solidFill>
                  <a:schemeClr val="accent2"/>
                </a:solidFill>
              </a:rPr>
              <a:t>Quota Share</a:t>
            </a:r>
            <a:r>
              <a:rPr lang="en-GB" smtClean="0"/>
              <a:t> treaty, the ceding company retains a constant </a:t>
            </a:r>
            <a:r>
              <a:rPr lang="en-GB" smtClean="0">
                <a:solidFill>
                  <a:schemeClr val="hlink"/>
                </a:solidFill>
              </a:rPr>
              <a:t>dollar amount</a:t>
            </a:r>
            <a:r>
              <a:rPr lang="en-GB" smtClean="0"/>
              <a:t> / </a:t>
            </a:r>
            <a:r>
              <a:rPr lang="en-GB" smtClean="0">
                <a:solidFill>
                  <a:schemeClr val="accent2"/>
                </a:solidFill>
              </a:rPr>
              <a:t>percentage</a:t>
            </a:r>
            <a:r>
              <a:rPr lang="en-GB" smtClean="0"/>
              <a:t> of each policy up to a maximum.</a:t>
            </a:r>
          </a:p>
        </p:txBody>
      </p:sp>
      <p:pic>
        <p:nvPicPr>
          <p:cNvPr id="11269" name="Picture 4"/>
          <p:cNvPicPr>
            <a:picLocks noChangeAspect="1" noChangeArrowheads="1"/>
          </p:cNvPicPr>
          <p:nvPr/>
        </p:nvPicPr>
        <p:blipFill>
          <a:blip r:embed="rId3" cstate="print"/>
          <a:srcRect/>
          <a:stretch>
            <a:fillRect/>
          </a:stretch>
        </p:blipFill>
        <p:spPr bwMode="auto">
          <a:xfrm>
            <a:off x="1979613" y="2708275"/>
            <a:ext cx="5064125" cy="3370263"/>
          </a:xfrm>
          <a:prstGeom prst="rect">
            <a:avLst/>
          </a:prstGeom>
          <a:noFill/>
          <a:ln w="12700">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EB4E21CF-6A2D-4C5F-9C44-EDF32C31398E}" type="slidenum">
              <a:rPr lang="en-GB" smtClean="0"/>
              <a:pPr/>
              <a:t>12</a:t>
            </a:fld>
            <a:endParaRPr lang="en-GB" smtClean="0"/>
          </a:p>
        </p:txBody>
      </p:sp>
      <p:sp>
        <p:nvSpPr>
          <p:cNvPr id="12291" name="Rectangle 44"/>
          <p:cNvSpPr>
            <a:spLocks noGrp="1" noChangeArrowheads="1"/>
          </p:cNvSpPr>
          <p:nvPr>
            <p:ph type="title"/>
          </p:nvPr>
        </p:nvSpPr>
        <p:spPr/>
        <p:txBody>
          <a:bodyPr/>
          <a:lstStyle/>
          <a:p>
            <a:r>
              <a:rPr lang="en-GB" smtClean="0"/>
              <a:t>Retention example</a:t>
            </a:r>
          </a:p>
        </p:txBody>
      </p:sp>
      <p:sp>
        <p:nvSpPr>
          <p:cNvPr id="12292" name="Rectangle 45"/>
          <p:cNvSpPr>
            <a:spLocks noGrp="1" noChangeArrowheads="1"/>
          </p:cNvSpPr>
          <p:nvPr>
            <p:ph type="body" idx="1"/>
          </p:nvPr>
        </p:nvSpPr>
        <p:spPr/>
        <p:txBody>
          <a:bodyPr/>
          <a:lstStyle/>
          <a:p>
            <a:r>
              <a:rPr lang="en-GB" dirty="0" smtClean="0"/>
              <a:t>Maximum client retention is $1,000,000 for both Excess and QS </a:t>
            </a:r>
          </a:p>
          <a:p>
            <a:r>
              <a:rPr lang="en-GB" dirty="0" smtClean="0"/>
              <a:t>Quota share is 40%</a:t>
            </a:r>
          </a:p>
        </p:txBody>
      </p:sp>
      <p:graphicFrame>
        <p:nvGraphicFramePr>
          <p:cNvPr id="247812" name="Group 4"/>
          <p:cNvGraphicFramePr>
            <a:graphicFrameLocks noGrp="1"/>
          </p:cNvGraphicFramePr>
          <p:nvPr/>
        </p:nvGraphicFramePr>
        <p:xfrm>
          <a:off x="1763713" y="2565400"/>
          <a:ext cx="5746750" cy="3368676"/>
        </p:xfrm>
        <a:graphic>
          <a:graphicData uri="http://schemas.openxmlformats.org/drawingml/2006/table">
            <a:tbl>
              <a:tblPr/>
              <a:tblGrid>
                <a:gridCol w="1436687"/>
                <a:gridCol w="1436688"/>
                <a:gridCol w="1436687"/>
                <a:gridCol w="1436688"/>
              </a:tblGrid>
              <a:tr h="673100">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endParaRPr kumimoji="0" lang="en-GB" sz="1800" b="0" i="0" u="none" strike="noStrike" cap="none" normalizeH="0" baseline="0" dirty="0" smtClean="0">
                        <a:ln>
                          <a:noFill/>
                        </a:ln>
                        <a:solidFill>
                          <a:srgbClr val="283E36"/>
                        </a:solidFill>
                        <a:effectLst/>
                        <a:latin typeface="SwissReSans" pitchFamily="34" charset="0"/>
                      </a:endParaRPr>
                    </a:p>
                  </a:txBody>
                  <a:tcPr marL="53680" marR="53680" marT="53680" marB="536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smtClean="0">
                          <a:ln>
                            <a:noFill/>
                          </a:ln>
                          <a:solidFill>
                            <a:srgbClr val="283E36"/>
                          </a:solidFill>
                          <a:effectLst/>
                          <a:latin typeface="SwissReSans" pitchFamily="34" charset="0"/>
                        </a:rPr>
                        <a:t>Policy Size</a:t>
                      </a:r>
                    </a:p>
                  </a:txBody>
                  <a:tcPr marL="53024" marR="53024" marT="53024" marB="53024"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smtClean="0">
                          <a:ln>
                            <a:noFill/>
                          </a:ln>
                          <a:solidFill>
                            <a:srgbClr val="283E36"/>
                          </a:solidFill>
                          <a:effectLst/>
                          <a:latin typeface="SwissReSans" pitchFamily="34" charset="0"/>
                        </a:rPr>
                        <a:t>Retention</a:t>
                      </a:r>
                    </a:p>
                  </a:txBody>
                  <a:tcPr marL="53024" marR="53024" marT="53024" marB="53024"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smtClean="0">
                          <a:ln>
                            <a:noFill/>
                          </a:ln>
                          <a:solidFill>
                            <a:srgbClr val="283E36"/>
                          </a:solidFill>
                          <a:effectLst/>
                          <a:latin typeface="SwissReSans" pitchFamily="34" charset="0"/>
                        </a:rPr>
                        <a:t>Reinsurance</a:t>
                      </a:r>
                    </a:p>
                  </a:txBody>
                  <a:tcPr marL="53024" marR="53024" marT="53024" marB="53024"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4688">
                <a:tc rowSpan="2">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smtClean="0">
                          <a:ln>
                            <a:noFill/>
                          </a:ln>
                          <a:solidFill>
                            <a:srgbClr val="283E36"/>
                          </a:solidFill>
                          <a:effectLst/>
                          <a:latin typeface="SwissReSans" pitchFamily="34" charset="0"/>
                        </a:rPr>
                        <a:t>Excess Share</a:t>
                      </a:r>
                    </a:p>
                  </a:txBody>
                  <a:tcPr marL="53024" marR="53024" marT="53024" marB="53024"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$500,000</a:t>
                      </a:r>
                    </a:p>
                  </a:txBody>
                  <a:tcPr marL="53024" marR="53024" marT="53024" marB="53024"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$500,000</a:t>
                      </a:r>
                    </a:p>
                  </a:txBody>
                  <a:tcPr marL="53024" marR="53024" marT="53024" marB="53024"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$0</a:t>
                      </a:r>
                    </a:p>
                  </a:txBody>
                  <a:tcPr marL="53024" marR="53024" marT="53024" marB="53024"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3100">
                <a:tc vMerge="1">
                  <a:txBody>
                    <a:bodyPr/>
                    <a:lstStyle/>
                    <a:p>
                      <a:endParaRPr lang="en-US"/>
                    </a:p>
                  </a:txBody>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smtClean="0">
                          <a:ln>
                            <a:noFill/>
                          </a:ln>
                          <a:solidFill>
                            <a:srgbClr val="283E36"/>
                          </a:solidFill>
                          <a:effectLst/>
                          <a:latin typeface="SwissReSans" pitchFamily="34" charset="0"/>
                        </a:rPr>
                        <a:t>$2,000,000</a:t>
                      </a:r>
                    </a:p>
                  </a:txBody>
                  <a:tcPr marL="53024" marR="53024" marT="53024" marB="53024"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smtClean="0">
                          <a:ln>
                            <a:noFill/>
                          </a:ln>
                          <a:solidFill>
                            <a:srgbClr val="283E36"/>
                          </a:solidFill>
                          <a:effectLst/>
                          <a:latin typeface="SwissReSans" pitchFamily="34" charset="0"/>
                        </a:rPr>
                        <a:t>$1,000,000</a:t>
                      </a:r>
                    </a:p>
                  </a:txBody>
                  <a:tcPr marL="53024" marR="53024" marT="53024" marB="53024"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smtClean="0">
                          <a:ln>
                            <a:noFill/>
                          </a:ln>
                          <a:solidFill>
                            <a:srgbClr val="283E36"/>
                          </a:solidFill>
                          <a:effectLst/>
                          <a:latin typeface="SwissReSans" pitchFamily="34" charset="0"/>
                        </a:rPr>
                        <a:t>$1,000,000</a:t>
                      </a:r>
                    </a:p>
                  </a:txBody>
                  <a:tcPr marL="53024" marR="53024" marT="53024" marB="53024"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4688">
                <a:tc rowSpan="2">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smtClean="0">
                          <a:ln>
                            <a:noFill/>
                          </a:ln>
                          <a:solidFill>
                            <a:srgbClr val="283E36"/>
                          </a:solidFill>
                          <a:effectLst/>
                          <a:latin typeface="SwissReSans" pitchFamily="34" charset="0"/>
                        </a:rPr>
                        <a:t>Quota Share</a:t>
                      </a:r>
                    </a:p>
                  </a:txBody>
                  <a:tcPr marL="53024" marR="53024" marT="53024" marB="53024"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$500,000</a:t>
                      </a:r>
                    </a:p>
                  </a:txBody>
                  <a:tcPr marL="53024" marR="53024" marT="53024" marB="53024"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$200,000</a:t>
                      </a:r>
                    </a:p>
                  </a:txBody>
                  <a:tcPr marL="53024" marR="53024" marT="53024" marB="53024"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smtClean="0">
                          <a:ln>
                            <a:noFill/>
                          </a:ln>
                          <a:solidFill>
                            <a:srgbClr val="283E36"/>
                          </a:solidFill>
                          <a:effectLst/>
                          <a:latin typeface="SwissReSans" pitchFamily="34" charset="0"/>
                        </a:rPr>
                        <a:t>$300,000</a:t>
                      </a:r>
                    </a:p>
                  </a:txBody>
                  <a:tcPr marL="53024" marR="53024" marT="53024" marB="53024"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3100">
                <a:tc vMerge="1">
                  <a:txBody>
                    <a:bodyPr/>
                    <a:lstStyle/>
                    <a:p>
                      <a:endParaRPr lang="en-US"/>
                    </a:p>
                  </a:txBody>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$2,000,000</a:t>
                      </a:r>
                    </a:p>
                  </a:txBody>
                  <a:tcPr marL="53024" marR="53024" marT="53024" marB="53024"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$800,000</a:t>
                      </a:r>
                    </a:p>
                  </a:txBody>
                  <a:tcPr marL="53024" marR="53024" marT="53024" marB="53024"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$1,200,000</a:t>
                      </a:r>
                    </a:p>
                  </a:txBody>
                  <a:tcPr marL="53024" marR="53024" marT="53024" marB="53024"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2"/>
          <p:cNvSpPr>
            <a:spLocks noGrp="1"/>
          </p:cNvSpPr>
          <p:nvPr>
            <p:ph type="sldNum" sz="quarter" idx="10"/>
          </p:nvPr>
        </p:nvSpPr>
        <p:spPr>
          <a:noFill/>
        </p:spPr>
        <p:txBody>
          <a:bodyPr/>
          <a:lstStyle/>
          <a:p>
            <a:fld id="{B6D3A1F3-3242-40D4-924D-CB7BBD30A2DB}" type="slidenum">
              <a:rPr lang="en-GB" smtClean="0"/>
              <a:pPr/>
              <a:t>13</a:t>
            </a:fld>
            <a:endParaRPr lang="en-GB" smtClean="0"/>
          </a:p>
        </p:txBody>
      </p:sp>
      <p:sp>
        <p:nvSpPr>
          <p:cNvPr id="13315" name="Rectangle 36"/>
          <p:cNvSpPr>
            <a:spLocks noGrp="1" noChangeArrowheads="1"/>
          </p:cNvSpPr>
          <p:nvPr>
            <p:ph type="title"/>
          </p:nvPr>
        </p:nvSpPr>
        <p:spPr/>
        <p:txBody>
          <a:bodyPr/>
          <a:lstStyle/>
          <a:p>
            <a:r>
              <a:rPr lang="en-GB" smtClean="0"/>
              <a:t>Coinsurance vs. YRT</a:t>
            </a:r>
          </a:p>
        </p:txBody>
      </p:sp>
      <p:graphicFrame>
        <p:nvGraphicFramePr>
          <p:cNvPr id="253989" name="Group 37"/>
          <p:cNvGraphicFramePr>
            <a:graphicFrameLocks noGrp="1"/>
          </p:cNvGraphicFramePr>
          <p:nvPr/>
        </p:nvGraphicFramePr>
        <p:xfrm>
          <a:off x="755650" y="1484313"/>
          <a:ext cx="7129463" cy="4668104"/>
        </p:xfrm>
        <a:graphic>
          <a:graphicData uri="http://schemas.openxmlformats.org/drawingml/2006/table">
            <a:tbl>
              <a:tblPr/>
              <a:tblGrid>
                <a:gridCol w="1428750"/>
                <a:gridCol w="2786063"/>
                <a:gridCol w="2914650"/>
              </a:tblGrid>
              <a:tr h="719138">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endParaRPr kumimoji="0" lang="en-GB" sz="1800" b="0" i="0" u="none" strike="noStrike" cap="none" normalizeH="0" baseline="0" dirty="0" smtClean="0">
                        <a:ln>
                          <a:noFill/>
                        </a:ln>
                        <a:solidFill>
                          <a:srgbClr val="283E36"/>
                        </a:solidFill>
                        <a:effectLst/>
                        <a:latin typeface="SwissReSans" pitchFamily="34" charset="0"/>
                      </a:endParaRPr>
                    </a:p>
                  </a:txBody>
                  <a:tcPr marL="53680" marR="53680" marT="53680" marB="536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2000" b="1" i="0" u="none" strike="noStrike" cap="none" normalizeH="0" baseline="0" dirty="0" smtClean="0">
                          <a:ln>
                            <a:noFill/>
                          </a:ln>
                          <a:solidFill>
                            <a:srgbClr val="283E36"/>
                          </a:solidFill>
                          <a:effectLst/>
                          <a:latin typeface="SwissReSans" pitchFamily="34" charset="0"/>
                        </a:rPr>
                        <a:t>Coinsurance</a:t>
                      </a:r>
                    </a:p>
                  </a:txBody>
                  <a:tcPr marL="53680" marR="53680" marT="53680" marB="536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2000" b="1" i="0" u="none" strike="noStrike" cap="none" normalizeH="0" baseline="0" smtClean="0">
                          <a:ln>
                            <a:noFill/>
                          </a:ln>
                          <a:solidFill>
                            <a:srgbClr val="283E36"/>
                          </a:solidFill>
                          <a:effectLst/>
                          <a:latin typeface="SwissReSans" pitchFamily="34" charset="0"/>
                        </a:rPr>
                        <a:t>YRT</a:t>
                      </a:r>
                    </a:p>
                  </a:txBody>
                  <a:tcPr marL="53680" marR="53680" marT="53680" marB="536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7550">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Risk sharing</a:t>
                      </a:r>
                    </a:p>
                  </a:txBody>
                  <a:tcPr marL="53680" marR="53680" marT="53680" marB="536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Reinsurer shares in all risks of the policy</a:t>
                      </a:r>
                    </a:p>
                  </a:txBody>
                  <a:tcPr marL="53680" marR="53680" marT="53680" marB="536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Reinsurer shares in mortality risk only</a:t>
                      </a:r>
                    </a:p>
                  </a:txBody>
                  <a:tcPr marL="53680" marR="53680" marT="53680" marB="536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Reinsurance premium</a:t>
                      </a:r>
                    </a:p>
                  </a:txBody>
                  <a:tcPr marL="53680" marR="53680" marT="53680" marB="536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A proportionate share of the original policy premium</a:t>
                      </a:r>
                    </a:p>
                  </a:txBody>
                  <a:tcPr marL="53680" marR="53680" marT="53680" marB="536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Typically follows mortality pattern (not policy premiums)</a:t>
                      </a:r>
                    </a:p>
                  </a:txBody>
                  <a:tcPr marL="53680" marR="53680" marT="53680" marB="536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7550">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smtClean="0">
                          <a:ln>
                            <a:noFill/>
                          </a:ln>
                          <a:solidFill>
                            <a:srgbClr val="283E36"/>
                          </a:solidFill>
                          <a:effectLst/>
                          <a:latin typeface="SwissReSans" pitchFamily="34" charset="0"/>
                        </a:rPr>
                        <a:t>Reinsurance payment</a:t>
                      </a:r>
                    </a:p>
                  </a:txBody>
                  <a:tcPr marL="53680" marR="53680" marT="53680" marB="536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Portion of claims and expense reimbursement</a:t>
                      </a:r>
                    </a:p>
                  </a:txBody>
                  <a:tcPr marL="53680" marR="53680" marT="53680" marB="536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smtClean="0">
                          <a:ln>
                            <a:noFill/>
                          </a:ln>
                          <a:solidFill>
                            <a:srgbClr val="283E36"/>
                          </a:solidFill>
                          <a:effectLst/>
                          <a:latin typeface="SwissReSans" pitchFamily="34" charset="0"/>
                        </a:rPr>
                        <a:t>Portion of claims</a:t>
                      </a:r>
                    </a:p>
                  </a:txBody>
                  <a:tcPr marL="53680" marR="53680" marT="53680" marB="536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9138">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smtClean="0">
                          <a:ln>
                            <a:noFill/>
                          </a:ln>
                          <a:solidFill>
                            <a:srgbClr val="283E36"/>
                          </a:solidFill>
                          <a:effectLst/>
                          <a:latin typeface="SwissReSans" pitchFamily="34" charset="0"/>
                        </a:rPr>
                        <a:t>Rate guarantee</a:t>
                      </a:r>
                    </a:p>
                  </a:txBody>
                  <a:tcPr marL="53680" marR="53680" marT="53680" marB="536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Guaranteed to the same extent as original policy</a:t>
                      </a:r>
                    </a:p>
                  </a:txBody>
                  <a:tcPr marL="53680" marR="53680" marT="53680" marB="536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smtClean="0">
                          <a:ln>
                            <a:noFill/>
                          </a:ln>
                          <a:solidFill>
                            <a:srgbClr val="283E36"/>
                          </a:solidFill>
                          <a:effectLst/>
                          <a:latin typeface="SwissReSans" pitchFamily="34" charset="0"/>
                        </a:rPr>
                        <a:t>Not typically guaranteed</a:t>
                      </a:r>
                    </a:p>
                  </a:txBody>
                  <a:tcPr marL="53680" marR="53680" marT="53680" marB="536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Other</a:t>
                      </a:r>
                    </a:p>
                  </a:txBody>
                  <a:tcPr marL="53680" marR="53680" marT="53680" marB="536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r>
                        <a:rPr kumimoji="0" lang="en-US" sz="1800" b="0" i="0" u="none" strike="noStrike" cap="none" normalizeH="0" baseline="0" dirty="0" smtClean="0">
                          <a:ln>
                            <a:noFill/>
                          </a:ln>
                          <a:solidFill>
                            <a:srgbClr val="283E36"/>
                          </a:solidFill>
                          <a:effectLst/>
                          <a:latin typeface="SwissReSans" pitchFamily="34" charset="0"/>
                        </a:rPr>
                        <a:t>Ceding company gets a credit for the reserves held by the reinsurer</a:t>
                      </a:r>
                    </a:p>
                  </a:txBody>
                  <a:tcPr marL="53680" marR="53680" marT="53680" marB="536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103313" rtl="0" eaLnBrk="0" fontAlgn="base" latinLnBrk="0" hangingPunct="0">
                        <a:lnSpc>
                          <a:spcPct val="96000"/>
                        </a:lnSpc>
                        <a:spcBef>
                          <a:spcPct val="50000"/>
                        </a:spcBef>
                        <a:spcAft>
                          <a:spcPct val="0"/>
                        </a:spcAft>
                        <a:buClrTx/>
                        <a:buSzPct val="80000"/>
                        <a:buFont typeface="Wingdings" pitchFamily="2" charset="2"/>
                        <a:buNone/>
                        <a:tabLst/>
                      </a:pPr>
                      <a:endParaRPr kumimoji="0" lang="en-GB" sz="1800" b="0" i="0" u="none" strike="noStrike" cap="none" normalizeH="0" baseline="0" dirty="0" smtClean="0">
                        <a:ln>
                          <a:noFill/>
                        </a:ln>
                        <a:solidFill>
                          <a:srgbClr val="283E36"/>
                        </a:solidFill>
                        <a:effectLst/>
                        <a:latin typeface="SwissReSans" pitchFamily="34" charset="0"/>
                      </a:endParaRPr>
                    </a:p>
                  </a:txBody>
                  <a:tcPr marL="53680" marR="53680" marT="53680" marB="536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p>
            <a:fld id="{284704AD-402F-468B-8BA2-EC38E8E6222B}" type="slidenum">
              <a:rPr lang="en-GB" smtClean="0"/>
              <a:pPr/>
              <a:t>14</a:t>
            </a:fld>
            <a:endParaRPr lang="en-GB" smtClean="0"/>
          </a:p>
        </p:txBody>
      </p:sp>
      <p:sp>
        <p:nvSpPr>
          <p:cNvPr id="14339" name="Rectangle 14"/>
          <p:cNvSpPr>
            <a:spLocks noGrp="1" noChangeArrowheads="1"/>
          </p:cNvSpPr>
          <p:nvPr>
            <p:ph type="title"/>
          </p:nvPr>
        </p:nvSpPr>
        <p:spPr/>
        <p:txBody>
          <a:bodyPr/>
          <a:lstStyle/>
          <a:p>
            <a:r>
              <a:rPr lang="en-GB" smtClean="0"/>
              <a:t>Protection against adverse fluctuations</a:t>
            </a:r>
          </a:p>
        </p:txBody>
      </p:sp>
      <p:sp>
        <p:nvSpPr>
          <p:cNvPr id="14340" name="Rectangle 15"/>
          <p:cNvSpPr>
            <a:spLocks noGrp="1" noChangeArrowheads="1"/>
          </p:cNvSpPr>
          <p:nvPr>
            <p:ph type="body" idx="1"/>
          </p:nvPr>
        </p:nvSpPr>
        <p:spPr/>
        <p:txBody>
          <a:bodyPr/>
          <a:lstStyle/>
          <a:p>
            <a:r>
              <a:rPr lang="en-GB" dirty="0" smtClean="0"/>
              <a:t>Insurers are concerned with both the number of claims and the total amount of claims payments</a:t>
            </a:r>
          </a:p>
          <a:p>
            <a:r>
              <a:rPr lang="en-GB" dirty="0" smtClean="0"/>
              <a:t>Level of claims will vary greatly by product type, underwriting, and market</a:t>
            </a:r>
          </a:p>
          <a:p>
            <a:r>
              <a:rPr lang="en-GB" dirty="0" smtClean="0"/>
              <a:t>An insurer will set its retention so that it will not risk insolvency as a result of adverse claims experience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p:spPr>
        <p:txBody>
          <a:bodyPr/>
          <a:lstStyle/>
          <a:p>
            <a:fld id="{47DA7F5A-BDF9-47D7-88B9-DEDCA05BE34F}" type="slidenum">
              <a:rPr lang="en-GB" smtClean="0"/>
              <a:pPr/>
              <a:t>15</a:t>
            </a:fld>
            <a:endParaRPr lang="en-GB" smtClean="0"/>
          </a:p>
        </p:txBody>
      </p:sp>
      <p:sp>
        <p:nvSpPr>
          <p:cNvPr id="15363" name="Rectangle 14"/>
          <p:cNvSpPr>
            <a:spLocks noGrp="1" noChangeArrowheads="1"/>
          </p:cNvSpPr>
          <p:nvPr>
            <p:ph type="title"/>
          </p:nvPr>
        </p:nvSpPr>
        <p:spPr/>
        <p:txBody>
          <a:bodyPr/>
          <a:lstStyle/>
          <a:p>
            <a:r>
              <a:rPr lang="en-GB" dirty="0" smtClean="0"/>
              <a:t>Setting assumptions</a:t>
            </a:r>
          </a:p>
        </p:txBody>
      </p:sp>
      <p:sp>
        <p:nvSpPr>
          <p:cNvPr id="15364" name="Rectangle 15"/>
          <p:cNvSpPr>
            <a:spLocks noGrp="1" noChangeArrowheads="1"/>
          </p:cNvSpPr>
          <p:nvPr>
            <p:ph type="body" idx="1"/>
          </p:nvPr>
        </p:nvSpPr>
        <p:spPr/>
        <p:txBody>
          <a:bodyPr/>
          <a:lstStyle/>
          <a:p>
            <a:r>
              <a:rPr lang="en-GB" dirty="0" smtClean="0"/>
              <a:t>Reinsurers can help clients determine the cost of the underlying risk being covered</a:t>
            </a:r>
          </a:p>
          <a:p>
            <a:pPr lvl="1"/>
            <a:r>
              <a:rPr lang="en-GB" dirty="0" smtClean="0"/>
              <a:t>Experience studies</a:t>
            </a:r>
          </a:p>
          <a:p>
            <a:pPr lvl="1"/>
            <a:r>
              <a:rPr lang="en-GB" dirty="0" smtClean="0"/>
              <a:t>Protective value studies</a:t>
            </a:r>
          </a:p>
          <a:p>
            <a:pPr lvl="1"/>
            <a:r>
              <a:rPr lang="en-GB" dirty="0" smtClean="0"/>
              <a:t>Research</a:t>
            </a:r>
          </a:p>
          <a:p>
            <a:pPr lvl="1"/>
            <a:r>
              <a:rPr lang="en-GB" dirty="0" smtClean="0"/>
              <a:t>Alignment with underwriting practices</a:t>
            </a:r>
          </a:p>
          <a:p>
            <a:pPr lvl="1"/>
            <a:r>
              <a:rPr lang="en-GB" dirty="0" smtClean="0"/>
              <a:t>Alignment with claims processes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What is Reinsurance work like?</a:t>
            </a:r>
          </a:p>
        </p:txBody>
      </p:sp>
      <p:sp>
        <p:nvSpPr>
          <p:cNvPr id="16387" name="Content Placeholder 2"/>
          <p:cNvSpPr>
            <a:spLocks noGrp="1"/>
          </p:cNvSpPr>
          <p:nvPr>
            <p:ph idx="1"/>
          </p:nvPr>
        </p:nvSpPr>
        <p:spPr>
          <a:xfrm>
            <a:off x="755650" y="2536825"/>
            <a:ext cx="7848600" cy="4321175"/>
          </a:xfrm>
        </p:spPr>
        <p:txBody>
          <a:bodyPr/>
          <a:lstStyle/>
          <a:p>
            <a:pPr>
              <a:buNone/>
            </a:pPr>
            <a:endParaRPr lang="en-US" dirty="0" smtClean="0"/>
          </a:p>
          <a:p>
            <a:endParaRPr lang="en-US" dirty="0" smtClean="0"/>
          </a:p>
          <a:p>
            <a:endParaRPr lang="en-US" dirty="0" smtClean="0"/>
          </a:p>
          <a:p>
            <a:endParaRPr lang="en-US" dirty="0" smtClean="0"/>
          </a:p>
          <a:p>
            <a:r>
              <a:rPr lang="en-US" dirty="0" smtClean="0"/>
              <a:t>Day to day work experience</a:t>
            </a:r>
          </a:p>
          <a:p>
            <a:pPr lvl="1"/>
            <a:r>
              <a:rPr lang="en-US" dirty="0" smtClean="0"/>
              <a:t>Pricing</a:t>
            </a:r>
          </a:p>
          <a:p>
            <a:pPr lvl="1"/>
            <a:r>
              <a:rPr lang="en-US" dirty="0" smtClean="0"/>
              <a:t>Client Markets</a:t>
            </a:r>
          </a:p>
          <a:p>
            <a:pPr lvl="1"/>
            <a:r>
              <a:rPr lang="en-US" dirty="0" smtClean="0"/>
              <a:t>Valuation</a:t>
            </a:r>
          </a:p>
          <a:p>
            <a:pPr lvl="1"/>
            <a:r>
              <a:rPr lang="en-US" dirty="0" smtClean="0"/>
              <a:t>Experience Studies</a:t>
            </a:r>
          </a:p>
          <a:p>
            <a:pPr>
              <a:buFont typeface="Wingdings" pitchFamily="2" charset="2"/>
              <a:buNone/>
            </a:pPr>
            <a:endParaRPr lang="en-US" dirty="0" smtClean="0"/>
          </a:p>
        </p:txBody>
      </p:sp>
      <p:sp>
        <p:nvSpPr>
          <p:cNvPr id="16388" name="Slide Number Placeholder 3"/>
          <p:cNvSpPr>
            <a:spLocks noGrp="1"/>
          </p:cNvSpPr>
          <p:nvPr>
            <p:ph type="sldNum" sz="quarter" idx="10"/>
          </p:nvPr>
        </p:nvSpPr>
        <p:spPr>
          <a:noFill/>
        </p:spPr>
        <p:txBody>
          <a:bodyPr/>
          <a:lstStyle/>
          <a:p>
            <a:fld id="{7D58304C-E1B7-456C-8DE8-246ACFF98971}" type="slidenum">
              <a:rPr lang="en-GB" smtClean="0"/>
              <a:pPr/>
              <a:t>16</a:t>
            </a:fld>
            <a:endParaRPr lang="en-GB" smtClean="0"/>
          </a:p>
        </p:txBody>
      </p:sp>
      <p:graphicFrame>
        <p:nvGraphicFramePr>
          <p:cNvPr id="8" name="Diagram 7"/>
          <p:cNvGraphicFramePr/>
          <p:nvPr>
            <p:extLst>
              <p:ext uri="{D42A27DB-BD31-4B8C-83A1-F6EECF244321}">
                <p14:modId xmlns:p14="http://schemas.microsoft.com/office/powerpoint/2010/main" val="4000877806"/>
              </p:ext>
            </p:extLst>
          </p:nvPr>
        </p:nvGraphicFramePr>
        <p:xfrm>
          <a:off x="1619590" y="73319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General advice</a:t>
            </a:r>
          </a:p>
        </p:txBody>
      </p:sp>
      <p:sp>
        <p:nvSpPr>
          <p:cNvPr id="17411" name="Content Placeholder 2"/>
          <p:cNvSpPr>
            <a:spLocks noGrp="1"/>
          </p:cNvSpPr>
          <p:nvPr>
            <p:ph idx="1"/>
          </p:nvPr>
        </p:nvSpPr>
        <p:spPr/>
        <p:txBody>
          <a:bodyPr/>
          <a:lstStyle/>
          <a:p>
            <a:r>
              <a:rPr lang="en-US" dirty="0" smtClean="0"/>
              <a:t>How do you know if actuarial science is the right fit?</a:t>
            </a:r>
          </a:p>
          <a:p>
            <a:pPr lvl="1"/>
            <a:r>
              <a:rPr lang="en-US" dirty="0" smtClean="0"/>
              <a:t>Attend company presentations</a:t>
            </a:r>
          </a:p>
          <a:p>
            <a:pPr lvl="1"/>
            <a:r>
              <a:rPr lang="en-US" dirty="0" smtClean="0"/>
              <a:t>Interview and ask questions</a:t>
            </a:r>
          </a:p>
          <a:p>
            <a:pPr lvl="1"/>
            <a:r>
              <a:rPr lang="en-US" dirty="0" smtClean="0"/>
              <a:t>Take an exam or two</a:t>
            </a:r>
          </a:p>
          <a:p>
            <a:pPr lvl="1"/>
            <a:r>
              <a:rPr lang="en-US" dirty="0" smtClean="0"/>
              <a:t>Job shadow</a:t>
            </a:r>
          </a:p>
        </p:txBody>
      </p:sp>
      <p:sp>
        <p:nvSpPr>
          <p:cNvPr id="17412" name="Slide Number Placeholder 3"/>
          <p:cNvSpPr>
            <a:spLocks noGrp="1"/>
          </p:cNvSpPr>
          <p:nvPr>
            <p:ph type="sldNum" sz="quarter" idx="10"/>
          </p:nvPr>
        </p:nvSpPr>
        <p:spPr>
          <a:noFill/>
        </p:spPr>
        <p:txBody>
          <a:bodyPr/>
          <a:lstStyle/>
          <a:p>
            <a:fld id="{D336FFDB-367F-4E59-8915-98B1B6D20EB2}" type="slidenum">
              <a:rPr lang="en-GB" smtClean="0"/>
              <a:pPr/>
              <a:t>17</a:t>
            </a:fld>
            <a:endParaRPr lang="en-GB"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6" name="Picture Placeholder 5" descr="question mark.JPG"/>
          <p:cNvPicPr>
            <a:picLocks noGrp="1" noChangeAspect="1"/>
          </p:cNvPicPr>
          <p:nvPr>
            <p:ph type="pic" idx="1"/>
          </p:nvPr>
        </p:nvPicPr>
        <p:blipFill>
          <a:blip r:embed="rId2" cstate="print"/>
          <a:srcRect t="23214" b="23214"/>
          <a:stretch>
            <a:fillRect/>
          </a:stretch>
        </p:blipFill>
        <p:spPr/>
      </p:pic>
      <p:sp>
        <p:nvSpPr>
          <p:cNvPr id="5" name="Slide Number Placeholder 4"/>
          <p:cNvSpPr>
            <a:spLocks noGrp="1"/>
          </p:cNvSpPr>
          <p:nvPr>
            <p:ph type="sldNum" sz="quarter" idx="10"/>
          </p:nvPr>
        </p:nvSpPr>
        <p:spPr/>
        <p:txBody>
          <a:bodyPr/>
          <a:lstStyle/>
          <a:p>
            <a:pPr>
              <a:defRPr/>
            </a:pPr>
            <a:fld id="{556CF179-F819-4504-949C-CF147C93EDD7}" type="slidenum">
              <a:rPr lang="en-GB" smtClean="0"/>
              <a:pPr>
                <a:defRPr/>
              </a:pPr>
              <a:t>18</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descr="013_BusinessPeople_Xlwww.jpg"/>
          <p:cNvPicPr>
            <a:picLocks noGrp="1"/>
          </p:cNvPicPr>
          <p:nvPr>
            <p:ph type="pic" sz="quarter" idx="12"/>
            <p:custDataLst>
              <p:tags r:id="rId1"/>
            </p:custDataLst>
          </p:nvPr>
        </p:nvPicPr>
        <p:blipFill>
          <a:blip r:embed="rId4" cstate="print"/>
          <a:srcRect/>
          <a:stretch>
            <a:fillRect/>
          </a:stretch>
        </p:blipFill>
        <p:spPr bwMode="gray">
          <a:xfrm>
            <a:off x="0" y="0"/>
            <a:ext cx="9144000" cy="6858000"/>
          </a:xfrm>
        </p:spPr>
      </p:pic>
      <p:sp>
        <p:nvSpPr>
          <p:cNvPr id="5" name="Title 4"/>
          <p:cNvSpPr>
            <a:spLocks noGrp="1"/>
          </p:cNvSpPr>
          <p:nvPr>
            <p:ph type="ctrTitle"/>
          </p:nvPr>
        </p:nvSpPr>
        <p:spPr/>
        <p:txBody>
          <a:bodyPr/>
          <a:lstStyle/>
          <a:p>
            <a:r>
              <a:rPr lang="en-GB" smtClean="0"/>
              <a:t>Thank you</a:t>
            </a:r>
            <a:endParaRPr lang="en-GB"/>
          </a:p>
        </p:txBody>
      </p:sp>
      <p:pic>
        <p:nvPicPr>
          <p:cNvPr id="7" name="Picture 6" descr="Logo_Lake.png"/>
          <p:cNvPicPr>
            <a:picLocks noChangeAspect="1"/>
          </p:cNvPicPr>
          <p:nvPr>
            <p:custDataLst>
              <p:tags r:id="rId2"/>
            </p:custDataLst>
          </p:nvPr>
        </p:nvPicPr>
        <p:blipFill>
          <a:blip r:embed="rId5" cstate="print"/>
          <a:stretch>
            <a:fillRect/>
          </a:stretch>
        </p:blipFill>
        <p:spPr bwMode="gray">
          <a:xfrm>
            <a:off x="6804025" y="260350"/>
            <a:ext cx="1157287" cy="67151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Text Placeholder 2"/>
          <p:cNvSpPr>
            <a:spLocks noGrp="1"/>
          </p:cNvSpPr>
          <p:nvPr>
            <p:ph type="body" idx="1"/>
          </p:nvPr>
        </p:nvSpPr>
        <p:spPr/>
        <p:txBody>
          <a:bodyPr/>
          <a:lstStyle/>
          <a:p>
            <a:r>
              <a:rPr lang="en-US" dirty="0" smtClean="0"/>
              <a:t>What is reinsurance?</a:t>
            </a:r>
          </a:p>
          <a:p>
            <a:r>
              <a:rPr lang="en-US" dirty="0" smtClean="0"/>
              <a:t>What is life insurance?</a:t>
            </a:r>
          </a:p>
          <a:p>
            <a:r>
              <a:rPr lang="en-US" dirty="0" smtClean="0"/>
              <a:t>What is it like to work in reinsurance?</a:t>
            </a:r>
          </a:p>
          <a:p>
            <a:endParaRPr lang="en-US" dirty="0"/>
          </a:p>
        </p:txBody>
      </p:sp>
      <p:sp>
        <p:nvSpPr>
          <p:cNvPr id="4" name="Slide Number Placeholder 3"/>
          <p:cNvSpPr>
            <a:spLocks noGrp="1"/>
          </p:cNvSpPr>
          <p:nvPr>
            <p:ph type="sldNum" sz="quarter" idx="10"/>
          </p:nvPr>
        </p:nvSpPr>
        <p:spPr/>
        <p:txBody>
          <a:bodyPr/>
          <a:lstStyle/>
          <a:p>
            <a:pPr>
              <a:defRPr/>
            </a:pPr>
            <a:fld id="{EB6D306B-3065-4537-BB06-D9B8B52E7EC8}" type="slidenum">
              <a:rPr lang="en-GB" smtClean="0"/>
              <a:pPr>
                <a:defRPr/>
              </a:pPr>
              <a:t>2</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eggscropped.jpg"/>
          <p:cNvPicPr>
            <a:picLocks noGrp="1" noChangeAspect="1"/>
          </p:cNvPicPr>
          <p:nvPr>
            <p:ph type="pic" sz="quarter" idx="12"/>
          </p:nvPr>
        </p:nvPicPr>
        <p:blipFill>
          <a:blip r:embed="rId2" cstate="print">
            <a:duotone>
              <a:schemeClr val="accent6">
                <a:shade val="45000"/>
                <a:satMod val="135000"/>
              </a:schemeClr>
              <a:prstClr val="white"/>
            </a:duotone>
          </a:blip>
          <a:srcRect l="18931" r="18931"/>
          <a:stretch>
            <a:fillRect/>
          </a:stretch>
        </p:blipFill>
        <p:spPr/>
      </p:pic>
      <p:sp>
        <p:nvSpPr>
          <p:cNvPr id="3" name="Title 2"/>
          <p:cNvSpPr>
            <a:spLocks noGrp="1"/>
          </p:cNvSpPr>
          <p:nvPr>
            <p:ph type="ctrTitle"/>
          </p:nvPr>
        </p:nvSpPr>
        <p:spPr>
          <a:xfrm>
            <a:off x="0" y="1484730"/>
            <a:ext cx="9144000" cy="1181862"/>
          </a:xfrm>
          <a:solidFill>
            <a:srgbClr val="33BAE6"/>
          </a:solidFill>
        </p:spPr>
        <p:txBody>
          <a:bodyPr/>
          <a:lstStyle/>
          <a:p>
            <a:r>
              <a:rPr lang="en-US" dirty="0" smtClean="0">
                <a:solidFill>
                  <a:srgbClr val="283E36"/>
                </a:solidFill>
              </a:rPr>
              <a:t>	What is reinsurance?</a:t>
            </a:r>
            <a:endParaRPr lang="en-US" dirty="0">
              <a:solidFill>
                <a:srgbClr val="283E36"/>
              </a:solidFill>
            </a:endParaRPr>
          </a:p>
        </p:txBody>
      </p:sp>
      <p:sp>
        <p:nvSpPr>
          <p:cNvPr id="4" name="Subtitle 3"/>
          <p:cNvSpPr>
            <a:spLocks noGrp="1"/>
          </p:cNvSpPr>
          <p:nvPr>
            <p:ph type="subTitle" idx="1"/>
          </p:nvPr>
        </p:nvSpPr>
        <p:spPr>
          <a:xfrm>
            <a:off x="0" y="2852920"/>
            <a:ext cx="9144000" cy="863600"/>
          </a:xfrm>
          <a:solidFill>
            <a:srgbClr val="7FD4EF"/>
          </a:solidFill>
        </p:spPr>
        <p:txBody>
          <a:bodyPr/>
          <a:lstStyle/>
          <a:p>
            <a:r>
              <a:rPr lang="en-US" dirty="0" smtClean="0">
                <a:solidFill>
                  <a:srgbClr val="283E36"/>
                </a:solidFill>
              </a:rPr>
              <a:t>	</a:t>
            </a:r>
          </a:p>
          <a:p>
            <a:r>
              <a:rPr lang="en-US" sz="2400" dirty="0" smtClean="0">
                <a:solidFill>
                  <a:srgbClr val="283E36"/>
                </a:solidFill>
              </a:rPr>
              <a:t>	</a:t>
            </a:r>
            <a:r>
              <a:rPr lang="en-US" sz="2400" dirty="0" smtClean="0"/>
              <a:t>Insurance for insurance companies.</a:t>
            </a:r>
            <a:endParaRPr lang="en-US" sz="2400" dirty="0"/>
          </a:p>
        </p:txBody>
      </p:sp>
      <p:sp>
        <p:nvSpPr>
          <p:cNvPr id="5" name="Text Box 50"/>
          <p:cNvSpPr txBox="1">
            <a:spLocks noChangeArrowheads="1"/>
          </p:cNvSpPr>
          <p:nvPr/>
        </p:nvSpPr>
        <p:spPr bwMode="auto">
          <a:xfrm>
            <a:off x="0" y="3717040"/>
            <a:ext cx="9144000" cy="1977525"/>
          </a:xfrm>
          <a:prstGeom prst="rect">
            <a:avLst/>
          </a:prstGeom>
          <a:solidFill>
            <a:srgbClr val="7FD4EF"/>
          </a:solidFill>
          <a:ln w="15875">
            <a:noFill/>
            <a:miter lim="800000"/>
            <a:headEnd/>
            <a:tailEnd/>
          </a:ln>
        </p:spPr>
        <p:txBody>
          <a:bodyPr wrap="square" lIns="64800" tIns="64800" rIns="64800" bIns="64800">
            <a:spAutoFit/>
          </a:bodyPr>
          <a:lstStyle/>
          <a:p>
            <a:r>
              <a:rPr lang="en-US" sz="1800" dirty="0" smtClean="0"/>
              <a:t>	“The </a:t>
            </a:r>
            <a:r>
              <a:rPr lang="en-US" sz="1800" dirty="0"/>
              <a:t>primary insurance risks…are mortality, investment, persistency, and </a:t>
            </a:r>
            <a:r>
              <a:rPr lang="en-US" sz="1800" dirty="0" smtClean="0"/>
              <a:t>	expense </a:t>
            </a:r>
            <a:r>
              <a:rPr lang="en-US" sz="1800" dirty="0"/>
              <a:t>risk.  Reinsurance allows one insurance company to pass some or </a:t>
            </a:r>
            <a:r>
              <a:rPr lang="en-US" sz="1800" dirty="0" smtClean="0"/>
              <a:t>	all </a:t>
            </a:r>
            <a:r>
              <a:rPr lang="en-US" sz="1800" dirty="0"/>
              <a:t>of these insurance risks to another insurance company.”</a:t>
            </a:r>
          </a:p>
          <a:p>
            <a:endParaRPr lang="en-US" sz="1800" dirty="0"/>
          </a:p>
          <a:p>
            <a:endParaRPr lang="en-US" dirty="0"/>
          </a:p>
          <a:p>
            <a:pPr algn="r"/>
            <a:r>
              <a:rPr lang="en-US" sz="1400" u="sng" dirty="0"/>
              <a:t>Life Insurance Products and Finance</a:t>
            </a:r>
            <a:r>
              <a:rPr lang="en-US" sz="1400" dirty="0"/>
              <a:t> </a:t>
            </a:r>
          </a:p>
          <a:p>
            <a:pPr algn="r"/>
            <a:r>
              <a:rPr lang="en-US" sz="1400" dirty="0"/>
              <a:t>by David B. Atkinson, FSA &amp; James W.  Dallas, FSA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2"/>
          <p:cNvSpPr>
            <a:spLocks noGrp="1"/>
          </p:cNvSpPr>
          <p:nvPr>
            <p:ph type="sldNum" sz="quarter" idx="10"/>
          </p:nvPr>
        </p:nvSpPr>
        <p:spPr>
          <a:noFill/>
        </p:spPr>
        <p:txBody>
          <a:bodyPr/>
          <a:lstStyle/>
          <a:p>
            <a:fld id="{E9203304-FD38-4E0D-A38B-1D0E17077190}" type="slidenum">
              <a:rPr lang="en-GB" smtClean="0"/>
              <a:pPr/>
              <a:t>4</a:t>
            </a:fld>
            <a:endParaRPr lang="en-GB" smtClean="0"/>
          </a:p>
        </p:txBody>
      </p:sp>
      <p:sp>
        <p:nvSpPr>
          <p:cNvPr id="5123" name="Rectangle 32"/>
          <p:cNvSpPr>
            <a:spLocks noGrp="1" noChangeArrowheads="1"/>
          </p:cNvSpPr>
          <p:nvPr>
            <p:ph type="title"/>
          </p:nvPr>
        </p:nvSpPr>
        <p:spPr/>
        <p:txBody>
          <a:bodyPr/>
          <a:lstStyle/>
          <a:p>
            <a:r>
              <a:rPr lang="en-GB" sz="2800" dirty="0" smtClean="0"/>
              <a:t>How does reinsurance work?</a:t>
            </a:r>
          </a:p>
        </p:txBody>
      </p:sp>
      <p:pic>
        <p:nvPicPr>
          <p:cNvPr id="5124" name="Picture 49"/>
          <p:cNvPicPr>
            <a:picLocks noChangeAspect="1" noChangeArrowheads="1"/>
          </p:cNvPicPr>
          <p:nvPr/>
        </p:nvPicPr>
        <p:blipFill>
          <a:blip r:embed="rId3" cstate="print"/>
          <a:srcRect/>
          <a:stretch>
            <a:fillRect/>
          </a:stretch>
        </p:blipFill>
        <p:spPr bwMode="auto">
          <a:xfrm>
            <a:off x="1835620" y="1628775"/>
            <a:ext cx="5588000" cy="4159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650" y="476250"/>
            <a:ext cx="7632880" cy="865188"/>
          </a:xfrm>
        </p:spPr>
        <p:txBody>
          <a:bodyPr/>
          <a:lstStyle/>
          <a:p>
            <a:r>
              <a:rPr lang="en-US" dirty="0" smtClean="0"/>
              <a:t>Benefit of reinsurance to consumers and society</a:t>
            </a:r>
            <a:endParaRPr lang="en-US" dirty="0"/>
          </a:p>
        </p:txBody>
      </p:sp>
      <p:sp>
        <p:nvSpPr>
          <p:cNvPr id="3" name="Slide Number Placeholder 2"/>
          <p:cNvSpPr>
            <a:spLocks noGrp="1"/>
          </p:cNvSpPr>
          <p:nvPr>
            <p:ph type="sldNum" sz="quarter" idx="10"/>
          </p:nvPr>
        </p:nvSpPr>
        <p:spPr/>
        <p:txBody>
          <a:bodyPr/>
          <a:lstStyle/>
          <a:p>
            <a:pPr>
              <a:defRPr/>
            </a:pPr>
            <a:fld id="{232B5C40-9AB3-43AE-B7F1-26743859B599}" type="slidenum">
              <a:rPr lang="en-GB" smtClean="0"/>
              <a:pPr>
                <a:defRPr/>
              </a:pPr>
              <a:t>5</a:t>
            </a:fld>
            <a:endParaRPr lang="en-GB"/>
          </a:p>
        </p:txBody>
      </p:sp>
      <p:graphicFrame>
        <p:nvGraphicFramePr>
          <p:cNvPr id="5" name="Diagram 4"/>
          <p:cNvGraphicFramePr/>
          <p:nvPr>
            <p:extLst>
              <p:ext uri="{D42A27DB-BD31-4B8C-83A1-F6EECF244321}">
                <p14:modId xmlns:p14="http://schemas.microsoft.com/office/powerpoint/2010/main" val="3118392007"/>
              </p:ext>
            </p:extLst>
          </p:nvPr>
        </p:nvGraphicFramePr>
        <p:xfrm>
          <a:off x="755650" y="1628775"/>
          <a:ext cx="7848600" cy="4321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97730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p>
            <a:fld id="{9A92AAC2-4700-4191-A639-5DD18A5260A5}" type="slidenum">
              <a:rPr lang="en-GB" smtClean="0"/>
              <a:pPr/>
              <a:t>6</a:t>
            </a:fld>
            <a:endParaRPr lang="en-GB" smtClean="0"/>
          </a:p>
        </p:txBody>
      </p:sp>
      <p:sp>
        <p:nvSpPr>
          <p:cNvPr id="6147" name="Rectangle 14"/>
          <p:cNvSpPr>
            <a:spLocks noGrp="1" noChangeArrowheads="1"/>
          </p:cNvSpPr>
          <p:nvPr>
            <p:ph type="title"/>
          </p:nvPr>
        </p:nvSpPr>
        <p:spPr/>
        <p:txBody>
          <a:bodyPr/>
          <a:lstStyle/>
          <a:p>
            <a:r>
              <a:rPr lang="en-GB" dirty="0" smtClean="0"/>
              <a:t>Unique aspects of life insurance</a:t>
            </a:r>
          </a:p>
        </p:txBody>
      </p:sp>
      <p:graphicFrame>
        <p:nvGraphicFramePr>
          <p:cNvPr id="5" name="Diagram 4"/>
          <p:cNvGraphicFramePr/>
          <p:nvPr>
            <p:extLst>
              <p:ext uri="{D42A27DB-BD31-4B8C-83A1-F6EECF244321}">
                <p14:modId xmlns:p14="http://schemas.microsoft.com/office/powerpoint/2010/main" val="2272841159"/>
              </p:ext>
            </p:extLst>
          </p:nvPr>
        </p:nvGraphicFramePr>
        <p:xfrm>
          <a:off x="755650" y="1628775"/>
          <a:ext cx="7848600" cy="4321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7D596AA9-456A-472E-8484-52F26B5EB55C}" type="slidenum">
              <a:rPr lang="en-GB" smtClean="0"/>
              <a:pPr/>
              <a:t>7</a:t>
            </a:fld>
            <a:endParaRPr lang="en-GB" smtClean="0"/>
          </a:p>
        </p:txBody>
      </p:sp>
      <p:sp>
        <p:nvSpPr>
          <p:cNvPr id="7171" name="Rectangle 14"/>
          <p:cNvSpPr>
            <a:spLocks noGrp="1" noChangeArrowheads="1"/>
          </p:cNvSpPr>
          <p:nvPr>
            <p:ph type="title"/>
          </p:nvPr>
        </p:nvSpPr>
        <p:spPr/>
        <p:txBody>
          <a:bodyPr/>
          <a:lstStyle/>
          <a:p>
            <a:r>
              <a:rPr lang="en-GB" dirty="0" smtClean="0"/>
              <a:t>Life insurance is a long term business</a:t>
            </a:r>
          </a:p>
        </p:txBody>
      </p:sp>
      <p:graphicFrame>
        <p:nvGraphicFramePr>
          <p:cNvPr id="2" name="Diagram 1"/>
          <p:cNvGraphicFramePr/>
          <p:nvPr>
            <p:extLst>
              <p:ext uri="{D42A27DB-BD31-4B8C-83A1-F6EECF244321}">
                <p14:modId xmlns:p14="http://schemas.microsoft.com/office/powerpoint/2010/main" val="2618841529"/>
              </p:ext>
            </p:extLst>
          </p:nvPr>
        </p:nvGraphicFramePr>
        <p:xfrm>
          <a:off x="755650" y="1628775"/>
          <a:ext cx="7848600" cy="4321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3C35D723-895E-42AC-853A-25AE55F0232B}" type="slidenum">
              <a:rPr lang="en-GB" smtClean="0"/>
              <a:pPr/>
              <a:t>8</a:t>
            </a:fld>
            <a:endParaRPr lang="en-GB" smtClean="0"/>
          </a:p>
        </p:txBody>
      </p:sp>
      <p:sp>
        <p:nvSpPr>
          <p:cNvPr id="8195" name="Rectangle 13"/>
          <p:cNvSpPr>
            <a:spLocks noGrp="1" noChangeArrowheads="1"/>
          </p:cNvSpPr>
          <p:nvPr>
            <p:ph type="title"/>
          </p:nvPr>
        </p:nvSpPr>
        <p:spPr/>
        <p:txBody>
          <a:bodyPr/>
          <a:lstStyle/>
          <a:p>
            <a:r>
              <a:rPr lang="en-GB" smtClean="0"/>
              <a:t>How does reinsurance work?</a:t>
            </a:r>
          </a:p>
        </p:txBody>
      </p:sp>
      <p:sp>
        <p:nvSpPr>
          <p:cNvPr id="8196" name="Rectangle 14"/>
          <p:cNvSpPr>
            <a:spLocks noGrp="1" noChangeArrowheads="1"/>
          </p:cNvSpPr>
          <p:nvPr>
            <p:ph type="body" idx="1"/>
          </p:nvPr>
        </p:nvSpPr>
        <p:spPr/>
        <p:txBody>
          <a:bodyPr/>
          <a:lstStyle/>
          <a:p>
            <a:r>
              <a:rPr lang="en-GB" dirty="0" smtClean="0"/>
              <a:t>Indemnity vs. Assumption</a:t>
            </a:r>
          </a:p>
          <a:p>
            <a:r>
              <a:rPr lang="en-GB" dirty="0" smtClean="0"/>
              <a:t>Automatic vs. Facultative</a:t>
            </a:r>
          </a:p>
          <a:p>
            <a:r>
              <a:rPr lang="en-GB" dirty="0" smtClean="0"/>
              <a:t>Excess vs. Quota Share</a:t>
            </a:r>
          </a:p>
          <a:p>
            <a:pPr lvl="1"/>
            <a:r>
              <a:rPr lang="en-GB" dirty="0" smtClean="0"/>
              <a:t>Retention example</a:t>
            </a:r>
          </a:p>
          <a:p>
            <a:r>
              <a:rPr lang="en-GB" dirty="0" smtClean="0"/>
              <a:t>Types of Reinsurance Contracts</a:t>
            </a:r>
          </a:p>
          <a:p>
            <a:pPr lvl="1"/>
            <a:r>
              <a:rPr lang="en-GB" dirty="0" smtClean="0"/>
              <a:t>Coinsurance vs. Yearly Renewable Term (YRT)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CF3B0CAF-6B5C-48EF-8DCE-C63DD46F5DBF}" type="slidenum">
              <a:rPr lang="en-GB" smtClean="0"/>
              <a:pPr/>
              <a:t>9</a:t>
            </a:fld>
            <a:endParaRPr lang="en-GB" smtClean="0"/>
          </a:p>
        </p:txBody>
      </p:sp>
      <p:sp>
        <p:nvSpPr>
          <p:cNvPr id="9219" name="Rectangle 13"/>
          <p:cNvSpPr>
            <a:spLocks noGrp="1" noChangeArrowheads="1"/>
          </p:cNvSpPr>
          <p:nvPr>
            <p:ph type="title"/>
          </p:nvPr>
        </p:nvSpPr>
        <p:spPr/>
        <p:txBody>
          <a:bodyPr/>
          <a:lstStyle/>
          <a:p>
            <a:r>
              <a:rPr lang="en-GB" smtClean="0"/>
              <a:t>Indemnity vs. Assumption</a:t>
            </a:r>
          </a:p>
        </p:txBody>
      </p:sp>
      <p:graphicFrame>
        <p:nvGraphicFramePr>
          <p:cNvPr id="5" name="Diagram 4"/>
          <p:cNvGraphicFramePr/>
          <p:nvPr/>
        </p:nvGraphicFramePr>
        <p:xfrm>
          <a:off x="755650" y="1628775"/>
          <a:ext cx="7848600" cy="4321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LASSLEVEL" val="1"/>
  <p:tag name="VERSINFO" val="CIPO5002"/>
  <p:tag name="LANGUAGE" val="0"/>
  <p:tag name="COLORPAIR" val="5"/>
</p:tagLst>
</file>

<file path=ppt/tags/tag10.xml><?xml version="1.0" encoding="utf-8"?>
<p:tagLst xmlns:a="http://schemas.openxmlformats.org/drawingml/2006/main" xmlns:r="http://schemas.openxmlformats.org/officeDocument/2006/relationships" xmlns:p="http://schemas.openxmlformats.org/presentationml/2006/main">
  <p:tag name="SHAPETYPE" val="SlideNumber"/>
</p:tagLst>
</file>

<file path=ppt/tags/tag11.xml><?xml version="1.0" encoding="utf-8"?>
<p:tagLst xmlns:a="http://schemas.openxmlformats.org/drawingml/2006/main" xmlns:r="http://schemas.openxmlformats.org/officeDocument/2006/relationships" xmlns:p="http://schemas.openxmlformats.org/presentationml/2006/main">
  <p:tag name="SHAPETYPE" val="SlideNumber"/>
</p:tagLst>
</file>

<file path=ppt/tags/tag12.xml><?xml version="1.0" encoding="utf-8"?>
<p:tagLst xmlns:a="http://schemas.openxmlformats.org/drawingml/2006/main" xmlns:r="http://schemas.openxmlformats.org/officeDocument/2006/relationships" xmlns:p="http://schemas.openxmlformats.org/presentationml/2006/main">
  <p:tag name="SHAPETYPE" val="SlideNumber"/>
</p:tagLst>
</file>

<file path=ppt/tags/tag13.xml><?xml version="1.0" encoding="utf-8"?>
<p:tagLst xmlns:a="http://schemas.openxmlformats.org/drawingml/2006/main" xmlns:r="http://schemas.openxmlformats.org/officeDocument/2006/relationships" xmlns:p="http://schemas.openxmlformats.org/presentationml/2006/main">
  <p:tag name="SHAPETYPE" val="SlideNumber"/>
</p:tagLst>
</file>

<file path=ppt/tags/tag14.xml><?xml version="1.0" encoding="utf-8"?>
<p:tagLst xmlns:a="http://schemas.openxmlformats.org/drawingml/2006/main" xmlns:r="http://schemas.openxmlformats.org/officeDocument/2006/relationships" xmlns:p="http://schemas.openxmlformats.org/presentationml/2006/main">
  <p:tag name="SHAPETYPE" val="SlideNumber"/>
</p:tagLst>
</file>

<file path=ppt/tags/tag15.xml><?xml version="1.0" encoding="utf-8"?>
<p:tagLst xmlns:a="http://schemas.openxmlformats.org/drawingml/2006/main" xmlns:r="http://schemas.openxmlformats.org/officeDocument/2006/relationships" xmlns:p="http://schemas.openxmlformats.org/presentationml/2006/main">
  <p:tag name="SHAPETYPE" val="SlideNumber"/>
</p:tagLst>
</file>

<file path=ppt/tags/tag16.xml><?xml version="1.0" encoding="utf-8"?>
<p:tagLst xmlns:a="http://schemas.openxmlformats.org/drawingml/2006/main" xmlns:r="http://schemas.openxmlformats.org/officeDocument/2006/relationships" xmlns:p="http://schemas.openxmlformats.org/presentationml/2006/main">
  <p:tag name="SHAPETYPE" val="SlideNumber"/>
</p:tagLst>
</file>

<file path=ppt/tags/tag17.xml><?xml version="1.0" encoding="utf-8"?>
<p:tagLst xmlns:a="http://schemas.openxmlformats.org/drawingml/2006/main" xmlns:r="http://schemas.openxmlformats.org/officeDocument/2006/relationships" xmlns:p="http://schemas.openxmlformats.org/presentationml/2006/main">
  <p:tag name="SHAPETYPE" val="SlideNumber"/>
</p:tagLst>
</file>

<file path=ppt/tags/tag18.xml><?xml version="1.0" encoding="utf-8"?>
<p:tagLst xmlns:a="http://schemas.openxmlformats.org/drawingml/2006/main" xmlns:r="http://schemas.openxmlformats.org/officeDocument/2006/relationships" xmlns:p="http://schemas.openxmlformats.org/presentationml/2006/main">
  <p:tag name="SHAPETYPE" val="SlideNumber"/>
</p:tagLst>
</file>

<file path=ppt/tags/tag19.xml><?xml version="1.0" encoding="utf-8"?>
<p:tagLst xmlns:a="http://schemas.openxmlformats.org/drawingml/2006/main" xmlns:r="http://schemas.openxmlformats.org/officeDocument/2006/relationships" xmlns:p="http://schemas.openxmlformats.org/presentationml/2006/main">
  <p:tag name="SHAPETYPE" val="SlideNumber"/>
</p:tagLst>
</file>

<file path=ppt/tags/tag2.xml><?xml version="1.0" encoding="utf-8"?>
<p:tagLst xmlns:a="http://schemas.openxmlformats.org/drawingml/2006/main" xmlns:r="http://schemas.openxmlformats.org/officeDocument/2006/relationships" xmlns:p="http://schemas.openxmlformats.org/presentationml/2006/main">
  <p:tag name="SHAPETYPE" val="FooterBand"/>
</p:tagLst>
</file>

<file path=ppt/tags/tag20.xml><?xml version="1.0" encoding="utf-8"?>
<p:tagLst xmlns:a="http://schemas.openxmlformats.org/drawingml/2006/main" xmlns:r="http://schemas.openxmlformats.org/officeDocument/2006/relationships" xmlns:p="http://schemas.openxmlformats.org/presentationml/2006/main">
  <p:tag name="SHAPETYPE" val="Logo"/>
  <p:tag name="COLORTAG" val="W"/>
</p:tagLst>
</file>

<file path=ppt/tags/tag21.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22.xml><?xml version="1.0" encoding="utf-8"?>
<p:tagLst xmlns:a="http://schemas.openxmlformats.org/drawingml/2006/main" xmlns:r="http://schemas.openxmlformats.org/officeDocument/2006/relationships" xmlns:p="http://schemas.openxmlformats.org/presentationml/2006/main">
  <p:tag name="SHAPETYPE" val="Logo"/>
  <p:tag name="COLORTAG" val="W"/>
</p:tagLst>
</file>

<file path=ppt/tags/tag23.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24.xml><?xml version="1.0" encoding="utf-8"?>
<p:tagLst xmlns:a="http://schemas.openxmlformats.org/drawingml/2006/main" xmlns:r="http://schemas.openxmlformats.org/officeDocument/2006/relationships" xmlns:p="http://schemas.openxmlformats.org/presentationml/2006/main">
  <p:tag name="SHAPETYPE" val="Background"/>
  <p:tag name="LOGOCOLORTAG" val="W"/>
  <p:tag name="FOOTERCOLORTAG" val="W"/>
  <p:tag name="SLIDENUMBERCOLORTAG" val="W"/>
  <p:tag name="TITLECOLORTAG" val="W"/>
  <p:tag name="PRESENTATIONSTYLE" val="0"/>
  <p:tag name="COLORPAIR" val="0"/>
  <p:tag name="NAME" val="015_Climber"/>
  <p:tag name="CATEGORY" val="01 - People &amp; Culture"/>
</p:tagLst>
</file>

<file path=ppt/tags/tag25.xml><?xml version="1.0" encoding="utf-8"?>
<p:tagLst xmlns:a="http://schemas.openxmlformats.org/drawingml/2006/main" xmlns:r="http://schemas.openxmlformats.org/officeDocument/2006/relationships" xmlns:p="http://schemas.openxmlformats.org/presentationml/2006/main">
  <p:tag name="SHAPETYPE" val="Logo"/>
  <p:tag name="COLORTAG" val="w"/>
</p:tagLst>
</file>

<file path=ppt/tags/tag26.xml><?xml version="1.0" encoding="utf-8"?>
<p:tagLst xmlns:a="http://schemas.openxmlformats.org/drawingml/2006/main" xmlns:r="http://schemas.openxmlformats.org/officeDocument/2006/relationships" xmlns:p="http://schemas.openxmlformats.org/presentationml/2006/main">
  <p:tag name="SHAPETYPE" val="Background"/>
  <p:tag name="LOGOCOLORTAG" val="L"/>
  <p:tag name="FOOTERCOLORTAG" val="W"/>
  <p:tag name="SLIDENUMBERCOLORTAG" val="W"/>
  <p:tag name="TITLECOLORTAG" val="W"/>
  <p:tag name="PRESENTATIONSTYLE" val="0"/>
  <p:tag name="COLORPAIR" val="0"/>
  <p:tag name="NAME" val="013_BusinessPeople"/>
  <p:tag name="CATEGORY" val="01 - People &amp; Culture"/>
</p:tagLst>
</file>

<file path=ppt/tags/tag27.xml><?xml version="1.0" encoding="utf-8"?>
<p:tagLst xmlns:a="http://schemas.openxmlformats.org/drawingml/2006/main" xmlns:r="http://schemas.openxmlformats.org/officeDocument/2006/relationships" xmlns:p="http://schemas.openxmlformats.org/presentationml/2006/main">
  <p:tag name="SHAPETYPE" val="Logo"/>
  <p:tag name="COLORTAG" val="l"/>
</p:tagLst>
</file>

<file path=ppt/tags/tag3.xml><?xml version="1.0" encoding="utf-8"?>
<p:tagLst xmlns:a="http://schemas.openxmlformats.org/drawingml/2006/main" xmlns:r="http://schemas.openxmlformats.org/officeDocument/2006/relationships" xmlns:p="http://schemas.openxmlformats.org/presentationml/2006/main">
  <p:tag name="SHAPETYPE" val="SlideNumber"/>
</p:tagLst>
</file>

<file path=ppt/tags/tag4.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5.xml><?xml version="1.0" encoding="utf-8"?>
<p:tagLst xmlns:a="http://schemas.openxmlformats.org/drawingml/2006/main" xmlns:r="http://schemas.openxmlformats.org/officeDocument/2006/relationships" xmlns:p="http://schemas.openxmlformats.org/presentationml/2006/main">
  <p:tag name="SHAPETYPE" val="Footer"/>
</p:tagLst>
</file>

<file path=ppt/tags/tag6.xml><?xml version="1.0" encoding="utf-8"?>
<p:tagLst xmlns:a="http://schemas.openxmlformats.org/drawingml/2006/main" xmlns:r="http://schemas.openxmlformats.org/officeDocument/2006/relationships" xmlns:p="http://schemas.openxmlformats.org/presentationml/2006/main">
  <p:tag name="SHAPETYPE" val="Logo"/>
  <p:tag name="COLORTAG" val="L"/>
</p:tagLst>
</file>

<file path=ppt/tags/tag7.xml><?xml version="1.0" encoding="utf-8"?>
<p:tagLst xmlns:a="http://schemas.openxmlformats.org/drawingml/2006/main" xmlns:r="http://schemas.openxmlformats.org/officeDocument/2006/relationships" xmlns:p="http://schemas.openxmlformats.org/presentationml/2006/main">
  <p:tag name="SHAPETYPE" val="Footer"/>
</p:tagLst>
</file>

<file path=ppt/tags/tag8.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9.xml><?xml version="1.0" encoding="utf-8"?>
<p:tagLst xmlns:a="http://schemas.openxmlformats.org/drawingml/2006/main" xmlns:r="http://schemas.openxmlformats.org/officeDocument/2006/relationships" xmlns:p="http://schemas.openxmlformats.org/presentationml/2006/main">
  <p:tag name="SHAPETYPE" val="Logo"/>
  <p:tag name="COLORTAG" val="W"/>
</p:tagLst>
</file>

<file path=ppt/theme/theme1.xml><?xml version="1.0" encoding="utf-8"?>
<a:theme xmlns:a="http://schemas.openxmlformats.org/drawingml/2006/main" name="Swiss Re">
  <a:themeElements>
    <a:clrScheme name="Swiss Re 1">
      <a:dk1>
        <a:srgbClr val="000000"/>
      </a:dk1>
      <a:lt1>
        <a:srgbClr val="FFFFFF"/>
      </a:lt1>
      <a:dk2>
        <a:srgbClr val="283E36"/>
      </a:dk2>
      <a:lt2>
        <a:srgbClr val="87A6DE"/>
      </a:lt2>
      <a:accent1>
        <a:srgbClr val="627D77"/>
      </a:accent1>
      <a:accent2>
        <a:srgbClr val="00A9E0"/>
      </a:accent2>
      <a:accent3>
        <a:srgbClr val="FFFFFF"/>
      </a:accent3>
      <a:accent4>
        <a:srgbClr val="000000"/>
      </a:accent4>
      <a:accent5>
        <a:srgbClr val="B7BFBD"/>
      </a:accent5>
      <a:accent6>
        <a:srgbClr val="0099CB"/>
      </a:accent6>
      <a:hlink>
        <a:srgbClr val="0F4DBC"/>
      </a:hlink>
      <a:folHlink>
        <a:srgbClr val="80D4F0"/>
      </a:folHlink>
    </a:clrScheme>
    <a:fontScheme name="Swiss Re">
      <a:majorFont>
        <a:latin typeface="SwissReSans"/>
        <a:ea typeface=""/>
        <a:cs typeface=""/>
      </a:majorFont>
      <a:minorFont>
        <a:latin typeface="SwissRe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27D77"/>
        </a:solidFill>
        <a:ln w="15875" cap="flat" cmpd="sng" algn="ctr">
          <a:solidFill>
            <a:schemeClr val="tx1"/>
          </a:solidFill>
          <a:prstDash val="solid"/>
          <a:round/>
          <a:headEnd type="none" w="med" len="med"/>
          <a:tailEnd type="none" w="med" len="med"/>
        </a:ln>
        <a:effectLst/>
      </a:spPr>
      <a:bodyPr vert="horz" wrap="none" lIns="64800" tIns="64800" rIns="64800" bIns="6480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rgbClr val="283E36"/>
          </a:buClr>
          <a:buSzPct val="80000"/>
          <a:buFont typeface="Wingdings" pitchFamily="2" charset="2"/>
          <a:buNone/>
          <a:tabLst/>
          <a:defRPr kumimoji="0" lang="en-US" sz="2000" b="0" i="0" u="none" strike="noStrike" cap="none" normalizeH="0" baseline="0" smtClean="0">
            <a:ln>
              <a:noFill/>
            </a:ln>
            <a:solidFill>
              <a:srgbClr val="283E36"/>
            </a:solidFill>
            <a:effectLst/>
            <a:latin typeface="SwissReSans" pitchFamily="34" charset="0"/>
          </a:defRPr>
        </a:defPPr>
      </a:lstStyle>
    </a:spDef>
    <a:lnDef>
      <a:spPr bwMode="auto">
        <a:xfrm>
          <a:off x="0" y="0"/>
          <a:ext cx="1" cy="1"/>
        </a:xfrm>
        <a:custGeom>
          <a:avLst/>
          <a:gdLst/>
          <a:ahLst/>
          <a:cxnLst/>
          <a:rect l="0" t="0" r="0" b="0"/>
          <a:pathLst/>
        </a:custGeom>
        <a:solidFill>
          <a:srgbClr val="627D77"/>
        </a:solidFill>
        <a:ln w="15875" cap="flat" cmpd="sng" algn="ctr">
          <a:solidFill>
            <a:schemeClr val="tx1"/>
          </a:solidFill>
          <a:prstDash val="solid"/>
          <a:round/>
          <a:headEnd type="none" w="med" len="med"/>
          <a:tailEnd type="none" w="med" len="med"/>
        </a:ln>
        <a:effectLst/>
      </a:spPr>
      <a:bodyPr vert="horz" wrap="none" lIns="64800" tIns="64800" rIns="64800" bIns="6480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rgbClr val="283E36"/>
          </a:buClr>
          <a:buSzPct val="80000"/>
          <a:buFont typeface="Wingdings" pitchFamily="2" charset="2"/>
          <a:buNone/>
          <a:tabLst/>
          <a:defRPr kumimoji="0" lang="en-US" sz="2000" b="0" i="0" u="none" strike="noStrike" cap="none" normalizeH="0" baseline="0" smtClean="0">
            <a:ln>
              <a:noFill/>
            </a:ln>
            <a:solidFill>
              <a:srgbClr val="283E36"/>
            </a:solidFill>
            <a:effectLst/>
            <a:latin typeface="SwissReSans" pitchFamily="34" charset="0"/>
          </a:defRPr>
        </a:defPPr>
      </a:lstStyle>
    </a:lnDef>
  </a:objectDefaults>
  <a:extraClrSchemeLst>
    <a:extraClrScheme>
      <a:clrScheme name="Swiss Re 1">
        <a:dk1>
          <a:srgbClr val="000000"/>
        </a:dk1>
        <a:lt1>
          <a:srgbClr val="FFFFFF"/>
        </a:lt1>
        <a:dk2>
          <a:srgbClr val="283E36"/>
        </a:dk2>
        <a:lt2>
          <a:srgbClr val="87A6DE"/>
        </a:lt2>
        <a:accent1>
          <a:srgbClr val="627D77"/>
        </a:accent1>
        <a:accent2>
          <a:srgbClr val="00A9E0"/>
        </a:accent2>
        <a:accent3>
          <a:srgbClr val="FFFFFF"/>
        </a:accent3>
        <a:accent4>
          <a:srgbClr val="000000"/>
        </a:accent4>
        <a:accent5>
          <a:srgbClr val="B7BFBD"/>
        </a:accent5>
        <a:accent6>
          <a:srgbClr val="0099CB"/>
        </a:accent6>
        <a:hlink>
          <a:srgbClr val="0F4DBC"/>
        </a:hlink>
        <a:folHlink>
          <a:srgbClr val="80D4F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1837</TotalTime>
  <Words>1236</Words>
  <Application>Microsoft Office PowerPoint</Application>
  <PresentationFormat>On-screen Show (4:3)</PresentationFormat>
  <Paragraphs>182</Paragraphs>
  <Slides>19</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SwissReSans Light</vt:lpstr>
      <vt:lpstr>Wingdings</vt:lpstr>
      <vt:lpstr>SwissReSans</vt:lpstr>
      <vt:lpstr>Swiss Re</vt:lpstr>
      <vt:lpstr>Life &amp; Health Reinsurance</vt:lpstr>
      <vt:lpstr>Agenda</vt:lpstr>
      <vt:lpstr> What is reinsurance?</vt:lpstr>
      <vt:lpstr>How does reinsurance work?</vt:lpstr>
      <vt:lpstr>Benefit of reinsurance to consumers and society</vt:lpstr>
      <vt:lpstr>Unique aspects of life insurance</vt:lpstr>
      <vt:lpstr>Life insurance is a long term business</vt:lpstr>
      <vt:lpstr>How does reinsurance work?</vt:lpstr>
      <vt:lpstr>Indemnity vs. Assumption</vt:lpstr>
      <vt:lpstr>Automatic vs. Facultative</vt:lpstr>
      <vt:lpstr>Excess vs. Quota Share</vt:lpstr>
      <vt:lpstr>Retention example</vt:lpstr>
      <vt:lpstr>Coinsurance vs. YRT</vt:lpstr>
      <vt:lpstr>Protection against adverse fluctuations</vt:lpstr>
      <vt:lpstr>Setting assumptions</vt:lpstr>
      <vt:lpstr>What is Reinsurance work like?</vt:lpstr>
      <vt:lpstr>General advice</vt:lpstr>
      <vt:lpstr>Questions?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Life &amp; Health Reinsurance</dc:title>
  <dc:creator>Sebastian Kleber</dc:creator>
  <cp:lastModifiedBy>Ben Berning</cp:lastModifiedBy>
  <cp:revision>68</cp:revision>
  <dcterms:created xsi:type="dcterms:W3CDTF">2003-05-06T13:30:11Z</dcterms:created>
  <dcterms:modified xsi:type="dcterms:W3CDTF">2016-09-20T19:22:57Z</dcterms:modified>
</cp:coreProperties>
</file>