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35"/>
  </p:notesMasterIdLst>
  <p:handoutMasterIdLst>
    <p:handoutMasterId r:id="rId36"/>
  </p:handoutMasterIdLst>
  <p:sldIdLst>
    <p:sldId id="272" r:id="rId5"/>
    <p:sldId id="573" r:id="rId6"/>
    <p:sldId id="502" r:id="rId7"/>
    <p:sldId id="549" r:id="rId8"/>
    <p:sldId id="527" r:id="rId9"/>
    <p:sldId id="544" r:id="rId10"/>
    <p:sldId id="548" r:id="rId11"/>
    <p:sldId id="528" r:id="rId12"/>
    <p:sldId id="545" r:id="rId13"/>
    <p:sldId id="546" r:id="rId14"/>
    <p:sldId id="598" r:id="rId15"/>
    <p:sldId id="599" r:id="rId16"/>
    <p:sldId id="600" r:id="rId17"/>
    <p:sldId id="574" r:id="rId18"/>
    <p:sldId id="575" r:id="rId19"/>
    <p:sldId id="576" r:id="rId20"/>
    <p:sldId id="577" r:id="rId21"/>
    <p:sldId id="591" r:id="rId22"/>
    <p:sldId id="592" r:id="rId23"/>
    <p:sldId id="594" r:id="rId24"/>
    <p:sldId id="601" r:id="rId25"/>
    <p:sldId id="579" r:id="rId26"/>
    <p:sldId id="582" r:id="rId27"/>
    <p:sldId id="580" r:id="rId28"/>
    <p:sldId id="587" r:id="rId29"/>
    <p:sldId id="588" r:id="rId30"/>
    <p:sldId id="589" r:id="rId31"/>
    <p:sldId id="596" r:id="rId32"/>
    <p:sldId id="555" r:id="rId33"/>
    <p:sldId id="421"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autoAdjust="0"/>
    <p:restoredTop sz="84286" autoAdjust="0"/>
  </p:normalViewPr>
  <p:slideViewPr>
    <p:cSldViewPr>
      <p:cViewPr varScale="1">
        <p:scale>
          <a:sx n="67" d="100"/>
          <a:sy n="67" d="100"/>
        </p:scale>
        <p:origin x="-2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8"/>
    </p:cViewPr>
  </p:sorterViewPr>
  <p:notesViewPr>
    <p:cSldViewPr>
      <p:cViewPr varScale="1">
        <p:scale>
          <a:sx n="68" d="100"/>
          <a:sy n="68" d="100"/>
        </p:scale>
        <p:origin x="-330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ndy-srv1.milliman.com\Health$\IHE\3.010-IHE12\5-Support_Files\01-Exchange%20Premium%20Analysis\Exchange%20Premium%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ndy-srv1.milliman.com\Health$\IHE\3.010-IHE12\5-Support_Files\01-Exchange%20Premium%20Analysis\Exchange%20Premium%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sz="2200" dirty="0"/>
              <a:t>Average $ Per Member Per Month</a:t>
            </a:r>
          </a:p>
        </c:rich>
      </c:tx>
      <c:layout/>
    </c:title>
    <c:plotArea>
      <c:layout/>
      <c:barChart>
        <c:barDir val="col"/>
        <c:grouping val="clustered"/>
        <c:ser>
          <c:idx val="0"/>
          <c:order val="0"/>
          <c:tx>
            <c:v>Pre-ACA</c:v>
          </c:tx>
          <c:cat>
            <c:strRef>
              <c:f>Sheet1!$A$4:$A$10</c:f>
              <c:strCache>
                <c:ptCount val="7"/>
                <c:pt idx="0">
                  <c:v>CA</c:v>
                </c:pt>
                <c:pt idx="1">
                  <c:v>IN</c:v>
                </c:pt>
                <c:pt idx="2">
                  <c:v>NY</c:v>
                </c:pt>
                <c:pt idx="3">
                  <c:v>ME</c:v>
                </c:pt>
                <c:pt idx="4">
                  <c:v>MA</c:v>
                </c:pt>
                <c:pt idx="5">
                  <c:v>NJ</c:v>
                </c:pt>
                <c:pt idx="6">
                  <c:v>VT</c:v>
                </c:pt>
              </c:strCache>
            </c:strRef>
          </c:cat>
          <c:val>
            <c:numRef>
              <c:f>Sheet1!$B$4:$B$10</c:f>
              <c:numCache>
                <c:formatCode>General</c:formatCode>
                <c:ptCount val="7"/>
                <c:pt idx="0">
                  <c:v>260</c:v>
                </c:pt>
                <c:pt idx="1">
                  <c:v>272</c:v>
                </c:pt>
                <c:pt idx="2">
                  <c:v>619</c:v>
                </c:pt>
                <c:pt idx="3">
                  <c:v>468</c:v>
                </c:pt>
                <c:pt idx="4">
                  <c:v>519</c:v>
                </c:pt>
                <c:pt idx="5">
                  <c:v>481</c:v>
                </c:pt>
                <c:pt idx="6">
                  <c:v>587</c:v>
                </c:pt>
              </c:numCache>
            </c:numRef>
          </c:val>
        </c:ser>
        <c:ser>
          <c:idx val="1"/>
          <c:order val="1"/>
          <c:tx>
            <c:v>Post-ACA</c:v>
          </c:tx>
          <c:cat>
            <c:strRef>
              <c:f>Sheet1!$A$4:$A$10</c:f>
              <c:strCache>
                <c:ptCount val="7"/>
                <c:pt idx="0">
                  <c:v>CA</c:v>
                </c:pt>
                <c:pt idx="1">
                  <c:v>IN</c:v>
                </c:pt>
                <c:pt idx="2">
                  <c:v>NY</c:v>
                </c:pt>
                <c:pt idx="3">
                  <c:v>ME</c:v>
                </c:pt>
                <c:pt idx="4">
                  <c:v>MA</c:v>
                </c:pt>
                <c:pt idx="5">
                  <c:v>NJ</c:v>
                </c:pt>
                <c:pt idx="6">
                  <c:v>VT</c:v>
                </c:pt>
              </c:strCache>
            </c:strRef>
          </c:cat>
          <c:val>
            <c:numRef>
              <c:f>Sheet1!$C$4:$C$10</c:f>
              <c:numCache>
                <c:formatCode>General</c:formatCode>
                <c:ptCount val="7"/>
                <c:pt idx="0">
                  <c:v>403</c:v>
                </c:pt>
                <c:pt idx="1">
                  <c:v>452</c:v>
                </c:pt>
                <c:pt idx="2">
                  <c:v>556</c:v>
                </c:pt>
                <c:pt idx="3">
                  <c:v>490</c:v>
                </c:pt>
                <c:pt idx="4">
                  <c:v>478</c:v>
                </c:pt>
                <c:pt idx="5">
                  <c:v>492</c:v>
                </c:pt>
                <c:pt idx="6">
                  <c:v>546</c:v>
                </c:pt>
              </c:numCache>
            </c:numRef>
          </c:val>
        </c:ser>
        <c:axId val="110432256"/>
        <c:axId val="110433792"/>
      </c:barChart>
      <c:catAx>
        <c:axId val="110432256"/>
        <c:scaling>
          <c:orientation val="minMax"/>
        </c:scaling>
        <c:axPos val="b"/>
        <c:tickLblPos val="nextTo"/>
        <c:txPr>
          <a:bodyPr/>
          <a:lstStyle/>
          <a:p>
            <a:pPr>
              <a:defRPr sz="1700" baseline="0"/>
            </a:pPr>
            <a:endParaRPr lang="en-US"/>
          </a:p>
        </c:txPr>
        <c:crossAx val="110433792"/>
        <c:crosses val="autoZero"/>
        <c:auto val="1"/>
        <c:lblAlgn val="ctr"/>
        <c:lblOffset val="100"/>
      </c:catAx>
      <c:valAx>
        <c:axId val="110433792"/>
        <c:scaling>
          <c:orientation val="minMax"/>
        </c:scaling>
        <c:axPos val="l"/>
        <c:majorGridlines/>
        <c:numFmt formatCode="General" sourceLinked="1"/>
        <c:tickLblPos val="nextTo"/>
        <c:crossAx val="110432256"/>
        <c:crosses val="autoZero"/>
        <c:crossBetween val="between"/>
      </c:valAx>
    </c:plotArea>
    <c:legend>
      <c:legendPos val="r"/>
      <c:layout>
        <c:manualLayout>
          <c:xMode val="edge"/>
          <c:yMode val="edge"/>
          <c:x val="0.81765419947506568"/>
          <c:y val="0.42779892096821232"/>
          <c:w val="0.16567913385826799"/>
          <c:h val="0.28317512394284206"/>
        </c:manualLayout>
      </c:layout>
      <c:txPr>
        <a:bodyPr/>
        <a:lstStyle/>
        <a:p>
          <a:pPr>
            <a:defRPr sz="1200" baseline="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latin typeface="Times New Roman" pitchFamily="18" charset="0"/>
                <a:cs typeface="Times New Roman" pitchFamily="18" charset="0"/>
              </a:defRPr>
            </a:pPr>
            <a:r>
              <a:rPr lang="en-US" sz="2300" dirty="0">
                <a:latin typeface="Times New Roman" pitchFamily="18" charset="0"/>
                <a:cs typeface="Times New Roman" pitchFamily="18" charset="0"/>
              </a:rPr>
              <a:t>Individual </a:t>
            </a:r>
            <a:r>
              <a:rPr lang="en-US" sz="2300" dirty="0" smtClean="0">
                <a:latin typeface="Times New Roman" pitchFamily="18" charset="0"/>
                <a:cs typeface="Times New Roman" pitchFamily="18" charset="0"/>
              </a:rPr>
              <a:t>Marketplace</a:t>
            </a:r>
            <a:r>
              <a:rPr lang="en-US" sz="2300" baseline="0" dirty="0" smtClean="0">
                <a:latin typeface="Times New Roman" pitchFamily="18" charset="0"/>
                <a:cs typeface="Times New Roman" pitchFamily="18" charset="0"/>
              </a:rPr>
              <a:t> </a:t>
            </a:r>
            <a:r>
              <a:rPr lang="en-US" sz="2300" baseline="0" dirty="0">
                <a:latin typeface="Times New Roman" pitchFamily="18" charset="0"/>
                <a:cs typeface="Times New Roman" pitchFamily="18" charset="0"/>
              </a:rPr>
              <a:t>Premiums</a:t>
            </a:r>
          </a:p>
          <a:p>
            <a:pPr>
              <a:defRPr sz="2000">
                <a:latin typeface="Times New Roman" pitchFamily="18" charset="0"/>
                <a:cs typeface="Times New Roman" pitchFamily="18" charset="0"/>
              </a:defRPr>
            </a:pPr>
            <a:r>
              <a:rPr lang="en-US" sz="2000" b="1" i="0" u="none" strike="noStrike" baseline="0" dirty="0">
                <a:effectLst/>
              </a:rPr>
              <a:t>Current Market $2,500 Deductible Plan vs. </a:t>
            </a:r>
            <a:r>
              <a:rPr lang="en-US" sz="2000" b="1" i="0" u="none" strike="noStrike" baseline="0" dirty="0" smtClean="0">
                <a:effectLst/>
              </a:rPr>
              <a:t>2014 </a:t>
            </a:r>
            <a:r>
              <a:rPr lang="en-US" sz="2000" b="1" i="0" u="none" strike="noStrike" baseline="0" dirty="0">
                <a:effectLst/>
              </a:rPr>
              <a:t>2nd Lowest Cost Silver Plan </a:t>
            </a:r>
            <a:r>
              <a:rPr lang="en-US" sz="2000" baseline="0" dirty="0" smtClean="0">
                <a:latin typeface="Times New Roman" pitchFamily="18" charset="0"/>
                <a:cs typeface="Times New Roman" pitchFamily="18" charset="0"/>
              </a:rPr>
              <a:t>After </a:t>
            </a:r>
            <a:r>
              <a:rPr lang="en-US" sz="2000" baseline="0" dirty="0">
                <a:latin typeface="Times New Roman" pitchFamily="18" charset="0"/>
                <a:cs typeface="Times New Roman" pitchFamily="18" charset="0"/>
              </a:rPr>
              <a:t>Premium Tax Credit Subsidy</a:t>
            </a:r>
            <a:endParaRPr lang="en-US" sz="2000" dirty="0">
              <a:latin typeface="Times New Roman" pitchFamily="18" charset="0"/>
              <a:cs typeface="Times New Roman" pitchFamily="18" charset="0"/>
            </a:endParaRPr>
          </a:p>
        </c:rich>
      </c:tx>
      <c:layout/>
    </c:title>
    <c:plotArea>
      <c:layout>
        <c:manualLayout>
          <c:layoutTarget val="inner"/>
          <c:xMode val="edge"/>
          <c:yMode val="edge"/>
          <c:x val="0.10418744531933508"/>
          <c:y val="0.18518518518518601"/>
          <c:w val="0.83406649168853964"/>
          <c:h val="0.51336477090781119"/>
        </c:manualLayout>
      </c:layout>
      <c:lineChart>
        <c:grouping val="standard"/>
        <c:ser>
          <c:idx val="1"/>
          <c:order val="0"/>
          <c:tx>
            <c:strRef>
              <c:f>'Charts - 25'!$H$6</c:f>
              <c:strCache>
                <c:ptCount val="1"/>
                <c:pt idx="0">
                  <c:v>Male 25 - Excellent</c:v>
                </c:pt>
              </c:strCache>
            </c:strRef>
          </c:tx>
          <c:marker>
            <c:symbol val="none"/>
          </c:marker>
          <c:cat>
            <c:numRef>
              <c:f>'Charts - 25'!$A$7:$A$407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1.7000000000000011</c:v>
                </c:pt>
                <c:pt idx="71">
                  <c:v>1.7100000000000011</c:v>
                </c:pt>
                <c:pt idx="72">
                  <c:v>1.7200000000000011</c:v>
                </c:pt>
                <c:pt idx="73">
                  <c:v>1.7300000000000011</c:v>
                </c:pt>
                <c:pt idx="74">
                  <c:v>1.7400000000000011</c:v>
                </c:pt>
                <c:pt idx="75">
                  <c:v>1.7500000000000011</c:v>
                </c:pt>
                <c:pt idx="76">
                  <c:v>1.7600000000000011</c:v>
                </c:pt>
                <c:pt idx="77">
                  <c:v>1.7700000000000011</c:v>
                </c:pt>
                <c:pt idx="78">
                  <c:v>1.7800000000000011</c:v>
                </c:pt>
                <c:pt idx="79">
                  <c:v>1.7900000000000011</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1.9300000000000044</c:v>
                </c:pt>
                <c:pt idx="94">
                  <c:v>1.9400000000000044</c:v>
                </c:pt>
                <c:pt idx="95">
                  <c:v>1.9500000000000044</c:v>
                </c:pt>
                <c:pt idx="96">
                  <c:v>1.9600000000000044</c:v>
                </c:pt>
                <c:pt idx="97">
                  <c:v>1.9700000000000044</c:v>
                </c:pt>
                <c:pt idx="98">
                  <c:v>1.9800000000000049</c:v>
                </c:pt>
                <c:pt idx="99">
                  <c:v>1.9900000000000049</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- 25'!$H$7:$H$407</c:f>
              <c:numCache>
                <c:formatCode>"$"#,##0.00_);\("$"#,##0.00\)</c:formatCode>
                <c:ptCount val="401"/>
                <c:pt idx="0">
                  <c:v>123.64999999999999</c:v>
                </c:pt>
                <c:pt idx="1">
                  <c:v>123.64999999999999</c:v>
                </c:pt>
                <c:pt idx="2">
                  <c:v>123.64999999999999</c:v>
                </c:pt>
                <c:pt idx="3">
                  <c:v>123.64999999999999</c:v>
                </c:pt>
                <c:pt idx="4">
                  <c:v>123.64999999999999</c:v>
                </c:pt>
                <c:pt idx="5">
                  <c:v>123.64999999999999</c:v>
                </c:pt>
                <c:pt idx="6">
                  <c:v>123.64999999999999</c:v>
                </c:pt>
                <c:pt idx="7">
                  <c:v>123.64999999999999</c:v>
                </c:pt>
                <c:pt idx="8">
                  <c:v>123.64999999999999</c:v>
                </c:pt>
                <c:pt idx="9">
                  <c:v>123.64999999999999</c:v>
                </c:pt>
                <c:pt idx="10">
                  <c:v>123.64999999999999</c:v>
                </c:pt>
                <c:pt idx="11">
                  <c:v>123.64999999999999</c:v>
                </c:pt>
                <c:pt idx="12">
                  <c:v>123.64999999999999</c:v>
                </c:pt>
                <c:pt idx="13">
                  <c:v>123.64999999999999</c:v>
                </c:pt>
                <c:pt idx="14">
                  <c:v>123.64999999999999</c:v>
                </c:pt>
                <c:pt idx="15">
                  <c:v>123.64999999999999</c:v>
                </c:pt>
                <c:pt idx="16">
                  <c:v>123.64999999999999</c:v>
                </c:pt>
                <c:pt idx="17">
                  <c:v>123.64999999999999</c:v>
                </c:pt>
                <c:pt idx="18">
                  <c:v>123.64999999999999</c:v>
                </c:pt>
                <c:pt idx="19">
                  <c:v>123.64999999999999</c:v>
                </c:pt>
                <c:pt idx="20">
                  <c:v>123.64999999999999</c:v>
                </c:pt>
                <c:pt idx="21">
                  <c:v>123.64999999999999</c:v>
                </c:pt>
                <c:pt idx="22">
                  <c:v>123.64999999999999</c:v>
                </c:pt>
                <c:pt idx="23">
                  <c:v>123.64999999999999</c:v>
                </c:pt>
                <c:pt idx="24">
                  <c:v>123.64999999999999</c:v>
                </c:pt>
                <c:pt idx="25">
                  <c:v>123.64999999999999</c:v>
                </c:pt>
                <c:pt idx="26">
                  <c:v>123.64999999999999</c:v>
                </c:pt>
                <c:pt idx="27">
                  <c:v>123.64999999999999</c:v>
                </c:pt>
                <c:pt idx="28">
                  <c:v>123.64999999999999</c:v>
                </c:pt>
                <c:pt idx="29">
                  <c:v>123.64999999999999</c:v>
                </c:pt>
                <c:pt idx="30">
                  <c:v>123.64999999999999</c:v>
                </c:pt>
                <c:pt idx="31">
                  <c:v>123.64999999999999</c:v>
                </c:pt>
                <c:pt idx="32">
                  <c:v>123.64999999999999</c:v>
                </c:pt>
                <c:pt idx="33">
                  <c:v>123.64999999999999</c:v>
                </c:pt>
                <c:pt idx="34">
                  <c:v>123.64999999999999</c:v>
                </c:pt>
                <c:pt idx="35">
                  <c:v>123.64999999999999</c:v>
                </c:pt>
                <c:pt idx="36">
                  <c:v>123.64999999999999</c:v>
                </c:pt>
                <c:pt idx="37">
                  <c:v>123.64999999999999</c:v>
                </c:pt>
                <c:pt idx="38">
                  <c:v>123.64999999999999</c:v>
                </c:pt>
                <c:pt idx="39">
                  <c:v>123.64999999999999</c:v>
                </c:pt>
                <c:pt idx="40">
                  <c:v>123.64999999999999</c:v>
                </c:pt>
                <c:pt idx="41">
                  <c:v>123.64999999999999</c:v>
                </c:pt>
                <c:pt idx="42">
                  <c:v>123.64999999999999</c:v>
                </c:pt>
                <c:pt idx="43">
                  <c:v>123.64999999999999</c:v>
                </c:pt>
                <c:pt idx="44">
                  <c:v>123.64999999999999</c:v>
                </c:pt>
                <c:pt idx="45">
                  <c:v>123.64999999999999</c:v>
                </c:pt>
                <c:pt idx="46">
                  <c:v>123.64999999999999</c:v>
                </c:pt>
                <c:pt idx="47">
                  <c:v>123.64999999999999</c:v>
                </c:pt>
                <c:pt idx="48">
                  <c:v>123.64999999999999</c:v>
                </c:pt>
                <c:pt idx="49">
                  <c:v>123.64999999999999</c:v>
                </c:pt>
                <c:pt idx="50">
                  <c:v>123.64999999999999</c:v>
                </c:pt>
                <c:pt idx="51">
                  <c:v>123.64999999999999</c:v>
                </c:pt>
                <c:pt idx="52">
                  <c:v>123.64999999999999</c:v>
                </c:pt>
                <c:pt idx="53">
                  <c:v>123.64999999999999</c:v>
                </c:pt>
                <c:pt idx="54">
                  <c:v>123.64999999999999</c:v>
                </c:pt>
                <c:pt idx="55">
                  <c:v>123.64999999999999</c:v>
                </c:pt>
                <c:pt idx="56">
                  <c:v>123.64999999999999</c:v>
                </c:pt>
                <c:pt idx="57">
                  <c:v>123.64999999999999</c:v>
                </c:pt>
                <c:pt idx="58">
                  <c:v>123.64999999999999</c:v>
                </c:pt>
                <c:pt idx="59">
                  <c:v>123.64999999999999</c:v>
                </c:pt>
                <c:pt idx="60">
                  <c:v>123.64999999999999</c:v>
                </c:pt>
                <c:pt idx="61">
                  <c:v>123.64999999999999</c:v>
                </c:pt>
                <c:pt idx="62">
                  <c:v>123.64999999999999</c:v>
                </c:pt>
                <c:pt idx="63">
                  <c:v>123.64999999999999</c:v>
                </c:pt>
                <c:pt idx="64">
                  <c:v>123.64999999999999</c:v>
                </c:pt>
                <c:pt idx="65">
                  <c:v>123.64999999999999</c:v>
                </c:pt>
                <c:pt idx="66">
                  <c:v>123.64999999999999</c:v>
                </c:pt>
                <c:pt idx="67">
                  <c:v>123.64999999999999</c:v>
                </c:pt>
                <c:pt idx="68">
                  <c:v>123.64999999999999</c:v>
                </c:pt>
                <c:pt idx="69">
                  <c:v>123.64999999999999</c:v>
                </c:pt>
                <c:pt idx="70">
                  <c:v>123.64999999999999</c:v>
                </c:pt>
                <c:pt idx="71">
                  <c:v>123.64999999999999</c:v>
                </c:pt>
                <c:pt idx="72">
                  <c:v>123.64999999999999</c:v>
                </c:pt>
                <c:pt idx="73">
                  <c:v>123.64999999999999</c:v>
                </c:pt>
                <c:pt idx="74">
                  <c:v>123.64999999999999</c:v>
                </c:pt>
                <c:pt idx="75">
                  <c:v>123.64999999999999</c:v>
                </c:pt>
                <c:pt idx="76">
                  <c:v>123.64999999999999</c:v>
                </c:pt>
                <c:pt idx="77">
                  <c:v>123.64999999999999</c:v>
                </c:pt>
                <c:pt idx="78">
                  <c:v>123.64999999999999</c:v>
                </c:pt>
                <c:pt idx="79">
                  <c:v>123.64999999999999</c:v>
                </c:pt>
                <c:pt idx="80">
                  <c:v>123.64999999999999</c:v>
                </c:pt>
                <c:pt idx="81">
                  <c:v>123.64999999999999</c:v>
                </c:pt>
                <c:pt idx="82">
                  <c:v>123.64999999999999</c:v>
                </c:pt>
                <c:pt idx="83">
                  <c:v>123.64999999999999</c:v>
                </c:pt>
                <c:pt idx="84">
                  <c:v>123.64999999999999</c:v>
                </c:pt>
                <c:pt idx="85">
                  <c:v>123.64999999999999</c:v>
                </c:pt>
                <c:pt idx="86">
                  <c:v>123.64999999999999</c:v>
                </c:pt>
                <c:pt idx="87">
                  <c:v>123.64999999999999</c:v>
                </c:pt>
                <c:pt idx="88">
                  <c:v>123.64999999999999</c:v>
                </c:pt>
                <c:pt idx="89">
                  <c:v>123.64999999999999</c:v>
                </c:pt>
                <c:pt idx="90">
                  <c:v>123.64999999999999</c:v>
                </c:pt>
                <c:pt idx="91">
                  <c:v>123.64999999999999</c:v>
                </c:pt>
                <c:pt idx="92">
                  <c:v>123.64999999999999</c:v>
                </c:pt>
                <c:pt idx="93">
                  <c:v>123.64999999999999</c:v>
                </c:pt>
                <c:pt idx="94">
                  <c:v>123.64999999999999</c:v>
                </c:pt>
                <c:pt idx="95">
                  <c:v>123.64999999999999</c:v>
                </c:pt>
                <c:pt idx="96">
                  <c:v>123.64999999999999</c:v>
                </c:pt>
                <c:pt idx="97">
                  <c:v>123.64999999999999</c:v>
                </c:pt>
                <c:pt idx="98">
                  <c:v>123.64999999999999</c:v>
                </c:pt>
                <c:pt idx="99">
                  <c:v>123.64999999999999</c:v>
                </c:pt>
                <c:pt idx="100">
                  <c:v>123.64999999999999</c:v>
                </c:pt>
                <c:pt idx="101">
                  <c:v>123.64999999999999</c:v>
                </c:pt>
                <c:pt idx="102">
                  <c:v>123.64999999999999</c:v>
                </c:pt>
                <c:pt idx="103">
                  <c:v>123.64999999999999</c:v>
                </c:pt>
                <c:pt idx="104">
                  <c:v>123.64999999999999</c:v>
                </c:pt>
                <c:pt idx="105">
                  <c:v>123.64999999999999</c:v>
                </c:pt>
                <c:pt idx="106">
                  <c:v>123.64999999999999</c:v>
                </c:pt>
                <c:pt idx="107">
                  <c:v>123.64999999999999</c:v>
                </c:pt>
                <c:pt idx="108">
                  <c:v>123.64999999999999</c:v>
                </c:pt>
                <c:pt idx="109">
                  <c:v>123.64999999999999</c:v>
                </c:pt>
                <c:pt idx="110">
                  <c:v>123.64999999999999</c:v>
                </c:pt>
                <c:pt idx="111">
                  <c:v>123.64999999999999</c:v>
                </c:pt>
                <c:pt idx="112">
                  <c:v>123.64999999999999</c:v>
                </c:pt>
                <c:pt idx="113">
                  <c:v>123.64999999999999</c:v>
                </c:pt>
                <c:pt idx="114">
                  <c:v>123.64999999999999</c:v>
                </c:pt>
                <c:pt idx="115">
                  <c:v>123.64999999999999</c:v>
                </c:pt>
                <c:pt idx="116">
                  <c:v>123.64999999999999</c:v>
                </c:pt>
                <c:pt idx="117">
                  <c:v>123.64999999999999</c:v>
                </c:pt>
                <c:pt idx="118">
                  <c:v>123.64999999999999</c:v>
                </c:pt>
                <c:pt idx="119">
                  <c:v>123.64999999999999</c:v>
                </c:pt>
                <c:pt idx="120">
                  <c:v>123.64999999999999</c:v>
                </c:pt>
                <c:pt idx="121">
                  <c:v>123.64999999999999</c:v>
                </c:pt>
                <c:pt idx="122">
                  <c:v>123.64999999999999</c:v>
                </c:pt>
                <c:pt idx="123">
                  <c:v>123.64999999999999</c:v>
                </c:pt>
                <c:pt idx="124">
                  <c:v>123.64999999999999</c:v>
                </c:pt>
                <c:pt idx="125">
                  <c:v>123.64999999999999</c:v>
                </c:pt>
                <c:pt idx="126">
                  <c:v>123.64999999999999</c:v>
                </c:pt>
                <c:pt idx="127">
                  <c:v>123.64999999999999</c:v>
                </c:pt>
                <c:pt idx="128">
                  <c:v>123.64999999999999</c:v>
                </c:pt>
                <c:pt idx="129">
                  <c:v>123.64999999999999</c:v>
                </c:pt>
                <c:pt idx="130">
                  <c:v>123.64999999999999</c:v>
                </c:pt>
                <c:pt idx="131">
                  <c:v>123.64999999999999</c:v>
                </c:pt>
                <c:pt idx="132">
                  <c:v>123.64999999999999</c:v>
                </c:pt>
                <c:pt idx="133">
                  <c:v>123.64999999999999</c:v>
                </c:pt>
                <c:pt idx="134">
                  <c:v>123.64999999999999</c:v>
                </c:pt>
                <c:pt idx="135">
                  <c:v>123.64999999999999</c:v>
                </c:pt>
                <c:pt idx="136">
                  <c:v>123.64999999999999</c:v>
                </c:pt>
                <c:pt idx="137">
                  <c:v>123.64999999999999</c:v>
                </c:pt>
                <c:pt idx="138">
                  <c:v>123.64999999999999</c:v>
                </c:pt>
                <c:pt idx="139">
                  <c:v>123.64999999999999</c:v>
                </c:pt>
                <c:pt idx="140">
                  <c:v>123.64999999999999</c:v>
                </c:pt>
                <c:pt idx="141">
                  <c:v>123.64999999999999</c:v>
                </c:pt>
                <c:pt idx="142">
                  <c:v>123.64999999999999</c:v>
                </c:pt>
                <c:pt idx="143">
                  <c:v>123.64999999999999</c:v>
                </c:pt>
                <c:pt idx="144">
                  <c:v>123.64999999999999</c:v>
                </c:pt>
                <c:pt idx="145">
                  <c:v>123.64999999999999</c:v>
                </c:pt>
                <c:pt idx="146">
                  <c:v>123.64999999999999</c:v>
                </c:pt>
                <c:pt idx="147">
                  <c:v>123.64999999999999</c:v>
                </c:pt>
                <c:pt idx="148">
                  <c:v>123.64999999999999</c:v>
                </c:pt>
                <c:pt idx="149">
                  <c:v>123.64999999999999</c:v>
                </c:pt>
                <c:pt idx="150">
                  <c:v>123.64999999999999</c:v>
                </c:pt>
                <c:pt idx="151">
                  <c:v>123.64999999999999</c:v>
                </c:pt>
                <c:pt idx="152">
                  <c:v>123.64999999999999</c:v>
                </c:pt>
                <c:pt idx="153">
                  <c:v>123.64999999999999</c:v>
                </c:pt>
                <c:pt idx="154">
                  <c:v>123.64999999999999</c:v>
                </c:pt>
                <c:pt idx="155">
                  <c:v>123.64999999999999</c:v>
                </c:pt>
                <c:pt idx="156">
                  <c:v>123.64999999999999</c:v>
                </c:pt>
                <c:pt idx="157">
                  <c:v>123.64999999999999</c:v>
                </c:pt>
                <c:pt idx="158">
                  <c:v>123.64999999999999</c:v>
                </c:pt>
                <c:pt idx="159">
                  <c:v>123.64999999999999</c:v>
                </c:pt>
                <c:pt idx="160">
                  <c:v>123.64999999999999</c:v>
                </c:pt>
                <c:pt idx="161">
                  <c:v>123.64999999999999</c:v>
                </c:pt>
                <c:pt idx="162">
                  <c:v>123.64999999999999</c:v>
                </c:pt>
                <c:pt idx="163">
                  <c:v>123.64999999999999</c:v>
                </c:pt>
                <c:pt idx="164">
                  <c:v>123.64999999999999</c:v>
                </c:pt>
                <c:pt idx="165">
                  <c:v>123.64999999999999</c:v>
                </c:pt>
                <c:pt idx="166">
                  <c:v>123.64999999999999</c:v>
                </c:pt>
                <c:pt idx="167">
                  <c:v>123.64999999999999</c:v>
                </c:pt>
                <c:pt idx="168">
                  <c:v>123.64999999999999</c:v>
                </c:pt>
                <c:pt idx="169">
                  <c:v>123.64999999999999</c:v>
                </c:pt>
                <c:pt idx="170">
                  <c:v>123.64999999999999</c:v>
                </c:pt>
                <c:pt idx="171">
                  <c:v>123.64999999999999</c:v>
                </c:pt>
                <c:pt idx="172">
                  <c:v>123.64999999999999</c:v>
                </c:pt>
                <c:pt idx="173">
                  <c:v>123.64999999999999</c:v>
                </c:pt>
                <c:pt idx="174">
                  <c:v>123.64999999999999</c:v>
                </c:pt>
                <c:pt idx="175">
                  <c:v>123.64999999999999</c:v>
                </c:pt>
                <c:pt idx="176">
                  <c:v>123.64999999999999</c:v>
                </c:pt>
                <c:pt idx="177">
                  <c:v>123.64999999999999</c:v>
                </c:pt>
                <c:pt idx="178">
                  <c:v>123.64999999999999</c:v>
                </c:pt>
                <c:pt idx="179">
                  <c:v>123.64999999999999</c:v>
                </c:pt>
                <c:pt idx="180">
                  <c:v>123.64999999999999</c:v>
                </c:pt>
                <c:pt idx="181">
                  <c:v>123.64999999999999</c:v>
                </c:pt>
                <c:pt idx="182">
                  <c:v>123.64999999999999</c:v>
                </c:pt>
                <c:pt idx="183">
                  <c:v>123.64999999999999</c:v>
                </c:pt>
                <c:pt idx="184">
                  <c:v>123.64999999999999</c:v>
                </c:pt>
                <c:pt idx="185">
                  <c:v>123.64999999999999</c:v>
                </c:pt>
                <c:pt idx="186">
                  <c:v>123.64999999999999</c:v>
                </c:pt>
                <c:pt idx="187">
                  <c:v>123.64999999999999</c:v>
                </c:pt>
                <c:pt idx="188">
                  <c:v>123.64999999999999</c:v>
                </c:pt>
                <c:pt idx="189">
                  <c:v>123.64999999999999</c:v>
                </c:pt>
                <c:pt idx="190">
                  <c:v>123.64999999999999</c:v>
                </c:pt>
                <c:pt idx="191">
                  <c:v>123.64999999999999</c:v>
                </c:pt>
                <c:pt idx="192">
                  <c:v>123.64999999999999</c:v>
                </c:pt>
                <c:pt idx="193">
                  <c:v>123.64999999999999</c:v>
                </c:pt>
                <c:pt idx="194">
                  <c:v>123.64999999999999</c:v>
                </c:pt>
                <c:pt idx="195">
                  <c:v>123.64999999999999</c:v>
                </c:pt>
                <c:pt idx="196">
                  <c:v>123.64999999999999</c:v>
                </c:pt>
                <c:pt idx="197">
                  <c:v>123.64999999999999</c:v>
                </c:pt>
                <c:pt idx="198">
                  <c:v>123.64999999999999</c:v>
                </c:pt>
                <c:pt idx="199">
                  <c:v>123.64999999999999</c:v>
                </c:pt>
                <c:pt idx="200">
                  <c:v>123.64999999999999</c:v>
                </c:pt>
                <c:pt idx="201">
                  <c:v>123.64999999999999</c:v>
                </c:pt>
                <c:pt idx="202">
                  <c:v>123.64999999999999</c:v>
                </c:pt>
                <c:pt idx="203">
                  <c:v>123.64999999999999</c:v>
                </c:pt>
                <c:pt idx="204">
                  <c:v>123.64999999999999</c:v>
                </c:pt>
                <c:pt idx="205">
                  <c:v>123.64999999999999</c:v>
                </c:pt>
                <c:pt idx="206">
                  <c:v>123.64999999999999</c:v>
                </c:pt>
                <c:pt idx="207">
                  <c:v>123.64999999999999</c:v>
                </c:pt>
                <c:pt idx="208">
                  <c:v>123.64999999999999</c:v>
                </c:pt>
                <c:pt idx="209">
                  <c:v>123.64999999999999</c:v>
                </c:pt>
                <c:pt idx="210">
                  <c:v>123.64999999999999</c:v>
                </c:pt>
                <c:pt idx="211">
                  <c:v>123.64999999999999</c:v>
                </c:pt>
                <c:pt idx="212">
                  <c:v>123.64999999999999</c:v>
                </c:pt>
                <c:pt idx="213">
                  <c:v>123.64999999999999</c:v>
                </c:pt>
                <c:pt idx="214">
                  <c:v>123.64999999999999</c:v>
                </c:pt>
                <c:pt idx="215">
                  <c:v>123.64999999999999</c:v>
                </c:pt>
                <c:pt idx="216">
                  <c:v>123.64999999999999</c:v>
                </c:pt>
                <c:pt idx="217">
                  <c:v>123.64999999999999</c:v>
                </c:pt>
                <c:pt idx="218">
                  <c:v>123.64999999999999</c:v>
                </c:pt>
                <c:pt idx="219">
                  <c:v>123.64999999999999</c:v>
                </c:pt>
                <c:pt idx="220">
                  <c:v>123.64999999999999</c:v>
                </c:pt>
                <c:pt idx="221">
                  <c:v>123.64999999999999</c:v>
                </c:pt>
                <c:pt idx="222">
                  <c:v>123.64999999999999</c:v>
                </c:pt>
                <c:pt idx="223">
                  <c:v>123.64999999999999</c:v>
                </c:pt>
                <c:pt idx="224">
                  <c:v>123.64999999999999</c:v>
                </c:pt>
                <c:pt idx="225">
                  <c:v>123.64999999999999</c:v>
                </c:pt>
                <c:pt idx="226">
                  <c:v>123.64999999999999</c:v>
                </c:pt>
                <c:pt idx="227">
                  <c:v>123.64999999999999</c:v>
                </c:pt>
                <c:pt idx="228">
                  <c:v>123.64999999999999</c:v>
                </c:pt>
                <c:pt idx="229">
                  <c:v>123.64999999999999</c:v>
                </c:pt>
                <c:pt idx="230">
                  <c:v>123.64999999999999</c:v>
                </c:pt>
                <c:pt idx="231">
                  <c:v>123.64999999999999</c:v>
                </c:pt>
                <c:pt idx="232">
                  <c:v>123.64999999999999</c:v>
                </c:pt>
                <c:pt idx="233">
                  <c:v>123.64999999999999</c:v>
                </c:pt>
                <c:pt idx="234">
                  <c:v>123.64999999999999</c:v>
                </c:pt>
                <c:pt idx="235">
                  <c:v>123.64999999999999</c:v>
                </c:pt>
                <c:pt idx="236">
                  <c:v>123.64999999999999</c:v>
                </c:pt>
                <c:pt idx="237">
                  <c:v>123.64999999999999</c:v>
                </c:pt>
                <c:pt idx="238">
                  <c:v>123.64999999999999</c:v>
                </c:pt>
                <c:pt idx="239">
                  <c:v>123.64999999999999</c:v>
                </c:pt>
                <c:pt idx="240">
                  <c:v>123.64999999999999</c:v>
                </c:pt>
                <c:pt idx="241">
                  <c:v>123.64999999999999</c:v>
                </c:pt>
                <c:pt idx="242">
                  <c:v>123.64999999999999</c:v>
                </c:pt>
                <c:pt idx="243">
                  <c:v>123.64999999999999</c:v>
                </c:pt>
                <c:pt idx="244">
                  <c:v>123.64999999999999</c:v>
                </c:pt>
                <c:pt idx="245">
                  <c:v>123.64999999999999</c:v>
                </c:pt>
                <c:pt idx="246">
                  <c:v>123.64999999999999</c:v>
                </c:pt>
                <c:pt idx="247">
                  <c:v>123.64999999999999</c:v>
                </c:pt>
                <c:pt idx="248">
                  <c:v>123.64999999999999</c:v>
                </c:pt>
                <c:pt idx="249">
                  <c:v>123.64999999999999</c:v>
                </c:pt>
                <c:pt idx="250">
                  <c:v>123.64999999999999</c:v>
                </c:pt>
                <c:pt idx="251">
                  <c:v>123.64999999999999</c:v>
                </c:pt>
                <c:pt idx="252">
                  <c:v>123.64999999999999</c:v>
                </c:pt>
                <c:pt idx="253">
                  <c:v>123.64999999999999</c:v>
                </c:pt>
                <c:pt idx="254">
                  <c:v>123.64999999999999</c:v>
                </c:pt>
                <c:pt idx="255">
                  <c:v>123.64999999999999</c:v>
                </c:pt>
                <c:pt idx="256">
                  <c:v>123.64999999999999</c:v>
                </c:pt>
                <c:pt idx="257">
                  <c:v>123.64999999999999</c:v>
                </c:pt>
                <c:pt idx="258">
                  <c:v>123.64999999999999</c:v>
                </c:pt>
                <c:pt idx="259">
                  <c:v>123.64999999999999</c:v>
                </c:pt>
                <c:pt idx="260">
                  <c:v>123.64999999999999</c:v>
                </c:pt>
                <c:pt idx="261">
                  <c:v>123.64999999999999</c:v>
                </c:pt>
                <c:pt idx="262">
                  <c:v>123.64999999999999</c:v>
                </c:pt>
                <c:pt idx="263">
                  <c:v>123.64999999999999</c:v>
                </c:pt>
                <c:pt idx="264">
                  <c:v>123.64999999999999</c:v>
                </c:pt>
                <c:pt idx="265">
                  <c:v>123.64999999999999</c:v>
                </c:pt>
                <c:pt idx="266">
                  <c:v>123.64999999999999</c:v>
                </c:pt>
                <c:pt idx="267">
                  <c:v>123.64999999999999</c:v>
                </c:pt>
                <c:pt idx="268">
                  <c:v>123.64999999999999</c:v>
                </c:pt>
                <c:pt idx="269">
                  <c:v>123.64999999999999</c:v>
                </c:pt>
                <c:pt idx="270">
                  <c:v>123.64999999999999</c:v>
                </c:pt>
                <c:pt idx="271">
                  <c:v>123.64999999999999</c:v>
                </c:pt>
                <c:pt idx="272">
                  <c:v>123.64999999999999</c:v>
                </c:pt>
                <c:pt idx="273">
                  <c:v>123.64999999999999</c:v>
                </c:pt>
                <c:pt idx="274">
                  <c:v>123.64999999999999</c:v>
                </c:pt>
                <c:pt idx="275">
                  <c:v>123.64999999999999</c:v>
                </c:pt>
                <c:pt idx="276">
                  <c:v>123.64999999999999</c:v>
                </c:pt>
                <c:pt idx="277">
                  <c:v>123.64999999999999</c:v>
                </c:pt>
                <c:pt idx="278">
                  <c:v>123.64999999999999</c:v>
                </c:pt>
                <c:pt idx="279">
                  <c:v>123.64999999999999</c:v>
                </c:pt>
                <c:pt idx="280">
                  <c:v>123.64999999999999</c:v>
                </c:pt>
                <c:pt idx="281">
                  <c:v>123.64999999999999</c:v>
                </c:pt>
                <c:pt idx="282">
                  <c:v>123.64999999999999</c:v>
                </c:pt>
                <c:pt idx="283">
                  <c:v>123.64999999999999</c:v>
                </c:pt>
                <c:pt idx="284">
                  <c:v>123.64999999999999</c:v>
                </c:pt>
                <c:pt idx="285">
                  <c:v>123.64999999999999</c:v>
                </c:pt>
                <c:pt idx="286">
                  <c:v>123.64999999999999</c:v>
                </c:pt>
                <c:pt idx="287">
                  <c:v>123.64999999999999</c:v>
                </c:pt>
                <c:pt idx="288">
                  <c:v>123.64999999999999</c:v>
                </c:pt>
                <c:pt idx="289">
                  <c:v>123.64999999999999</c:v>
                </c:pt>
                <c:pt idx="290">
                  <c:v>123.64999999999999</c:v>
                </c:pt>
                <c:pt idx="291">
                  <c:v>123.64999999999999</c:v>
                </c:pt>
                <c:pt idx="292">
                  <c:v>123.64999999999999</c:v>
                </c:pt>
                <c:pt idx="293">
                  <c:v>123.64999999999999</c:v>
                </c:pt>
                <c:pt idx="294">
                  <c:v>123.64999999999999</c:v>
                </c:pt>
                <c:pt idx="295">
                  <c:v>123.64999999999999</c:v>
                </c:pt>
                <c:pt idx="296">
                  <c:v>123.64999999999999</c:v>
                </c:pt>
                <c:pt idx="297">
                  <c:v>123.64999999999999</c:v>
                </c:pt>
                <c:pt idx="298">
                  <c:v>123.64999999999999</c:v>
                </c:pt>
                <c:pt idx="299">
                  <c:v>123.64999999999999</c:v>
                </c:pt>
                <c:pt idx="300">
                  <c:v>123.64999999999999</c:v>
                </c:pt>
                <c:pt idx="301">
                  <c:v>123.64999999999999</c:v>
                </c:pt>
                <c:pt idx="302">
                  <c:v>123.64999999999999</c:v>
                </c:pt>
                <c:pt idx="303">
                  <c:v>123.64999999999999</c:v>
                </c:pt>
                <c:pt idx="304">
                  <c:v>123.64999999999999</c:v>
                </c:pt>
                <c:pt idx="305">
                  <c:v>123.64999999999999</c:v>
                </c:pt>
                <c:pt idx="306">
                  <c:v>123.64999999999999</c:v>
                </c:pt>
                <c:pt idx="307">
                  <c:v>123.64999999999999</c:v>
                </c:pt>
                <c:pt idx="308">
                  <c:v>123.64999999999999</c:v>
                </c:pt>
                <c:pt idx="309">
                  <c:v>123.64999999999999</c:v>
                </c:pt>
                <c:pt idx="310">
                  <c:v>123.64999999999999</c:v>
                </c:pt>
                <c:pt idx="311">
                  <c:v>123.64999999999999</c:v>
                </c:pt>
                <c:pt idx="312">
                  <c:v>123.64999999999999</c:v>
                </c:pt>
                <c:pt idx="313">
                  <c:v>123.64999999999999</c:v>
                </c:pt>
                <c:pt idx="314">
                  <c:v>123.64999999999999</c:v>
                </c:pt>
                <c:pt idx="315">
                  <c:v>123.64999999999999</c:v>
                </c:pt>
                <c:pt idx="316">
                  <c:v>123.64999999999999</c:v>
                </c:pt>
                <c:pt idx="317">
                  <c:v>123.64999999999999</c:v>
                </c:pt>
                <c:pt idx="318">
                  <c:v>123.64999999999999</c:v>
                </c:pt>
                <c:pt idx="319">
                  <c:v>123.64999999999999</c:v>
                </c:pt>
                <c:pt idx="320">
                  <c:v>123.64999999999999</c:v>
                </c:pt>
                <c:pt idx="321">
                  <c:v>123.64999999999999</c:v>
                </c:pt>
                <c:pt idx="322">
                  <c:v>123.64999999999999</c:v>
                </c:pt>
                <c:pt idx="323">
                  <c:v>123.64999999999999</c:v>
                </c:pt>
                <c:pt idx="324">
                  <c:v>123.64999999999999</c:v>
                </c:pt>
                <c:pt idx="325">
                  <c:v>123.64999999999999</c:v>
                </c:pt>
                <c:pt idx="326">
                  <c:v>123.64999999999999</c:v>
                </c:pt>
                <c:pt idx="327">
                  <c:v>123.64999999999999</c:v>
                </c:pt>
                <c:pt idx="328">
                  <c:v>123.64999999999999</c:v>
                </c:pt>
                <c:pt idx="329">
                  <c:v>123.64999999999999</c:v>
                </c:pt>
                <c:pt idx="330">
                  <c:v>123.64999999999999</c:v>
                </c:pt>
                <c:pt idx="331">
                  <c:v>123.64999999999999</c:v>
                </c:pt>
                <c:pt idx="332">
                  <c:v>123.64999999999999</c:v>
                </c:pt>
                <c:pt idx="333">
                  <c:v>123.64999999999999</c:v>
                </c:pt>
                <c:pt idx="334">
                  <c:v>123.64999999999999</c:v>
                </c:pt>
                <c:pt idx="335">
                  <c:v>123.64999999999999</c:v>
                </c:pt>
                <c:pt idx="336">
                  <c:v>123.64999999999999</c:v>
                </c:pt>
                <c:pt idx="337">
                  <c:v>123.64999999999999</c:v>
                </c:pt>
                <c:pt idx="338">
                  <c:v>123.64999999999999</c:v>
                </c:pt>
                <c:pt idx="339">
                  <c:v>123.64999999999999</c:v>
                </c:pt>
                <c:pt idx="340">
                  <c:v>123.64999999999999</c:v>
                </c:pt>
                <c:pt idx="341">
                  <c:v>123.64999999999999</c:v>
                </c:pt>
                <c:pt idx="342">
                  <c:v>123.64999999999999</c:v>
                </c:pt>
                <c:pt idx="343">
                  <c:v>123.64999999999999</c:v>
                </c:pt>
                <c:pt idx="344">
                  <c:v>123.64999999999999</c:v>
                </c:pt>
                <c:pt idx="345">
                  <c:v>123.64999999999999</c:v>
                </c:pt>
                <c:pt idx="346">
                  <c:v>123.64999999999999</c:v>
                </c:pt>
                <c:pt idx="347">
                  <c:v>123.64999999999999</c:v>
                </c:pt>
                <c:pt idx="348">
                  <c:v>123.64999999999999</c:v>
                </c:pt>
                <c:pt idx="349">
                  <c:v>123.64999999999999</c:v>
                </c:pt>
                <c:pt idx="350">
                  <c:v>123.64999999999999</c:v>
                </c:pt>
                <c:pt idx="351">
                  <c:v>123.64999999999999</c:v>
                </c:pt>
                <c:pt idx="352">
                  <c:v>123.64999999999999</c:v>
                </c:pt>
                <c:pt idx="353">
                  <c:v>123.64999999999999</c:v>
                </c:pt>
                <c:pt idx="354">
                  <c:v>123.64999999999999</c:v>
                </c:pt>
                <c:pt idx="355">
                  <c:v>123.64999999999999</c:v>
                </c:pt>
                <c:pt idx="356">
                  <c:v>123.64999999999999</c:v>
                </c:pt>
                <c:pt idx="357">
                  <c:v>123.64999999999999</c:v>
                </c:pt>
                <c:pt idx="358">
                  <c:v>123.64999999999999</c:v>
                </c:pt>
                <c:pt idx="359">
                  <c:v>123.64999999999999</c:v>
                </c:pt>
                <c:pt idx="360">
                  <c:v>123.64999999999999</c:v>
                </c:pt>
                <c:pt idx="361">
                  <c:v>123.64999999999999</c:v>
                </c:pt>
                <c:pt idx="362">
                  <c:v>123.64999999999999</c:v>
                </c:pt>
                <c:pt idx="363">
                  <c:v>123.64999999999999</c:v>
                </c:pt>
                <c:pt idx="364">
                  <c:v>123.64999999999999</c:v>
                </c:pt>
                <c:pt idx="365">
                  <c:v>123.64999999999999</c:v>
                </c:pt>
                <c:pt idx="366">
                  <c:v>123.64999999999999</c:v>
                </c:pt>
                <c:pt idx="367">
                  <c:v>123.64999999999999</c:v>
                </c:pt>
                <c:pt idx="368">
                  <c:v>123.64999999999999</c:v>
                </c:pt>
                <c:pt idx="369">
                  <c:v>123.64999999999999</c:v>
                </c:pt>
                <c:pt idx="370">
                  <c:v>123.64999999999999</c:v>
                </c:pt>
                <c:pt idx="371">
                  <c:v>123.64999999999999</c:v>
                </c:pt>
                <c:pt idx="372">
                  <c:v>123.64999999999999</c:v>
                </c:pt>
                <c:pt idx="373">
                  <c:v>123.64999999999999</c:v>
                </c:pt>
                <c:pt idx="374">
                  <c:v>123.64999999999999</c:v>
                </c:pt>
                <c:pt idx="375">
                  <c:v>123.64999999999999</c:v>
                </c:pt>
                <c:pt idx="376">
                  <c:v>123.64999999999999</c:v>
                </c:pt>
                <c:pt idx="377">
                  <c:v>123.64999999999999</c:v>
                </c:pt>
                <c:pt idx="378">
                  <c:v>123.64999999999999</c:v>
                </c:pt>
                <c:pt idx="379">
                  <c:v>123.64999999999999</c:v>
                </c:pt>
                <c:pt idx="380">
                  <c:v>123.64999999999999</c:v>
                </c:pt>
                <c:pt idx="381">
                  <c:v>123.64999999999999</c:v>
                </c:pt>
                <c:pt idx="382">
                  <c:v>123.64999999999999</c:v>
                </c:pt>
                <c:pt idx="383">
                  <c:v>123.64999999999999</c:v>
                </c:pt>
                <c:pt idx="384">
                  <c:v>123.64999999999999</c:v>
                </c:pt>
                <c:pt idx="385">
                  <c:v>123.64999999999999</c:v>
                </c:pt>
                <c:pt idx="386">
                  <c:v>123.64999999999999</c:v>
                </c:pt>
                <c:pt idx="387">
                  <c:v>123.64999999999999</c:v>
                </c:pt>
                <c:pt idx="388">
                  <c:v>123.64999999999999</c:v>
                </c:pt>
                <c:pt idx="389">
                  <c:v>123.64999999999999</c:v>
                </c:pt>
                <c:pt idx="390">
                  <c:v>123.64999999999999</c:v>
                </c:pt>
                <c:pt idx="391">
                  <c:v>123.64999999999999</c:v>
                </c:pt>
                <c:pt idx="392">
                  <c:v>123.64999999999999</c:v>
                </c:pt>
                <c:pt idx="393">
                  <c:v>123.64999999999999</c:v>
                </c:pt>
                <c:pt idx="394">
                  <c:v>123.64999999999999</c:v>
                </c:pt>
                <c:pt idx="395">
                  <c:v>123.64999999999999</c:v>
                </c:pt>
                <c:pt idx="396">
                  <c:v>123.64999999999999</c:v>
                </c:pt>
                <c:pt idx="397">
                  <c:v>123.64999999999999</c:v>
                </c:pt>
                <c:pt idx="398">
                  <c:v>123.64999999999999</c:v>
                </c:pt>
                <c:pt idx="399">
                  <c:v>123.64999999999999</c:v>
                </c:pt>
                <c:pt idx="400">
                  <c:v>123.64999999999999</c:v>
                </c:pt>
              </c:numCache>
            </c:numRef>
          </c:val>
        </c:ser>
        <c:ser>
          <c:idx val="2"/>
          <c:order val="1"/>
          <c:tx>
            <c:strRef>
              <c:f>'Charts - 25'!$I$6</c:f>
              <c:strCache>
                <c:ptCount val="1"/>
                <c:pt idx="0">
                  <c:v>Male 25 - Poor</c:v>
                </c:pt>
              </c:strCache>
            </c:strRef>
          </c:tx>
          <c:marker>
            <c:symbol val="none"/>
          </c:marker>
          <c:cat>
            <c:numRef>
              <c:f>'Charts - 25'!$A$7:$A$407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1.7000000000000011</c:v>
                </c:pt>
                <c:pt idx="71">
                  <c:v>1.7100000000000011</c:v>
                </c:pt>
                <c:pt idx="72">
                  <c:v>1.7200000000000011</c:v>
                </c:pt>
                <c:pt idx="73">
                  <c:v>1.7300000000000011</c:v>
                </c:pt>
                <c:pt idx="74">
                  <c:v>1.7400000000000011</c:v>
                </c:pt>
                <c:pt idx="75">
                  <c:v>1.7500000000000011</c:v>
                </c:pt>
                <c:pt idx="76">
                  <c:v>1.7600000000000011</c:v>
                </c:pt>
                <c:pt idx="77">
                  <c:v>1.7700000000000011</c:v>
                </c:pt>
                <c:pt idx="78">
                  <c:v>1.7800000000000011</c:v>
                </c:pt>
                <c:pt idx="79">
                  <c:v>1.7900000000000011</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1.9300000000000044</c:v>
                </c:pt>
                <c:pt idx="94">
                  <c:v>1.9400000000000044</c:v>
                </c:pt>
                <c:pt idx="95">
                  <c:v>1.9500000000000044</c:v>
                </c:pt>
                <c:pt idx="96">
                  <c:v>1.9600000000000044</c:v>
                </c:pt>
                <c:pt idx="97">
                  <c:v>1.9700000000000044</c:v>
                </c:pt>
                <c:pt idx="98">
                  <c:v>1.9800000000000049</c:v>
                </c:pt>
                <c:pt idx="99">
                  <c:v>1.9900000000000049</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- 25'!$I$7:$I$407</c:f>
              <c:numCache>
                <c:formatCode>"$"#,##0.00_);\("$"#,##0.00\)</c:formatCode>
                <c:ptCount val="401"/>
                <c:pt idx="0">
                  <c:v>304.22000000000003</c:v>
                </c:pt>
                <c:pt idx="1">
                  <c:v>304.22000000000003</c:v>
                </c:pt>
                <c:pt idx="2">
                  <c:v>304.22000000000003</c:v>
                </c:pt>
                <c:pt idx="3">
                  <c:v>304.22000000000003</c:v>
                </c:pt>
                <c:pt idx="4">
                  <c:v>304.22000000000003</c:v>
                </c:pt>
                <c:pt idx="5">
                  <c:v>304.22000000000003</c:v>
                </c:pt>
                <c:pt idx="6">
                  <c:v>304.22000000000003</c:v>
                </c:pt>
                <c:pt idx="7">
                  <c:v>304.22000000000003</c:v>
                </c:pt>
                <c:pt idx="8">
                  <c:v>304.22000000000003</c:v>
                </c:pt>
                <c:pt idx="9">
                  <c:v>304.22000000000003</c:v>
                </c:pt>
                <c:pt idx="10">
                  <c:v>304.22000000000003</c:v>
                </c:pt>
                <c:pt idx="11">
                  <c:v>304.22000000000003</c:v>
                </c:pt>
                <c:pt idx="12">
                  <c:v>304.22000000000003</c:v>
                </c:pt>
                <c:pt idx="13">
                  <c:v>304.22000000000003</c:v>
                </c:pt>
                <c:pt idx="14">
                  <c:v>304.22000000000003</c:v>
                </c:pt>
                <c:pt idx="15">
                  <c:v>304.22000000000003</c:v>
                </c:pt>
                <c:pt idx="16">
                  <c:v>304.22000000000003</c:v>
                </c:pt>
                <c:pt idx="17">
                  <c:v>304.22000000000003</c:v>
                </c:pt>
                <c:pt idx="18">
                  <c:v>304.22000000000003</c:v>
                </c:pt>
                <c:pt idx="19">
                  <c:v>304.22000000000003</c:v>
                </c:pt>
                <c:pt idx="20">
                  <c:v>304.22000000000003</c:v>
                </c:pt>
                <c:pt idx="21">
                  <c:v>304.22000000000003</c:v>
                </c:pt>
                <c:pt idx="22">
                  <c:v>304.22000000000003</c:v>
                </c:pt>
                <c:pt idx="23">
                  <c:v>304.22000000000003</c:v>
                </c:pt>
                <c:pt idx="24">
                  <c:v>304.22000000000003</c:v>
                </c:pt>
                <c:pt idx="25">
                  <c:v>304.22000000000003</c:v>
                </c:pt>
                <c:pt idx="26">
                  <c:v>304.22000000000003</c:v>
                </c:pt>
                <c:pt idx="27">
                  <c:v>304.22000000000003</c:v>
                </c:pt>
                <c:pt idx="28">
                  <c:v>304.22000000000003</c:v>
                </c:pt>
                <c:pt idx="29">
                  <c:v>304.22000000000003</c:v>
                </c:pt>
                <c:pt idx="30">
                  <c:v>304.22000000000003</c:v>
                </c:pt>
                <c:pt idx="31">
                  <c:v>304.22000000000003</c:v>
                </c:pt>
                <c:pt idx="32">
                  <c:v>304.22000000000003</c:v>
                </c:pt>
                <c:pt idx="33">
                  <c:v>304.22000000000003</c:v>
                </c:pt>
                <c:pt idx="34">
                  <c:v>304.22000000000003</c:v>
                </c:pt>
                <c:pt idx="35">
                  <c:v>304.22000000000003</c:v>
                </c:pt>
                <c:pt idx="36">
                  <c:v>304.22000000000003</c:v>
                </c:pt>
                <c:pt idx="37">
                  <c:v>304.22000000000003</c:v>
                </c:pt>
                <c:pt idx="38">
                  <c:v>304.22000000000003</c:v>
                </c:pt>
                <c:pt idx="39">
                  <c:v>304.22000000000003</c:v>
                </c:pt>
                <c:pt idx="40">
                  <c:v>304.22000000000003</c:v>
                </c:pt>
                <c:pt idx="41">
                  <c:v>304.22000000000003</c:v>
                </c:pt>
                <c:pt idx="42">
                  <c:v>304.22000000000003</c:v>
                </c:pt>
                <c:pt idx="43">
                  <c:v>304.22000000000003</c:v>
                </c:pt>
                <c:pt idx="44">
                  <c:v>304.22000000000003</c:v>
                </c:pt>
                <c:pt idx="45">
                  <c:v>304.22000000000003</c:v>
                </c:pt>
                <c:pt idx="46">
                  <c:v>304.22000000000003</c:v>
                </c:pt>
                <c:pt idx="47">
                  <c:v>304.22000000000003</c:v>
                </c:pt>
                <c:pt idx="48">
                  <c:v>304.22000000000003</c:v>
                </c:pt>
                <c:pt idx="49">
                  <c:v>304.22000000000003</c:v>
                </c:pt>
                <c:pt idx="50">
                  <c:v>304.22000000000003</c:v>
                </c:pt>
                <c:pt idx="51">
                  <c:v>304.22000000000003</c:v>
                </c:pt>
                <c:pt idx="52">
                  <c:v>304.22000000000003</c:v>
                </c:pt>
                <c:pt idx="53">
                  <c:v>304.22000000000003</c:v>
                </c:pt>
                <c:pt idx="54">
                  <c:v>304.22000000000003</c:v>
                </c:pt>
                <c:pt idx="55">
                  <c:v>304.22000000000003</c:v>
                </c:pt>
                <c:pt idx="56">
                  <c:v>304.22000000000003</c:v>
                </c:pt>
                <c:pt idx="57">
                  <c:v>304.22000000000003</c:v>
                </c:pt>
                <c:pt idx="58">
                  <c:v>304.22000000000003</c:v>
                </c:pt>
                <c:pt idx="59">
                  <c:v>304.22000000000003</c:v>
                </c:pt>
                <c:pt idx="60">
                  <c:v>304.22000000000003</c:v>
                </c:pt>
                <c:pt idx="61">
                  <c:v>304.22000000000003</c:v>
                </c:pt>
                <c:pt idx="62">
                  <c:v>304.22000000000003</c:v>
                </c:pt>
                <c:pt idx="63">
                  <c:v>304.22000000000003</c:v>
                </c:pt>
                <c:pt idx="64">
                  <c:v>304.22000000000003</c:v>
                </c:pt>
                <c:pt idx="65">
                  <c:v>304.22000000000003</c:v>
                </c:pt>
                <c:pt idx="66">
                  <c:v>304.22000000000003</c:v>
                </c:pt>
                <c:pt idx="67">
                  <c:v>304.22000000000003</c:v>
                </c:pt>
                <c:pt idx="68">
                  <c:v>304.22000000000003</c:v>
                </c:pt>
                <c:pt idx="69">
                  <c:v>304.22000000000003</c:v>
                </c:pt>
                <c:pt idx="70">
                  <c:v>304.22000000000003</c:v>
                </c:pt>
                <c:pt idx="71">
                  <c:v>304.22000000000003</c:v>
                </c:pt>
                <c:pt idx="72">
                  <c:v>304.22000000000003</c:v>
                </c:pt>
                <c:pt idx="73">
                  <c:v>304.22000000000003</c:v>
                </c:pt>
                <c:pt idx="74">
                  <c:v>304.22000000000003</c:v>
                </c:pt>
                <c:pt idx="75">
                  <c:v>304.22000000000003</c:v>
                </c:pt>
                <c:pt idx="76">
                  <c:v>304.22000000000003</c:v>
                </c:pt>
                <c:pt idx="77">
                  <c:v>304.22000000000003</c:v>
                </c:pt>
                <c:pt idx="78">
                  <c:v>304.22000000000003</c:v>
                </c:pt>
                <c:pt idx="79">
                  <c:v>304.22000000000003</c:v>
                </c:pt>
                <c:pt idx="80">
                  <c:v>304.22000000000003</c:v>
                </c:pt>
                <c:pt idx="81">
                  <c:v>304.22000000000003</c:v>
                </c:pt>
                <c:pt idx="82">
                  <c:v>304.22000000000003</c:v>
                </c:pt>
                <c:pt idx="83">
                  <c:v>304.22000000000003</c:v>
                </c:pt>
                <c:pt idx="84">
                  <c:v>304.22000000000003</c:v>
                </c:pt>
                <c:pt idx="85">
                  <c:v>304.22000000000003</c:v>
                </c:pt>
                <c:pt idx="86">
                  <c:v>304.22000000000003</c:v>
                </c:pt>
                <c:pt idx="87">
                  <c:v>304.22000000000003</c:v>
                </c:pt>
                <c:pt idx="88">
                  <c:v>304.22000000000003</c:v>
                </c:pt>
                <c:pt idx="89">
                  <c:v>304.22000000000003</c:v>
                </c:pt>
                <c:pt idx="90">
                  <c:v>304.22000000000003</c:v>
                </c:pt>
                <c:pt idx="91">
                  <c:v>304.22000000000003</c:v>
                </c:pt>
                <c:pt idx="92">
                  <c:v>304.22000000000003</c:v>
                </c:pt>
                <c:pt idx="93">
                  <c:v>304.22000000000003</c:v>
                </c:pt>
                <c:pt idx="94">
                  <c:v>304.22000000000003</c:v>
                </c:pt>
                <c:pt idx="95">
                  <c:v>304.22000000000003</c:v>
                </c:pt>
                <c:pt idx="96">
                  <c:v>304.22000000000003</c:v>
                </c:pt>
                <c:pt idx="97">
                  <c:v>304.22000000000003</c:v>
                </c:pt>
                <c:pt idx="98">
                  <c:v>304.22000000000003</c:v>
                </c:pt>
                <c:pt idx="99">
                  <c:v>304.22000000000003</c:v>
                </c:pt>
                <c:pt idx="100">
                  <c:v>304.22000000000003</c:v>
                </c:pt>
                <c:pt idx="101">
                  <c:v>304.22000000000003</c:v>
                </c:pt>
                <c:pt idx="102">
                  <c:v>304.22000000000003</c:v>
                </c:pt>
                <c:pt idx="103">
                  <c:v>304.22000000000003</c:v>
                </c:pt>
                <c:pt idx="104">
                  <c:v>304.22000000000003</c:v>
                </c:pt>
                <c:pt idx="105">
                  <c:v>304.22000000000003</c:v>
                </c:pt>
                <c:pt idx="106">
                  <c:v>304.22000000000003</c:v>
                </c:pt>
                <c:pt idx="107">
                  <c:v>304.22000000000003</c:v>
                </c:pt>
                <c:pt idx="108">
                  <c:v>304.22000000000003</c:v>
                </c:pt>
                <c:pt idx="109">
                  <c:v>304.22000000000003</c:v>
                </c:pt>
                <c:pt idx="110">
                  <c:v>304.22000000000003</c:v>
                </c:pt>
                <c:pt idx="111">
                  <c:v>304.22000000000003</c:v>
                </c:pt>
                <c:pt idx="112">
                  <c:v>304.22000000000003</c:v>
                </c:pt>
                <c:pt idx="113">
                  <c:v>304.22000000000003</c:v>
                </c:pt>
                <c:pt idx="114">
                  <c:v>304.22000000000003</c:v>
                </c:pt>
                <c:pt idx="115">
                  <c:v>304.22000000000003</c:v>
                </c:pt>
                <c:pt idx="116">
                  <c:v>304.22000000000003</c:v>
                </c:pt>
                <c:pt idx="117">
                  <c:v>304.22000000000003</c:v>
                </c:pt>
                <c:pt idx="118">
                  <c:v>304.22000000000003</c:v>
                </c:pt>
                <c:pt idx="119">
                  <c:v>304.22000000000003</c:v>
                </c:pt>
                <c:pt idx="120">
                  <c:v>304.22000000000003</c:v>
                </c:pt>
                <c:pt idx="121">
                  <c:v>304.22000000000003</c:v>
                </c:pt>
                <c:pt idx="122">
                  <c:v>304.22000000000003</c:v>
                </c:pt>
                <c:pt idx="123">
                  <c:v>304.22000000000003</c:v>
                </c:pt>
                <c:pt idx="124">
                  <c:v>304.22000000000003</c:v>
                </c:pt>
                <c:pt idx="125">
                  <c:v>304.22000000000003</c:v>
                </c:pt>
                <c:pt idx="126">
                  <c:v>304.22000000000003</c:v>
                </c:pt>
                <c:pt idx="127">
                  <c:v>304.22000000000003</c:v>
                </c:pt>
                <c:pt idx="128">
                  <c:v>304.22000000000003</c:v>
                </c:pt>
                <c:pt idx="129">
                  <c:v>304.22000000000003</c:v>
                </c:pt>
                <c:pt idx="130">
                  <c:v>304.22000000000003</c:v>
                </c:pt>
                <c:pt idx="131">
                  <c:v>304.22000000000003</c:v>
                </c:pt>
                <c:pt idx="132">
                  <c:v>304.22000000000003</c:v>
                </c:pt>
                <c:pt idx="133">
                  <c:v>304.22000000000003</c:v>
                </c:pt>
                <c:pt idx="134">
                  <c:v>304.22000000000003</c:v>
                </c:pt>
                <c:pt idx="135">
                  <c:v>304.22000000000003</c:v>
                </c:pt>
                <c:pt idx="136">
                  <c:v>304.22000000000003</c:v>
                </c:pt>
                <c:pt idx="137">
                  <c:v>304.22000000000003</c:v>
                </c:pt>
                <c:pt idx="138">
                  <c:v>304.22000000000003</c:v>
                </c:pt>
                <c:pt idx="139">
                  <c:v>304.22000000000003</c:v>
                </c:pt>
                <c:pt idx="140">
                  <c:v>304.22000000000003</c:v>
                </c:pt>
                <c:pt idx="141">
                  <c:v>304.22000000000003</c:v>
                </c:pt>
                <c:pt idx="142">
                  <c:v>304.22000000000003</c:v>
                </c:pt>
                <c:pt idx="143">
                  <c:v>304.22000000000003</c:v>
                </c:pt>
                <c:pt idx="144">
                  <c:v>304.22000000000003</c:v>
                </c:pt>
                <c:pt idx="145">
                  <c:v>304.22000000000003</c:v>
                </c:pt>
                <c:pt idx="146">
                  <c:v>304.22000000000003</c:v>
                </c:pt>
                <c:pt idx="147">
                  <c:v>304.22000000000003</c:v>
                </c:pt>
                <c:pt idx="148">
                  <c:v>304.22000000000003</c:v>
                </c:pt>
                <c:pt idx="149">
                  <c:v>304.22000000000003</c:v>
                </c:pt>
                <c:pt idx="150">
                  <c:v>304.22000000000003</c:v>
                </c:pt>
                <c:pt idx="151">
                  <c:v>304.22000000000003</c:v>
                </c:pt>
                <c:pt idx="152">
                  <c:v>304.22000000000003</c:v>
                </c:pt>
                <c:pt idx="153">
                  <c:v>304.22000000000003</c:v>
                </c:pt>
                <c:pt idx="154">
                  <c:v>304.22000000000003</c:v>
                </c:pt>
                <c:pt idx="155">
                  <c:v>304.22000000000003</c:v>
                </c:pt>
                <c:pt idx="156">
                  <c:v>304.22000000000003</c:v>
                </c:pt>
                <c:pt idx="157">
                  <c:v>304.22000000000003</c:v>
                </c:pt>
                <c:pt idx="158">
                  <c:v>304.22000000000003</c:v>
                </c:pt>
                <c:pt idx="159">
                  <c:v>304.22000000000003</c:v>
                </c:pt>
                <c:pt idx="160">
                  <c:v>304.22000000000003</c:v>
                </c:pt>
                <c:pt idx="161">
                  <c:v>304.22000000000003</c:v>
                </c:pt>
                <c:pt idx="162">
                  <c:v>304.22000000000003</c:v>
                </c:pt>
                <c:pt idx="163">
                  <c:v>304.22000000000003</c:v>
                </c:pt>
                <c:pt idx="164">
                  <c:v>304.22000000000003</c:v>
                </c:pt>
                <c:pt idx="165">
                  <c:v>304.22000000000003</c:v>
                </c:pt>
                <c:pt idx="166">
                  <c:v>304.22000000000003</c:v>
                </c:pt>
                <c:pt idx="167">
                  <c:v>304.22000000000003</c:v>
                </c:pt>
                <c:pt idx="168">
                  <c:v>304.22000000000003</c:v>
                </c:pt>
                <c:pt idx="169">
                  <c:v>304.22000000000003</c:v>
                </c:pt>
                <c:pt idx="170">
                  <c:v>304.22000000000003</c:v>
                </c:pt>
                <c:pt idx="171">
                  <c:v>304.22000000000003</c:v>
                </c:pt>
                <c:pt idx="172">
                  <c:v>304.22000000000003</c:v>
                </c:pt>
                <c:pt idx="173">
                  <c:v>304.22000000000003</c:v>
                </c:pt>
                <c:pt idx="174">
                  <c:v>304.22000000000003</c:v>
                </c:pt>
                <c:pt idx="175">
                  <c:v>304.22000000000003</c:v>
                </c:pt>
                <c:pt idx="176">
                  <c:v>304.22000000000003</c:v>
                </c:pt>
                <c:pt idx="177">
                  <c:v>304.22000000000003</c:v>
                </c:pt>
                <c:pt idx="178">
                  <c:v>304.22000000000003</c:v>
                </c:pt>
                <c:pt idx="179">
                  <c:v>304.22000000000003</c:v>
                </c:pt>
                <c:pt idx="180">
                  <c:v>304.22000000000003</c:v>
                </c:pt>
                <c:pt idx="181">
                  <c:v>304.22000000000003</c:v>
                </c:pt>
                <c:pt idx="182">
                  <c:v>304.22000000000003</c:v>
                </c:pt>
                <c:pt idx="183">
                  <c:v>304.22000000000003</c:v>
                </c:pt>
                <c:pt idx="184">
                  <c:v>304.22000000000003</c:v>
                </c:pt>
                <c:pt idx="185">
                  <c:v>304.22000000000003</c:v>
                </c:pt>
                <c:pt idx="186">
                  <c:v>304.22000000000003</c:v>
                </c:pt>
                <c:pt idx="187">
                  <c:v>304.22000000000003</c:v>
                </c:pt>
                <c:pt idx="188">
                  <c:v>304.22000000000003</c:v>
                </c:pt>
                <c:pt idx="189">
                  <c:v>304.22000000000003</c:v>
                </c:pt>
                <c:pt idx="190">
                  <c:v>304.22000000000003</c:v>
                </c:pt>
                <c:pt idx="191">
                  <c:v>304.22000000000003</c:v>
                </c:pt>
                <c:pt idx="192">
                  <c:v>304.22000000000003</c:v>
                </c:pt>
                <c:pt idx="193">
                  <c:v>304.22000000000003</c:v>
                </c:pt>
                <c:pt idx="194">
                  <c:v>304.22000000000003</c:v>
                </c:pt>
                <c:pt idx="195">
                  <c:v>304.22000000000003</c:v>
                </c:pt>
                <c:pt idx="196">
                  <c:v>304.22000000000003</c:v>
                </c:pt>
                <c:pt idx="197">
                  <c:v>304.22000000000003</c:v>
                </c:pt>
                <c:pt idx="198">
                  <c:v>304.22000000000003</c:v>
                </c:pt>
                <c:pt idx="199">
                  <c:v>304.22000000000003</c:v>
                </c:pt>
                <c:pt idx="200">
                  <c:v>304.22000000000003</c:v>
                </c:pt>
                <c:pt idx="201">
                  <c:v>304.22000000000003</c:v>
                </c:pt>
                <c:pt idx="202">
                  <c:v>304.22000000000003</c:v>
                </c:pt>
                <c:pt idx="203">
                  <c:v>304.22000000000003</c:v>
                </c:pt>
                <c:pt idx="204">
                  <c:v>304.22000000000003</c:v>
                </c:pt>
                <c:pt idx="205">
                  <c:v>304.22000000000003</c:v>
                </c:pt>
                <c:pt idx="206">
                  <c:v>304.22000000000003</c:v>
                </c:pt>
                <c:pt idx="207">
                  <c:v>304.22000000000003</c:v>
                </c:pt>
                <c:pt idx="208">
                  <c:v>304.22000000000003</c:v>
                </c:pt>
                <c:pt idx="209">
                  <c:v>304.22000000000003</c:v>
                </c:pt>
                <c:pt idx="210">
                  <c:v>304.22000000000003</c:v>
                </c:pt>
                <c:pt idx="211">
                  <c:v>304.22000000000003</c:v>
                </c:pt>
                <c:pt idx="212">
                  <c:v>304.22000000000003</c:v>
                </c:pt>
                <c:pt idx="213">
                  <c:v>304.22000000000003</c:v>
                </c:pt>
                <c:pt idx="214">
                  <c:v>304.22000000000003</c:v>
                </c:pt>
                <c:pt idx="215">
                  <c:v>304.22000000000003</c:v>
                </c:pt>
                <c:pt idx="216">
                  <c:v>304.22000000000003</c:v>
                </c:pt>
                <c:pt idx="217">
                  <c:v>304.22000000000003</c:v>
                </c:pt>
                <c:pt idx="218">
                  <c:v>304.22000000000003</c:v>
                </c:pt>
                <c:pt idx="219">
                  <c:v>304.22000000000003</c:v>
                </c:pt>
                <c:pt idx="220">
                  <c:v>304.22000000000003</c:v>
                </c:pt>
                <c:pt idx="221">
                  <c:v>304.22000000000003</c:v>
                </c:pt>
                <c:pt idx="222">
                  <c:v>304.22000000000003</c:v>
                </c:pt>
                <c:pt idx="223">
                  <c:v>304.22000000000003</c:v>
                </c:pt>
                <c:pt idx="224">
                  <c:v>304.22000000000003</c:v>
                </c:pt>
                <c:pt idx="225">
                  <c:v>304.22000000000003</c:v>
                </c:pt>
                <c:pt idx="226">
                  <c:v>304.22000000000003</c:v>
                </c:pt>
                <c:pt idx="227">
                  <c:v>304.22000000000003</c:v>
                </c:pt>
                <c:pt idx="228">
                  <c:v>304.22000000000003</c:v>
                </c:pt>
                <c:pt idx="229">
                  <c:v>304.22000000000003</c:v>
                </c:pt>
                <c:pt idx="230">
                  <c:v>304.22000000000003</c:v>
                </c:pt>
                <c:pt idx="231">
                  <c:v>304.22000000000003</c:v>
                </c:pt>
                <c:pt idx="232">
                  <c:v>304.22000000000003</c:v>
                </c:pt>
                <c:pt idx="233">
                  <c:v>304.22000000000003</c:v>
                </c:pt>
                <c:pt idx="234">
                  <c:v>304.22000000000003</c:v>
                </c:pt>
                <c:pt idx="235">
                  <c:v>304.22000000000003</c:v>
                </c:pt>
                <c:pt idx="236">
                  <c:v>304.22000000000003</c:v>
                </c:pt>
                <c:pt idx="237">
                  <c:v>304.22000000000003</c:v>
                </c:pt>
                <c:pt idx="238">
                  <c:v>304.22000000000003</c:v>
                </c:pt>
                <c:pt idx="239">
                  <c:v>304.22000000000003</c:v>
                </c:pt>
                <c:pt idx="240">
                  <c:v>304.22000000000003</c:v>
                </c:pt>
                <c:pt idx="241">
                  <c:v>304.22000000000003</c:v>
                </c:pt>
                <c:pt idx="242">
                  <c:v>304.22000000000003</c:v>
                </c:pt>
                <c:pt idx="243">
                  <c:v>304.22000000000003</c:v>
                </c:pt>
                <c:pt idx="244">
                  <c:v>304.22000000000003</c:v>
                </c:pt>
                <c:pt idx="245">
                  <c:v>304.22000000000003</c:v>
                </c:pt>
                <c:pt idx="246">
                  <c:v>304.22000000000003</c:v>
                </c:pt>
                <c:pt idx="247">
                  <c:v>304.22000000000003</c:v>
                </c:pt>
                <c:pt idx="248">
                  <c:v>304.22000000000003</c:v>
                </c:pt>
                <c:pt idx="249">
                  <c:v>304.22000000000003</c:v>
                </c:pt>
                <c:pt idx="250">
                  <c:v>304.22000000000003</c:v>
                </c:pt>
                <c:pt idx="251">
                  <c:v>304.22000000000003</c:v>
                </c:pt>
                <c:pt idx="252">
                  <c:v>304.22000000000003</c:v>
                </c:pt>
                <c:pt idx="253">
                  <c:v>304.22000000000003</c:v>
                </c:pt>
                <c:pt idx="254">
                  <c:v>304.22000000000003</c:v>
                </c:pt>
                <c:pt idx="255">
                  <c:v>304.22000000000003</c:v>
                </c:pt>
                <c:pt idx="256">
                  <c:v>304.22000000000003</c:v>
                </c:pt>
                <c:pt idx="257">
                  <c:v>304.22000000000003</c:v>
                </c:pt>
                <c:pt idx="258">
                  <c:v>304.22000000000003</c:v>
                </c:pt>
                <c:pt idx="259">
                  <c:v>304.22000000000003</c:v>
                </c:pt>
                <c:pt idx="260">
                  <c:v>304.22000000000003</c:v>
                </c:pt>
                <c:pt idx="261">
                  <c:v>304.22000000000003</c:v>
                </c:pt>
                <c:pt idx="262">
                  <c:v>304.22000000000003</c:v>
                </c:pt>
                <c:pt idx="263">
                  <c:v>304.22000000000003</c:v>
                </c:pt>
                <c:pt idx="264">
                  <c:v>304.22000000000003</c:v>
                </c:pt>
                <c:pt idx="265">
                  <c:v>304.22000000000003</c:v>
                </c:pt>
                <c:pt idx="266">
                  <c:v>304.22000000000003</c:v>
                </c:pt>
                <c:pt idx="267">
                  <c:v>304.22000000000003</c:v>
                </c:pt>
                <c:pt idx="268">
                  <c:v>304.22000000000003</c:v>
                </c:pt>
                <c:pt idx="269">
                  <c:v>304.22000000000003</c:v>
                </c:pt>
                <c:pt idx="270">
                  <c:v>304.22000000000003</c:v>
                </c:pt>
                <c:pt idx="271">
                  <c:v>304.22000000000003</c:v>
                </c:pt>
                <c:pt idx="272">
                  <c:v>304.22000000000003</c:v>
                </c:pt>
                <c:pt idx="273">
                  <c:v>304.22000000000003</c:v>
                </c:pt>
                <c:pt idx="274">
                  <c:v>304.22000000000003</c:v>
                </c:pt>
                <c:pt idx="275">
                  <c:v>304.22000000000003</c:v>
                </c:pt>
                <c:pt idx="276">
                  <c:v>304.22000000000003</c:v>
                </c:pt>
                <c:pt idx="277">
                  <c:v>304.22000000000003</c:v>
                </c:pt>
                <c:pt idx="278">
                  <c:v>304.22000000000003</c:v>
                </c:pt>
                <c:pt idx="279">
                  <c:v>304.22000000000003</c:v>
                </c:pt>
                <c:pt idx="280">
                  <c:v>304.22000000000003</c:v>
                </c:pt>
                <c:pt idx="281">
                  <c:v>304.22000000000003</c:v>
                </c:pt>
                <c:pt idx="282">
                  <c:v>304.22000000000003</c:v>
                </c:pt>
                <c:pt idx="283">
                  <c:v>304.22000000000003</c:v>
                </c:pt>
                <c:pt idx="284">
                  <c:v>304.22000000000003</c:v>
                </c:pt>
                <c:pt idx="285">
                  <c:v>304.22000000000003</c:v>
                </c:pt>
                <c:pt idx="286">
                  <c:v>304.22000000000003</c:v>
                </c:pt>
                <c:pt idx="287">
                  <c:v>304.22000000000003</c:v>
                </c:pt>
                <c:pt idx="288">
                  <c:v>304.22000000000003</c:v>
                </c:pt>
                <c:pt idx="289">
                  <c:v>304.22000000000003</c:v>
                </c:pt>
                <c:pt idx="290">
                  <c:v>304.22000000000003</c:v>
                </c:pt>
                <c:pt idx="291">
                  <c:v>304.22000000000003</c:v>
                </c:pt>
                <c:pt idx="292">
                  <c:v>304.22000000000003</c:v>
                </c:pt>
                <c:pt idx="293">
                  <c:v>304.22000000000003</c:v>
                </c:pt>
                <c:pt idx="294">
                  <c:v>304.22000000000003</c:v>
                </c:pt>
                <c:pt idx="295">
                  <c:v>304.22000000000003</c:v>
                </c:pt>
                <c:pt idx="296">
                  <c:v>304.22000000000003</c:v>
                </c:pt>
                <c:pt idx="297">
                  <c:v>304.22000000000003</c:v>
                </c:pt>
                <c:pt idx="298">
                  <c:v>304.22000000000003</c:v>
                </c:pt>
                <c:pt idx="299">
                  <c:v>304.22000000000003</c:v>
                </c:pt>
                <c:pt idx="300">
                  <c:v>304.22000000000003</c:v>
                </c:pt>
                <c:pt idx="301">
                  <c:v>304.22000000000003</c:v>
                </c:pt>
                <c:pt idx="302">
                  <c:v>304.22000000000003</c:v>
                </c:pt>
                <c:pt idx="303">
                  <c:v>304.22000000000003</c:v>
                </c:pt>
                <c:pt idx="304">
                  <c:v>304.22000000000003</c:v>
                </c:pt>
                <c:pt idx="305">
                  <c:v>304.22000000000003</c:v>
                </c:pt>
                <c:pt idx="306">
                  <c:v>304.22000000000003</c:v>
                </c:pt>
                <c:pt idx="307">
                  <c:v>304.22000000000003</c:v>
                </c:pt>
                <c:pt idx="308">
                  <c:v>304.22000000000003</c:v>
                </c:pt>
                <c:pt idx="309">
                  <c:v>304.22000000000003</c:v>
                </c:pt>
                <c:pt idx="310">
                  <c:v>304.22000000000003</c:v>
                </c:pt>
                <c:pt idx="311">
                  <c:v>304.22000000000003</c:v>
                </c:pt>
                <c:pt idx="312">
                  <c:v>304.22000000000003</c:v>
                </c:pt>
                <c:pt idx="313">
                  <c:v>304.22000000000003</c:v>
                </c:pt>
                <c:pt idx="314">
                  <c:v>304.22000000000003</c:v>
                </c:pt>
                <c:pt idx="315">
                  <c:v>304.22000000000003</c:v>
                </c:pt>
                <c:pt idx="316">
                  <c:v>304.22000000000003</c:v>
                </c:pt>
                <c:pt idx="317">
                  <c:v>304.22000000000003</c:v>
                </c:pt>
                <c:pt idx="318">
                  <c:v>304.22000000000003</c:v>
                </c:pt>
                <c:pt idx="319">
                  <c:v>304.22000000000003</c:v>
                </c:pt>
                <c:pt idx="320">
                  <c:v>304.22000000000003</c:v>
                </c:pt>
                <c:pt idx="321">
                  <c:v>304.22000000000003</c:v>
                </c:pt>
                <c:pt idx="322">
                  <c:v>304.22000000000003</c:v>
                </c:pt>
                <c:pt idx="323">
                  <c:v>304.22000000000003</c:v>
                </c:pt>
                <c:pt idx="324">
                  <c:v>304.22000000000003</c:v>
                </c:pt>
                <c:pt idx="325">
                  <c:v>304.22000000000003</c:v>
                </c:pt>
                <c:pt idx="326">
                  <c:v>304.22000000000003</c:v>
                </c:pt>
                <c:pt idx="327">
                  <c:v>304.22000000000003</c:v>
                </c:pt>
                <c:pt idx="328">
                  <c:v>304.22000000000003</c:v>
                </c:pt>
                <c:pt idx="329">
                  <c:v>304.22000000000003</c:v>
                </c:pt>
                <c:pt idx="330">
                  <c:v>304.22000000000003</c:v>
                </c:pt>
                <c:pt idx="331">
                  <c:v>304.22000000000003</c:v>
                </c:pt>
                <c:pt idx="332">
                  <c:v>304.22000000000003</c:v>
                </c:pt>
                <c:pt idx="333">
                  <c:v>304.22000000000003</c:v>
                </c:pt>
                <c:pt idx="334">
                  <c:v>304.22000000000003</c:v>
                </c:pt>
                <c:pt idx="335">
                  <c:v>304.22000000000003</c:v>
                </c:pt>
                <c:pt idx="336">
                  <c:v>304.22000000000003</c:v>
                </c:pt>
                <c:pt idx="337">
                  <c:v>304.22000000000003</c:v>
                </c:pt>
                <c:pt idx="338">
                  <c:v>304.22000000000003</c:v>
                </c:pt>
                <c:pt idx="339">
                  <c:v>304.22000000000003</c:v>
                </c:pt>
                <c:pt idx="340">
                  <c:v>304.22000000000003</c:v>
                </c:pt>
                <c:pt idx="341">
                  <c:v>304.22000000000003</c:v>
                </c:pt>
                <c:pt idx="342">
                  <c:v>304.22000000000003</c:v>
                </c:pt>
                <c:pt idx="343">
                  <c:v>304.22000000000003</c:v>
                </c:pt>
                <c:pt idx="344">
                  <c:v>304.22000000000003</c:v>
                </c:pt>
                <c:pt idx="345">
                  <c:v>304.22000000000003</c:v>
                </c:pt>
                <c:pt idx="346">
                  <c:v>304.22000000000003</c:v>
                </c:pt>
                <c:pt idx="347">
                  <c:v>304.22000000000003</c:v>
                </c:pt>
                <c:pt idx="348">
                  <c:v>304.22000000000003</c:v>
                </c:pt>
                <c:pt idx="349">
                  <c:v>304.22000000000003</c:v>
                </c:pt>
                <c:pt idx="350">
                  <c:v>304.22000000000003</c:v>
                </c:pt>
                <c:pt idx="351">
                  <c:v>304.22000000000003</c:v>
                </c:pt>
                <c:pt idx="352">
                  <c:v>304.22000000000003</c:v>
                </c:pt>
                <c:pt idx="353">
                  <c:v>304.22000000000003</c:v>
                </c:pt>
                <c:pt idx="354">
                  <c:v>304.22000000000003</c:v>
                </c:pt>
                <c:pt idx="355">
                  <c:v>304.22000000000003</c:v>
                </c:pt>
                <c:pt idx="356">
                  <c:v>304.22000000000003</c:v>
                </c:pt>
                <c:pt idx="357">
                  <c:v>304.22000000000003</c:v>
                </c:pt>
                <c:pt idx="358">
                  <c:v>304.22000000000003</c:v>
                </c:pt>
                <c:pt idx="359">
                  <c:v>304.22000000000003</c:v>
                </c:pt>
                <c:pt idx="360">
                  <c:v>304.22000000000003</c:v>
                </c:pt>
                <c:pt idx="361">
                  <c:v>304.22000000000003</c:v>
                </c:pt>
                <c:pt idx="362">
                  <c:v>304.22000000000003</c:v>
                </c:pt>
                <c:pt idx="363">
                  <c:v>304.22000000000003</c:v>
                </c:pt>
                <c:pt idx="364">
                  <c:v>304.22000000000003</c:v>
                </c:pt>
                <c:pt idx="365">
                  <c:v>304.22000000000003</c:v>
                </c:pt>
                <c:pt idx="366">
                  <c:v>304.22000000000003</c:v>
                </c:pt>
                <c:pt idx="367">
                  <c:v>304.22000000000003</c:v>
                </c:pt>
                <c:pt idx="368">
                  <c:v>304.22000000000003</c:v>
                </c:pt>
                <c:pt idx="369">
                  <c:v>304.22000000000003</c:v>
                </c:pt>
                <c:pt idx="370">
                  <c:v>304.22000000000003</c:v>
                </c:pt>
                <c:pt idx="371">
                  <c:v>304.22000000000003</c:v>
                </c:pt>
                <c:pt idx="372">
                  <c:v>304.22000000000003</c:v>
                </c:pt>
                <c:pt idx="373">
                  <c:v>304.22000000000003</c:v>
                </c:pt>
                <c:pt idx="374">
                  <c:v>304.22000000000003</c:v>
                </c:pt>
                <c:pt idx="375">
                  <c:v>304.22000000000003</c:v>
                </c:pt>
                <c:pt idx="376">
                  <c:v>304.22000000000003</c:v>
                </c:pt>
                <c:pt idx="377">
                  <c:v>304.22000000000003</c:v>
                </c:pt>
                <c:pt idx="378">
                  <c:v>304.22000000000003</c:v>
                </c:pt>
                <c:pt idx="379">
                  <c:v>304.22000000000003</c:v>
                </c:pt>
                <c:pt idx="380">
                  <c:v>304.22000000000003</c:v>
                </c:pt>
                <c:pt idx="381">
                  <c:v>304.22000000000003</c:v>
                </c:pt>
                <c:pt idx="382">
                  <c:v>304.22000000000003</c:v>
                </c:pt>
                <c:pt idx="383">
                  <c:v>304.22000000000003</c:v>
                </c:pt>
                <c:pt idx="384">
                  <c:v>304.22000000000003</c:v>
                </c:pt>
                <c:pt idx="385">
                  <c:v>304.22000000000003</c:v>
                </c:pt>
                <c:pt idx="386">
                  <c:v>304.22000000000003</c:v>
                </c:pt>
                <c:pt idx="387">
                  <c:v>304.22000000000003</c:v>
                </c:pt>
                <c:pt idx="388">
                  <c:v>304.22000000000003</c:v>
                </c:pt>
                <c:pt idx="389">
                  <c:v>304.22000000000003</c:v>
                </c:pt>
                <c:pt idx="390">
                  <c:v>304.22000000000003</c:v>
                </c:pt>
                <c:pt idx="391">
                  <c:v>304.22000000000003</c:v>
                </c:pt>
                <c:pt idx="392">
                  <c:v>304.22000000000003</c:v>
                </c:pt>
                <c:pt idx="393">
                  <c:v>304.22000000000003</c:v>
                </c:pt>
                <c:pt idx="394">
                  <c:v>304.22000000000003</c:v>
                </c:pt>
                <c:pt idx="395">
                  <c:v>304.22000000000003</c:v>
                </c:pt>
                <c:pt idx="396">
                  <c:v>304.22000000000003</c:v>
                </c:pt>
                <c:pt idx="397">
                  <c:v>304.22000000000003</c:v>
                </c:pt>
                <c:pt idx="398">
                  <c:v>304.22000000000003</c:v>
                </c:pt>
                <c:pt idx="399">
                  <c:v>304.22000000000003</c:v>
                </c:pt>
                <c:pt idx="400">
                  <c:v>304.22000000000003</c:v>
                </c:pt>
              </c:numCache>
            </c:numRef>
          </c:val>
        </c:ser>
        <c:ser>
          <c:idx val="3"/>
          <c:order val="2"/>
          <c:tx>
            <c:strRef>
              <c:f>'Charts - 25'!$J$6</c:f>
              <c:strCache>
                <c:ptCount val="1"/>
                <c:pt idx="0">
                  <c:v>Female 25 - Excellent</c:v>
                </c:pt>
              </c:strCache>
            </c:strRef>
          </c:tx>
          <c:spPr>
            <a:ln cmpd="sng">
              <a:solidFill>
                <a:schemeClr val="accent4"/>
              </a:solidFill>
              <a:prstDash val="solid"/>
            </a:ln>
          </c:spPr>
          <c:marker>
            <c:symbol val="none"/>
          </c:marker>
          <c:cat>
            <c:numRef>
              <c:f>'Charts - 25'!$A$7:$A$407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1.7000000000000011</c:v>
                </c:pt>
                <c:pt idx="71">
                  <c:v>1.7100000000000011</c:v>
                </c:pt>
                <c:pt idx="72">
                  <c:v>1.7200000000000011</c:v>
                </c:pt>
                <c:pt idx="73">
                  <c:v>1.7300000000000011</c:v>
                </c:pt>
                <c:pt idx="74">
                  <c:v>1.7400000000000011</c:v>
                </c:pt>
                <c:pt idx="75">
                  <c:v>1.7500000000000011</c:v>
                </c:pt>
                <c:pt idx="76">
                  <c:v>1.7600000000000011</c:v>
                </c:pt>
                <c:pt idx="77">
                  <c:v>1.7700000000000011</c:v>
                </c:pt>
                <c:pt idx="78">
                  <c:v>1.7800000000000011</c:v>
                </c:pt>
                <c:pt idx="79">
                  <c:v>1.7900000000000011</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1.9300000000000044</c:v>
                </c:pt>
                <c:pt idx="94">
                  <c:v>1.9400000000000044</c:v>
                </c:pt>
                <c:pt idx="95">
                  <c:v>1.9500000000000044</c:v>
                </c:pt>
                <c:pt idx="96">
                  <c:v>1.9600000000000044</c:v>
                </c:pt>
                <c:pt idx="97">
                  <c:v>1.9700000000000044</c:v>
                </c:pt>
                <c:pt idx="98">
                  <c:v>1.9800000000000049</c:v>
                </c:pt>
                <c:pt idx="99">
                  <c:v>1.9900000000000049</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- 25'!$J$7:$J$407</c:f>
              <c:numCache>
                <c:formatCode>"$"#,##0.00_);\("$"#,##0.00\)</c:formatCode>
                <c:ptCount val="401"/>
                <c:pt idx="0">
                  <c:v>166.13</c:v>
                </c:pt>
                <c:pt idx="1">
                  <c:v>166.13</c:v>
                </c:pt>
                <c:pt idx="2">
                  <c:v>166.13</c:v>
                </c:pt>
                <c:pt idx="3">
                  <c:v>166.13</c:v>
                </c:pt>
                <c:pt idx="4">
                  <c:v>166.13</c:v>
                </c:pt>
                <c:pt idx="5">
                  <c:v>166.13</c:v>
                </c:pt>
                <c:pt idx="6">
                  <c:v>166.13</c:v>
                </c:pt>
                <c:pt idx="7">
                  <c:v>166.13</c:v>
                </c:pt>
                <c:pt idx="8">
                  <c:v>166.13</c:v>
                </c:pt>
                <c:pt idx="9">
                  <c:v>166.13</c:v>
                </c:pt>
                <c:pt idx="10">
                  <c:v>166.13</c:v>
                </c:pt>
                <c:pt idx="11">
                  <c:v>166.13</c:v>
                </c:pt>
                <c:pt idx="12">
                  <c:v>166.13</c:v>
                </c:pt>
                <c:pt idx="13">
                  <c:v>166.13</c:v>
                </c:pt>
                <c:pt idx="14">
                  <c:v>166.13</c:v>
                </c:pt>
                <c:pt idx="15">
                  <c:v>166.13</c:v>
                </c:pt>
                <c:pt idx="16">
                  <c:v>166.13</c:v>
                </c:pt>
                <c:pt idx="17">
                  <c:v>166.13</c:v>
                </c:pt>
                <c:pt idx="18">
                  <c:v>166.13</c:v>
                </c:pt>
                <c:pt idx="19">
                  <c:v>166.13</c:v>
                </c:pt>
                <c:pt idx="20">
                  <c:v>166.13</c:v>
                </c:pt>
                <c:pt idx="21">
                  <c:v>166.13</c:v>
                </c:pt>
                <c:pt idx="22">
                  <c:v>166.13</c:v>
                </c:pt>
                <c:pt idx="23">
                  <c:v>166.13</c:v>
                </c:pt>
                <c:pt idx="24">
                  <c:v>166.13</c:v>
                </c:pt>
                <c:pt idx="25">
                  <c:v>166.13</c:v>
                </c:pt>
                <c:pt idx="26">
                  <c:v>166.13</c:v>
                </c:pt>
                <c:pt idx="27">
                  <c:v>166.13</c:v>
                </c:pt>
                <c:pt idx="28">
                  <c:v>166.13</c:v>
                </c:pt>
                <c:pt idx="29">
                  <c:v>166.13</c:v>
                </c:pt>
                <c:pt idx="30">
                  <c:v>166.13</c:v>
                </c:pt>
                <c:pt idx="31">
                  <c:v>166.13</c:v>
                </c:pt>
                <c:pt idx="32">
                  <c:v>166.13</c:v>
                </c:pt>
                <c:pt idx="33">
                  <c:v>166.13</c:v>
                </c:pt>
                <c:pt idx="34">
                  <c:v>166.13</c:v>
                </c:pt>
                <c:pt idx="35">
                  <c:v>166.13</c:v>
                </c:pt>
                <c:pt idx="36">
                  <c:v>166.13</c:v>
                </c:pt>
                <c:pt idx="37">
                  <c:v>166.13</c:v>
                </c:pt>
                <c:pt idx="38">
                  <c:v>166.13</c:v>
                </c:pt>
                <c:pt idx="39">
                  <c:v>166.13</c:v>
                </c:pt>
                <c:pt idx="40">
                  <c:v>166.13</c:v>
                </c:pt>
                <c:pt idx="41">
                  <c:v>166.13</c:v>
                </c:pt>
                <c:pt idx="42">
                  <c:v>166.13</c:v>
                </c:pt>
                <c:pt idx="43">
                  <c:v>166.13</c:v>
                </c:pt>
                <c:pt idx="44">
                  <c:v>166.13</c:v>
                </c:pt>
                <c:pt idx="45">
                  <c:v>166.13</c:v>
                </c:pt>
                <c:pt idx="46">
                  <c:v>166.13</c:v>
                </c:pt>
                <c:pt idx="47">
                  <c:v>166.13</c:v>
                </c:pt>
                <c:pt idx="48">
                  <c:v>166.13</c:v>
                </c:pt>
                <c:pt idx="49">
                  <c:v>166.13</c:v>
                </c:pt>
                <c:pt idx="50">
                  <c:v>166.13</c:v>
                </c:pt>
                <c:pt idx="51">
                  <c:v>166.13</c:v>
                </c:pt>
                <c:pt idx="52">
                  <c:v>166.13</c:v>
                </c:pt>
                <c:pt idx="53">
                  <c:v>166.13</c:v>
                </c:pt>
                <c:pt idx="54">
                  <c:v>166.13</c:v>
                </c:pt>
                <c:pt idx="55">
                  <c:v>166.13</c:v>
                </c:pt>
                <c:pt idx="56">
                  <c:v>166.13</c:v>
                </c:pt>
                <c:pt idx="57">
                  <c:v>166.13</c:v>
                </c:pt>
                <c:pt idx="58">
                  <c:v>166.13</c:v>
                </c:pt>
                <c:pt idx="59">
                  <c:v>166.13</c:v>
                </c:pt>
                <c:pt idx="60">
                  <c:v>166.13</c:v>
                </c:pt>
                <c:pt idx="61">
                  <c:v>166.13</c:v>
                </c:pt>
                <c:pt idx="62">
                  <c:v>166.13</c:v>
                </c:pt>
                <c:pt idx="63">
                  <c:v>166.13</c:v>
                </c:pt>
                <c:pt idx="64">
                  <c:v>166.13</c:v>
                </c:pt>
                <c:pt idx="65">
                  <c:v>166.13</c:v>
                </c:pt>
                <c:pt idx="66">
                  <c:v>166.13</c:v>
                </c:pt>
                <c:pt idx="67">
                  <c:v>166.13</c:v>
                </c:pt>
                <c:pt idx="68">
                  <c:v>166.13</c:v>
                </c:pt>
                <c:pt idx="69">
                  <c:v>166.13</c:v>
                </c:pt>
                <c:pt idx="70">
                  <c:v>166.13</c:v>
                </c:pt>
                <c:pt idx="71">
                  <c:v>166.13</c:v>
                </c:pt>
                <c:pt idx="72">
                  <c:v>166.13</c:v>
                </c:pt>
                <c:pt idx="73">
                  <c:v>166.13</c:v>
                </c:pt>
                <c:pt idx="74">
                  <c:v>166.13</c:v>
                </c:pt>
                <c:pt idx="75">
                  <c:v>166.13</c:v>
                </c:pt>
                <c:pt idx="76">
                  <c:v>166.13</c:v>
                </c:pt>
                <c:pt idx="77">
                  <c:v>166.13</c:v>
                </c:pt>
                <c:pt idx="78">
                  <c:v>166.13</c:v>
                </c:pt>
                <c:pt idx="79">
                  <c:v>166.13</c:v>
                </c:pt>
                <c:pt idx="80">
                  <c:v>166.13</c:v>
                </c:pt>
                <c:pt idx="81">
                  <c:v>166.13</c:v>
                </c:pt>
                <c:pt idx="82">
                  <c:v>166.13</c:v>
                </c:pt>
                <c:pt idx="83">
                  <c:v>166.13</c:v>
                </c:pt>
                <c:pt idx="84">
                  <c:v>166.13</c:v>
                </c:pt>
                <c:pt idx="85">
                  <c:v>166.13</c:v>
                </c:pt>
                <c:pt idx="86">
                  <c:v>166.13</c:v>
                </c:pt>
                <c:pt idx="87">
                  <c:v>166.13</c:v>
                </c:pt>
                <c:pt idx="88">
                  <c:v>166.13</c:v>
                </c:pt>
                <c:pt idx="89">
                  <c:v>166.13</c:v>
                </c:pt>
                <c:pt idx="90">
                  <c:v>166.13</c:v>
                </c:pt>
                <c:pt idx="91">
                  <c:v>166.13</c:v>
                </c:pt>
                <c:pt idx="92">
                  <c:v>166.13</c:v>
                </c:pt>
                <c:pt idx="93">
                  <c:v>166.13</c:v>
                </c:pt>
                <c:pt idx="94">
                  <c:v>166.13</c:v>
                </c:pt>
                <c:pt idx="95">
                  <c:v>166.13</c:v>
                </c:pt>
                <c:pt idx="96">
                  <c:v>166.13</c:v>
                </c:pt>
                <c:pt idx="97">
                  <c:v>166.13</c:v>
                </c:pt>
                <c:pt idx="98">
                  <c:v>166.13</c:v>
                </c:pt>
                <c:pt idx="99">
                  <c:v>166.13</c:v>
                </c:pt>
                <c:pt idx="100">
                  <c:v>166.13</c:v>
                </c:pt>
                <c:pt idx="101">
                  <c:v>166.13</c:v>
                </c:pt>
                <c:pt idx="102">
                  <c:v>166.13</c:v>
                </c:pt>
                <c:pt idx="103">
                  <c:v>166.13</c:v>
                </c:pt>
                <c:pt idx="104">
                  <c:v>166.13</c:v>
                </c:pt>
                <c:pt idx="105">
                  <c:v>166.13</c:v>
                </c:pt>
                <c:pt idx="106">
                  <c:v>166.13</c:v>
                </c:pt>
                <c:pt idx="107">
                  <c:v>166.13</c:v>
                </c:pt>
                <c:pt idx="108">
                  <c:v>166.13</c:v>
                </c:pt>
                <c:pt idx="109">
                  <c:v>166.13</c:v>
                </c:pt>
                <c:pt idx="110">
                  <c:v>166.13</c:v>
                </c:pt>
                <c:pt idx="111">
                  <c:v>166.13</c:v>
                </c:pt>
                <c:pt idx="112">
                  <c:v>166.13</c:v>
                </c:pt>
                <c:pt idx="113">
                  <c:v>166.13</c:v>
                </c:pt>
                <c:pt idx="114">
                  <c:v>166.13</c:v>
                </c:pt>
                <c:pt idx="115">
                  <c:v>166.13</c:v>
                </c:pt>
                <c:pt idx="116">
                  <c:v>166.13</c:v>
                </c:pt>
                <c:pt idx="117">
                  <c:v>166.13</c:v>
                </c:pt>
                <c:pt idx="118">
                  <c:v>166.13</c:v>
                </c:pt>
                <c:pt idx="119">
                  <c:v>166.13</c:v>
                </c:pt>
                <c:pt idx="120">
                  <c:v>166.13</c:v>
                </c:pt>
                <c:pt idx="121">
                  <c:v>166.13</c:v>
                </c:pt>
                <c:pt idx="122">
                  <c:v>166.13</c:v>
                </c:pt>
                <c:pt idx="123">
                  <c:v>166.13</c:v>
                </c:pt>
                <c:pt idx="124">
                  <c:v>166.13</c:v>
                </c:pt>
                <c:pt idx="125">
                  <c:v>166.13</c:v>
                </c:pt>
                <c:pt idx="126">
                  <c:v>166.13</c:v>
                </c:pt>
                <c:pt idx="127">
                  <c:v>166.13</c:v>
                </c:pt>
                <c:pt idx="128">
                  <c:v>166.13</c:v>
                </c:pt>
                <c:pt idx="129">
                  <c:v>166.13</c:v>
                </c:pt>
                <c:pt idx="130">
                  <c:v>166.13</c:v>
                </c:pt>
                <c:pt idx="131">
                  <c:v>166.13</c:v>
                </c:pt>
                <c:pt idx="132">
                  <c:v>166.13</c:v>
                </c:pt>
                <c:pt idx="133">
                  <c:v>166.13</c:v>
                </c:pt>
                <c:pt idx="134">
                  <c:v>166.13</c:v>
                </c:pt>
                <c:pt idx="135">
                  <c:v>166.13</c:v>
                </c:pt>
                <c:pt idx="136">
                  <c:v>166.13</c:v>
                </c:pt>
                <c:pt idx="137">
                  <c:v>166.13</c:v>
                </c:pt>
                <c:pt idx="138">
                  <c:v>166.13</c:v>
                </c:pt>
                <c:pt idx="139">
                  <c:v>166.13</c:v>
                </c:pt>
                <c:pt idx="140">
                  <c:v>166.13</c:v>
                </c:pt>
                <c:pt idx="141">
                  <c:v>166.13</c:v>
                </c:pt>
                <c:pt idx="142">
                  <c:v>166.13</c:v>
                </c:pt>
                <c:pt idx="143">
                  <c:v>166.13</c:v>
                </c:pt>
                <c:pt idx="144">
                  <c:v>166.13</c:v>
                </c:pt>
                <c:pt idx="145">
                  <c:v>166.13</c:v>
                </c:pt>
                <c:pt idx="146">
                  <c:v>166.13</c:v>
                </c:pt>
                <c:pt idx="147">
                  <c:v>166.13</c:v>
                </c:pt>
                <c:pt idx="148">
                  <c:v>166.13</c:v>
                </c:pt>
                <c:pt idx="149">
                  <c:v>166.13</c:v>
                </c:pt>
                <c:pt idx="150">
                  <c:v>166.13</c:v>
                </c:pt>
                <c:pt idx="151">
                  <c:v>166.13</c:v>
                </c:pt>
                <c:pt idx="152">
                  <c:v>166.13</c:v>
                </c:pt>
                <c:pt idx="153">
                  <c:v>166.13</c:v>
                </c:pt>
                <c:pt idx="154">
                  <c:v>166.13</c:v>
                </c:pt>
                <c:pt idx="155">
                  <c:v>166.13</c:v>
                </c:pt>
                <c:pt idx="156">
                  <c:v>166.13</c:v>
                </c:pt>
                <c:pt idx="157">
                  <c:v>166.13</c:v>
                </c:pt>
                <c:pt idx="158">
                  <c:v>166.13</c:v>
                </c:pt>
                <c:pt idx="159">
                  <c:v>166.13</c:v>
                </c:pt>
                <c:pt idx="160">
                  <c:v>166.13</c:v>
                </c:pt>
                <c:pt idx="161">
                  <c:v>166.13</c:v>
                </c:pt>
                <c:pt idx="162">
                  <c:v>166.13</c:v>
                </c:pt>
                <c:pt idx="163">
                  <c:v>166.13</c:v>
                </c:pt>
                <c:pt idx="164">
                  <c:v>166.13</c:v>
                </c:pt>
                <c:pt idx="165">
                  <c:v>166.13</c:v>
                </c:pt>
                <c:pt idx="166">
                  <c:v>166.13</c:v>
                </c:pt>
                <c:pt idx="167">
                  <c:v>166.13</c:v>
                </c:pt>
                <c:pt idx="168">
                  <c:v>166.13</c:v>
                </c:pt>
                <c:pt idx="169">
                  <c:v>166.13</c:v>
                </c:pt>
                <c:pt idx="170">
                  <c:v>166.13</c:v>
                </c:pt>
                <c:pt idx="171">
                  <c:v>166.13</c:v>
                </c:pt>
                <c:pt idx="172">
                  <c:v>166.13</c:v>
                </c:pt>
                <c:pt idx="173">
                  <c:v>166.13</c:v>
                </c:pt>
                <c:pt idx="174">
                  <c:v>166.13</c:v>
                </c:pt>
                <c:pt idx="175">
                  <c:v>166.13</c:v>
                </c:pt>
                <c:pt idx="176">
                  <c:v>166.13</c:v>
                </c:pt>
                <c:pt idx="177">
                  <c:v>166.13</c:v>
                </c:pt>
                <c:pt idx="178">
                  <c:v>166.13</c:v>
                </c:pt>
                <c:pt idx="179">
                  <c:v>166.13</c:v>
                </c:pt>
                <c:pt idx="180">
                  <c:v>166.13</c:v>
                </c:pt>
                <c:pt idx="181">
                  <c:v>166.13</c:v>
                </c:pt>
                <c:pt idx="182">
                  <c:v>166.13</c:v>
                </c:pt>
                <c:pt idx="183">
                  <c:v>166.13</c:v>
                </c:pt>
                <c:pt idx="184">
                  <c:v>166.13</c:v>
                </c:pt>
                <c:pt idx="185">
                  <c:v>166.13</c:v>
                </c:pt>
                <c:pt idx="186">
                  <c:v>166.13</c:v>
                </c:pt>
                <c:pt idx="187">
                  <c:v>166.13</c:v>
                </c:pt>
                <c:pt idx="188">
                  <c:v>166.13</c:v>
                </c:pt>
                <c:pt idx="189">
                  <c:v>166.13</c:v>
                </c:pt>
                <c:pt idx="190">
                  <c:v>166.13</c:v>
                </c:pt>
                <c:pt idx="191">
                  <c:v>166.13</c:v>
                </c:pt>
                <c:pt idx="192">
                  <c:v>166.13</c:v>
                </c:pt>
                <c:pt idx="193">
                  <c:v>166.13</c:v>
                </c:pt>
                <c:pt idx="194">
                  <c:v>166.13</c:v>
                </c:pt>
                <c:pt idx="195">
                  <c:v>166.13</c:v>
                </c:pt>
                <c:pt idx="196">
                  <c:v>166.13</c:v>
                </c:pt>
                <c:pt idx="197">
                  <c:v>166.13</c:v>
                </c:pt>
                <c:pt idx="198">
                  <c:v>166.13</c:v>
                </c:pt>
                <c:pt idx="199">
                  <c:v>166.13</c:v>
                </c:pt>
                <c:pt idx="200">
                  <c:v>166.13</c:v>
                </c:pt>
                <c:pt idx="201">
                  <c:v>166.13</c:v>
                </c:pt>
                <c:pt idx="202">
                  <c:v>166.13</c:v>
                </c:pt>
                <c:pt idx="203">
                  <c:v>166.13</c:v>
                </c:pt>
                <c:pt idx="204">
                  <c:v>166.13</c:v>
                </c:pt>
                <c:pt idx="205">
                  <c:v>166.13</c:v>
                </c:pt>
                <c:pt idx="206">
                  <c:v>166.13</c:v>
                </c:pt>
                <c:pt idx="207">
                  <c:v>166.13</c:v>
                </c:pt>
                <c:pt idx="208">
                  <c:v>166.13</c:v>
                </c:pt>
                <c:pt idx="209">
                  <c:v>166.13</c:v>
                </c:pt>
                <c:pt idx="210">
                  <c:v>166.13</c:v>
                </c:pt>
                <c:pt idx="211">
                  <c:v>166.13</c:v>
                </c:pt>
                <c:pt idx="212">
                  <c:v>166.13</c:v>
                </c:pt>
                <c:pt idx="213">
                  <c:v>166.13</c:v>
                </c:pt>
                <c:pt idx="214">
                  <c:v>166.13</c:v>
                </c:pt>
                <c:pt idx="215">
                  <c:v>166.13</c:v>
                </c:pt>
                <c:pt idx="216">
                  <c:v>166.13</c:v>
                </c:pt>
                <c:pt idx="217">
                  <c:v>166.13</c:v>
                </c:pt>
                <c:pt idx="218">
                  <c:v>166.13</c:v>
                </c:pt>
                <c:pt idx="219">
                  <c:v>166.13</c:v>
                </c:pt>
                <c:pt idx="220">
                  <c:v>166.13</c:v>
                </c:pt>
                <c:pt idx="221">
                  <c:v>166.13</c:v>
                </c:pt>
                <c:pt idx="222">
                  <c:v>166.13</c:v>
                </c:pt>
                <c:pt idx="223">
                  <c:v>166.13</c:v>
                </c:pt>
                <c:pt idx="224">
                  <c:v>166.13</c:v>
                </c:pt>
                <c:pt idx="225">
                  <c:v>166.13</c:v>
                </c:pt>
                <c:pt idx="226">
                  <c:v>166.13</c:v>
                </c:pt>
                <c:pt idx="227">
                  <c:v>166.13</c:v>
                </c:pt>
                <c:pt idx="228">
                  <c:v>166.13</c:v>
                </c:pt>
                <c:pt idx="229">
                  <c:v>166.13</c:v>
                </c:pt>
                <c:pt idx="230">
                  <c:v>166.13</c:v>
                </c:pt>
                <c:pt idx="231">
                  <c:v>166.13</c:v>
                </c:pt>
                <c:pt idx="232">
                  <c:v>166.13</c:v>
                </c:pt>
                <c:pt idx="233">
                  <c:v>166.13</c:v>
                </c:pt>
                <c:pt idx="234">
                  <c:v>166.13</c:v>
                </c:pt>
                <c:pt idx="235">
                  <c:v>166.13</c:v>
                </c:pt>
                <c:pt idx="236">
                  <c:v>166.13</c:v>
                </c:pt>
                <c:pt idx="237">
                  <c:v>166.13</c:v>
                </c:pt>
                <c:pt idx="238">
                  <c:v>166.13</c:v>
                </c:pt>
                <c:pt idx="239">
                  <c:v>166.13</c:v>
                </c:pt>
                <c:pt idx="240">
                  <c:v>166.13</c:v>
                </c:pt>
                <c:pt idx="241">
                  <c:v>166.13</c:v>
                </c:pt>
                <c:pt idx="242">
                  <c:v>166.13</c:v>
                </c:pt>
                <c:pt idx="243">
                  <c:v>166.13</c:v>
                </c:pt>
                <c:pt idx="244">
                  <c:v>166.13</c:v>
                </c:pt>
                <c:pt idx="245">
                  <c:v>166.13</c:v>
                </c:pt>
                <c:pt idx="246">
                  <c:v>166.13</c:v>
                </c:pt>
                <c:pt idx="247">
                  <c:v>166.13</c:v>
                </c:pt>
                <c:pt idx="248">
                  <c:v>166.13</c:v>
                </c:pt>
                <c:pt idx="249">
                  <c:v>166.13</c:v>
                </c:pt>
                <c:pt idx="250">
                  <c:v>166.13</c:v>
                </c:pt>
                <c:pt idx="251">
                  <c:v>166.13</c:v>
                </c:pt>
                <c:pt idx="252">
                  <c:v>166.13</c:v>
                </c:pt>
                <c:pt idx="253">
                  <c:v>166.13</c:v>
                </c:pt>
                <c:pt idx="254">
                  <c:v>166.13</c:v>
                </c:pt>
                <c:pt idx="255">
                  <c:v>166.13</c:v>
                </c:pt>
                <c:pt idx="256">
                  <c:v>166.13</c:v>
                </c:pt>
                <c:pt idx="257">
                  <c:v>166.13</c:v>
                </c:pt>
                <c:pt idx="258">
                  <c:v>166.13</c:v>
                </c:pt>
                <c:pt idx="259">
                  <c:v>166.13</c:v>
                </c:pt>
                <c:pt idx="260">
                  <c:v>166.13</c:v>
                </c:pt>
                <c:pt idx="261">
                  <c:v>166.13</c:v>
                </c:pt>
                <c:pt idx="262">
                  <c:v>166.13</c:v>
                </c:pt>
                <c:pt idx="263">
                  <c:v>166.13</c:v>
                </c:pt>
                <c:pt idx="264">
                  <c:v>166.13</c:v>
                </c:pt>
                <c:pt idx="265">
                  <c:v>166.13</c:v>
                </c:pt>
                <c:pt idx="266">
                  <c:v>166.13</c:v>
                </c:pt>
                <c:pt idx="267">
                  <c:v>166.13</c:v>
                </c:pt>
                <c:pt idx="268">
                  <c:v>166.13</c:v>
                </c:pt>
                <c:pt idx="269">
                  <c:v>166.13</c:v>
                </c:pt>
                <c:pt idx="270">
                  <c:v>166.13</c:v>
                </c:pt>
                <c:pt idx="271">
                  <c:v>166.13</c:v>
                </c:pt>
                <c:pt idx="272">
                  <c:v>166.13</c:v>
                </c:pt>
                <c:pt idx="273">
                  <c:v>166.13</c:v>
                </c:pt>
                <c:pt idx="274">
                  <c:v>166.13</c:v>
                </c:pt>
                <c:pt idx="275">
                  <c:v>166.13</c:v>
                </c:pt>
                <c:pt idx="276">
                  <c:v>166.13</c:v>
                </c:pt>
                <c:pt idx="277">
                  <c:v>166.13</c:v>
                </c:pt>
                <c:pt idx="278">
                  <c:v>166.13</c:v>
                </c:pt>
                <c:pt idx="279">
                  <c:v>166.13</c:v>
                </c:pt>
                <c:pt idx="280">
                  <c:v>166.13</c:v>
                </c:pt>
                <c:pt idx="281">
                  <c:v>166.13</c:v>
                </c:pt>
                <c:pt idx="282">
                  <c:v>166.13</c:v>
                </c:pt>
                <c:pt idx="283">
                  <c:v>166.13</c:v>
                </c:pt>
                <c:pt idx="284">
                  <c:v>166.13</c:v>
                </c:pt>
                <c:pt idx="285">
                  <c:v>166.13</c:v>
                </c:pt>
                <c:pt idx="286">
                  <c:v>166.13</c:v>
                </c:pt>
                <c:pt idx="287">
                  <c:v>166.13</c:v>
                </c:pt>
                <c:pt idx="288">
                  <c:v>166.13</c:v>
                </c:pt>
                <c:pt idx="289">
                  <c:v>166.13</c:v>
                </c:pt>
                <c:pt idx="290">
                  <c:v>166.13</c:v>
                </c:pt>
                <c:pt idx="291">
                  <c:v>166.13</c:v>
                </c:pt>
                <c:pt idx="292">
                  <c:v>166.13</c:v>
                </c:pt>
                <c:pt idx="293">
                  <c:v>166.13</c:v>
                </c:pt>
                <c:pt idx="294">
                  <c:v>166.13</c:v>
                </c:pt>
                <c:pt idx="295">
                  <c:v>166.13</c:v>
                </c:pt>
                <c:pt idx="296">
                  <c:v>166.13</c:v>
                </c:pt>
                <c:pt idx="297">
                  <c:v>166.13</c:v>
                </c:pt>
                <c:pt idx="298">
                  <c:v>166.13</c:v>
                </c:pt>
                <c:pt idx="299">
                  <c:v>166.13</c:v>
                </c:pt>
                <c:pt idx="300">
                  <c:v>166.13</c:v>
                </c:pt>
                <c:pt idx="301">
                  <c:v>166.13</c:v>
                </c:pt>
                <c:pt idx="302">
                  <c:v>166.13</c:v>
                </c:pt>
                <c:pt idx="303">
                  <c:v>166.13</c:v>
                </c:pt>
                <c:pt idx="304">
                  <c:v>166.13</c:v>
                </c:pt>
                <c:pt idx="305">
                  <c:v>166.13</c:v>
                </c:pt>
                <c:pt idx="306">
                  <c:v>166.13</c:v>
                </c:pt>
                <c:pt idx="307">
                  <c:v>166.13</c:v>
                </c:pt>
                <c:pt idx="308">
                  <c:v>166.13</c:v>
                </c:pt>
                <c:pt idx="309">
                  <c:v>166.13</c:v>
                </c:pt>
                <c:pt idx="310">
                  <c:v>166.13</c:v>
                </c:pt>
                <c:pt idx="311">
                  <c:v>166.13</c:v>
                </c:pt>
                <c:pt idx="312">
                  <c:v>166.13</c:v>
                </c:pt>
                <c:pt idx="313">
                  <c:v>166.13</c:v>
                </c:pt>
                <c:pt idx="314">
                  <c:v>166.13</c:v>
                </c:pt>
                <c:pt idx="315">
                  <c:v>166.13</c:v>
                </c:pt>
                <c:pt idx="316">
                  <c:v>166.13</c:v>
                </c:pt>
                <c:pt idx="317">
                  <c:v>166.13</c:v>
                </c:pt>
                <c:pt idx="318">
                  <c:v>166.13</c:v>
                </c:pt>
                <c:pt idx="319">
                  <c:v>166.13</c:v>
                </c:pt>
                <c:pt idx="320">
                  <c:v>166.13</c:v>
                </c:pt>
                <c:pt idx="321">
                  <c:v>166.13</c:v>
                </c:pt>
                <c:pt idx="322">
                  <c:v>166.13</c:v>
                </c:pt>
                <c:pt idx="323">
                  <c:v>166.13</c:v>
                </c:pt>
                <c:pt idx="324">
                  <c:v>166.13</c:v>
                </c:pt>
                <c:pt idx="325">
                  <c:v>166.13</c:v>
                </c:pt>
                <c:pt idx="326">
                  <c:v>166.13</c:v>
                </c:pt>
                <c:pt idx="327">
                  <c:v>166.13</c:v>
                </c:pt>
                <c:pt idx="328">
                  <c:v>166.13</c:v>
                </c:pt>
                <c:pt idx="329">
                  <c:v>166.13</c:v>
                </c:pt>
                <c:pt idx="330">
                  <c:v>166.13</c:v>
                </c:pt>
                <c:pt idx="331">
                  <c:v>166.13</c:v>
                </c:pt>
                <c:pt idx="332">
                  <c:v>166.13</c:v>
                </c:pt>
                <c:pt idx="333">
                  <c:v>166.13</c:v>
                </c:pt>
                <c:pt idx="334">
                  <c:v>166.13</c:v>
                </c:pt>
                <c:pt idx="335">
                  <c:v>166.13</c:v>
                </c:pt>
                <c:pt idx="336">
                  <c:v>166.13</c:v>
                </c:pt>
                <c:pt idx="337">
                  <c:v>166.13</c:v>
                </c:pt>
                <c:pt idx="338">
                  <c:v>166.13</c:v>
                </c:pt>
                <c:pt idx="339">
                  <c:v>166.13</c:v>
                </c:pt>
                <c:pt idx="340">
                  <c:v>166.13</c:v>
                </c:pt>
                <c:pt idx="341">
                  <c:v>166.13</c:v>
                </c:pt>
                <c:pt idx="342">
                  <c:v>166.13</c:v>
                </c:pt>
                <c:pt idx="343">
                  <c:v>166.13</c:v>
                </c:pt>
                <c:pt idx="344">
                  <c:v>166.13</c:v>
                </c:pt>
                <c:pt idx="345">
                  <c:v>166.13</c:v>
                </c:pt>
                <c:pt idx="346">
                  <c:v>166.13</c:v>
                </c:pt>
                <c:pt idx="347">
                  <c:v>166.13</c:v>
                </c:pt>
                <c:pt idx="348">
                  <c:v>166.13</c:v>
                </c:pt>
                <c:pt idx="349">
                  <c:v>166.13</c:v>
                </c:pt>
                <c:pt idx="350">
                  <c:v>166.13</c:v>
                </c:pt>
                <c:pt idx="351">
                  <c:v>166.13</c:v>
                </c:pt>
                <c:pt idx="352">
                  <c:v>166.13</c:v>
                </c:pt>
                <c:pt idx="353">
                  <c:v>166.13</c:v>
                </c:pt>
                <c:pt idx="354">
                  <c:v>166.13</c:v>
                </c:pt>
                <c:pt idx="355">
                  <c:v>166.13</c:v>
                </c:pt>
                <c:pt idx="356">
                  <c:v>166.13</c:v>
                </c:pt>
                <c:pt idx="357">
                  <c:v>166.13</c:v>
                </c:pt>
                <c:pt idx="358">
                  <c:v>166.13</c:v>
                </c:pt>
                <c:pt idx="359">
                  <c:v>166.13</c:v>
                </c:pt>
                <c:pt idx="360">
                  <c:v>166.13</c:v>
                </c:pt>
                <c:pt idx="361">
                  <c:v>166.13</c:v>
                </c:pt>
                <c:pt idx="362">
                  <c:v>166.13</c:v>
                </c:pt>
                <c:pt idx="363">
                  <c:v>166.13</c:v>
                </c:pt>
                <c:pt idx="364">
                  <c:v>166.13</c:v>
                </c:pt>
                <c:pt idx="365">
                  <c:v>166.13</c:v>
                </c:pt>
                <c:pt idx="366">
                  <c:v>166.13</c:v>
                </c:pt>
                <c:pt idx="367">
                  <c:v>166.13</c:v>
                </c:pt>
                <c:pt idx="368">
                  <c:v>166.13</c:v>
                </c:pt>
                <c:pt idx="369">
                  <c:v>166.13</c:v>
                </c:pt>
                <c:pt idx="370">
                  <c:v>166.13</c:v>
                </c:pt>
                <c:pt idx="371">
                  <c:v>166.13</c:v>
                </c:pt>
                <c:pt idx="372">
                  <c:v>166.13</c:v>
                </c:pt>
                <c:pt idx="373">
                  <c:v>166.13</c:v>
                </c:pt>
                <c:pt idx="374">
                  <c:v>166.13</c:v>
                </c:pt>
                <c:pt idx="375">
                  <c:v>166.13</c:v>
                </c:pt>
                <c:pt idx="376">
                  <c:v>166.13</c:v>
                </c:pt>
                <c:pt idx="377">
                  <c:v>166.13</c:v>
                </c:pt>
                <c:pt idx="378">
                  <c:v>166.13</c:v>
                </c:pt>
                <c:pt idx="379">
                  <c:v>166.13</c:v>
                </c:pt>
                <c:pt idx="380">
                  <c:v>166.13</c:v>
                </c:pt>
                <c:pt idx="381">
                  <c:v>166.13</c:v>
                </c:pt>
                <c:pt idx="382">
                  <c:v>166.13</c:v>
                </c:pt>
                <c:pt idx="383">
                  <c:v>166.13</c:v>
                </c:pt>
                <c:pt idx="384">
                  <c:v>166.13</c:v>
                </c:pt>
                <c:pt idx="385">
                  <c:v>166.13</c:v>
                </c:pt>
                <c:pt idx="386">
                  <c:v>166.13</c:v>
                </c:pt>
                <c:pt idx="387">
                  <c:v>166.13</c:v>
                </c:pt>
                <c:pt idx="388">
                  <c:v>166.13</c:v>
                </c:pt>
                <c:pt idx="389">
                  <c:v>166.13</c:v>
                </c:pt>
                <c:pt idx="390">
                  <c:v>166.13</c:v>
                </c:pt>
                <c:pt idx="391">
                  <c:v>166.13</c:v>
                </c:pt>
                <c:pt idx="392">
                  <c:v>166.13</c:v>
                </c:pt>
                <c:pt idx="393">
                  <c:v>166.13</c:v>
                </c:pt>
                <c:pt idx="394">
                  <c:v>166.13</c:v>
                </c:pt>
                <c:pt idx="395">
                  <c:v>166.13</c:v>
                </c:pt>
                <c:pt idx="396">
                  <c:v>166.13</c:v>
                </c:pt>
                <c:pt idx="397">
                  <c:v>166.13</c:v>
                </c:pt>
                <c:pt idx="398">
                  <c:v>166.13</c:v>
                </c:pt>
                <c:pt idx="399">
                  <c:v>166.13</c:v>
                </c:pt>
                <c:pt idx="400">
                  <c:v>166.13</c:v>
                </c:pt>
              </c:numCache>
            </c:numRef>
          </c:val>
        </c:ser>
        <c:ser>
          <c:idx val="0"/>
          <c:order val="3"/>
          <c:tx>
            <c:strRef>
              <c:f>'Charts - 25'!$K$6</c:f>
              <c:strCache>
                <c:ptCount val="1"/>
                <c:pt idx="0">
                  <c:v>Female 25 - Poor</c:v>
                </c:pt>
              </c:strCache>
            </c:strRef>
          </c:tx>
          <c:marker>
            <c:symbol val="none"/>
          </c:marker>
          <c:cat>
            <c:numRef>
              <c:f>'Charts - 25'!$A$7:$A$407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1.7000000000000011</c:v>
                </c:pt>
                <c:pt idx="71">
                  <c:v>1.7100000000000011</c:v>
                </c:pt>
                <c:pt idx="72">
                  <c:v>1.7200000000000011</c:v>
                </c:pt>
                <c:pt idx="73">
                  <c:v>1.7300000000000011</c:v>
                </c:pt>
                <c:pt idx="74">
                  <c:v>1.7400000000000011</c:v>
                </c:pt>
                <c:pt idx="75">
                  <c:v>1.7500000000000011</c:v>
                </c:pt>
                <c:pt idx="76">
                  <c:v>1.7600000000000011</c:v>
                </c:pt>
                <c:pt idx="77">
                  <c:v>1.7700000000000011</c:v>
                </c:pt>
                <c:pt idx="78">
                  <c:v>1.7800000000000011</c:v>
                </c:pt>
                <c:pt idx="79">
                  <c:v>1.7900000000000011</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1.9300000000000044</c:v>
                </c:pt>
                <c:pt idx="94">
                  <c:v>1.9400000000000044</c:v>
                </c:pt>
                <c:pt idx="95">
                  <c:v>1.9500000000000044</c:v>
                </c:pt>
                <c:pt idx="96">
                  <c:v>1.9600000000000044</c:v>
                </c:pt>
                <c:pt idx="97">
                  <c:v>1.9700000000000044</c:v>
                </c:pt>
                <c:pt idx="98">
                  <c:v>1.9800000000000049</c:v>
                </c:pt>
                <c:pt idx="99">
                  <c:v>1.9900000000000049</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- 25'!$K$7:$K$407</c:f>
              <c:numCache>
                <c:formatCode>"$"#,##0.00_);\("$"#,##0.00\)</c:formatCode>
                <c:ptCount val="401"/>
                <c:pt idx="0">
                  <c:v>581.95999999999947</c:v>
                </c:pt>
                <c:pt idx="1">
                  <c:v>581.95999999999947</c:v>
                </c:pt>
                <c:pt idx="2">
                  <c:v>581.95999999999947</c:v>
                </c:pt>
                <c:pt idx="3">
                  <c:v>581.95999999999947</c:v>
                </c:pt>
                <c:pt idx="4">
                  <c:v>581.95999999999947</c:v>
                </c:pt>
                <c:pt idx="5">
                  <c:v>581.95999999999947</c:v>
                </c:pt>
                <c:pt idx="6">
                  <c:v>581.95999999999947</c:v>
                </c:pt>
                <c:pt idx="7">
                  <c:v>581.95999999999947</c:v>
                </c:pt>
                <c:pt idx="8">
                  <c:v>581.95999999999947</c:v>
                </c:pt>
                <c:pt idx="9">
                  <c:v>581.95999999999947</c:v>
                </c:pt>
                <c:pt idx="10">
                  <c:v>581.95999999999947</c:v>
                </c:pt>
                <c:pt idx="11">
                  <c:v>581.95999999999947</c:v>
                </c:pt>
                <c:pt idx="12">
                  <c:v>581.95999999999947</c:v>
                </c:pt>
                <c:pt idx="13">
                  <c:v>581.95999999999947</c:v>
                </c:pt>
                <c:pt idx="14">
                  <c:v>581.95999999999947</c:v>
                </c:pt>
                <c:pt idx="15">
                  <c:v>581.95999999999947</c:v>
                </c:pt>
                <c:pt idx="16">
                  <c:v>581.95999999999947</c:v>
                </c:pt>
                <c:pt idx="17">
                  <c:v>581.95999999999947</c:v>
                </c:pt>
                <c:pt idx="18">
                  <c:v>581.95999999999947</c:v>
                </c:pt>
                <c:pt idx="19">
                  <c:v>581.95999999999947</c:v>
                </c:pt>
                <c:pt idx="20">
                  <c:v>581.95999999999947</c:v>
                </c:pt>
                <c:pt idx="21">
                  <c:v>581.95999999999947</c:v>
                </c:pt>
                <c:pt idx="22">
                  <c:v>581.95999999999947</c:v>
                </c:pt>
                <c:pt idx="23">
                  <c:v>581.95999999999947</c:v>
                </c:pt>
                <c:pt idx="24">
                  <c:v>581.95999999999947</c:v>
                </c:pt>
                <c:pt idx="25">
                  <c:v>581.95999999999947</c:v>
                </c:pt>
                <c:pt idx="26">
                  <c:v>581.95999999999947</c:v>
                </c:pt>
                <c:pt idx="27">
                  <c:v>581.95999999999947</c:v>
                </c:pt>
                <c:pt idx="28">
                  <c:v>581.95999999999947</c:v>
                </c:pt>
                <c:pt idx="29">
                  <c:v>581.95999999999947</c:v>
                </c:pt>
                <c:pt idx="30">
                  <c:v>581.95999999999947</c:v>
                </c:pt>
                <c:pt idx="31">
                  <c:v>581.95999999999947</c:v>
                </c:pt>
                <c:pt idx="32">
                  <c:v>581.95999999999947</c:v>
                </c:pt>
                <c:pt idx="33">
                  <c:v>581.95999999999947</c:v>
                </c:pt>
                <c:pt idx="34">
                  <c:v>581.95999999999947</c:v>
                </c:pt>
                <c:pt idx="35">
                  <c:v>581.95999999999947</c:v>
                </c:pt>
                <c:pt idx="36">
                  <c:v>581.95999999999947</c:v>
                </c:pt>
                <c:pt idx="37">
                  <c:v>581.95999999999947</c:v>
                </c:pt>
                <c:pt idx="38">
                  <c:v>581.95999999999947</c:v>
                </c:pt>
                <c:pt idx="39">
                  <c:v>581.95999999999947</c:v>
                </c:pt>
                <c:pt idx="40">
                  <c:v>581.95999999999947</c:v>
                </c:pt>
                <c:pt idx="41">
                  <c:v>581.95999999999947</c:v>
                </c:pt>
                <c:pt idx="42">
                  <c:v>581.95999999999947</c:v>
                </c:pt>
                <c:pt idx="43">
                  <c:v>581.95999999999947</c:v>
                </c:pt>
                <c:pt idx="44">
                  <c:v>581.95999999999947</c:v>
                </c:pt>
                <c:pt idx="45">
                  <c:v>581.95999999999947</c:v>
                </c:pt>
                <c:pt idx="46">
                  <c:v>581.95999999999947</c:v>
                </c:pt>
                <c:pt idx="47">
                  <c:v>581.95999999999947</c:v>
                </c:pt>
                <c:pt idx="48">
                  <c:v>581.95999999999947</c:v>
                </c:pt>
                <c:pt idx="49">
                  <c:v>581.95999999999947</c:v>
                </c:pt>
                <c:pt idx="50">
                  <c:v>581.95999999999947</c:v>
                </c:pt>
                <c:pt idx="51">
                  <c:v>581.95999999999947</c:v>
                </c:pt>
                <c:pt idx="52">
                  <c:v>581.95999999999947</c:v>
                </c:pt>
                <c:pt idx="53">
                  <c:v>581.95999999999947</c:v>
                </c:pt>
                <c:pt idx="54">
                  <c:v>581.95999999999947</c:v>
                </c:pt>
                <c:pt idx="55">
                  <c:v>581.95999999999947</c:v>
                </c:pt>
                <c:pt idx="56">
                  <c:v>581.95999999999947</c:v>
                </c:pt>
                <c:pt idx="57">
                  <c:v>581.95999999999947</c:v>
                </c:pt>
                <c:pt idx="58">
                  <c:v>581.95999999999947</c:v>
                </c:pt>
                <c:pt idx="59">
                  <c:v>581.95999999999947</c:v>
                </c:pt>
                <c:pt idx="60">
                  <c:v>581.95999999999947</c:v>
                </c:pt>
                <c:pt idx="61">
                  <c:v>581.95999999999947</c:v>
                </c:pt>
                <c:pt idx="62">
                  <c:v>581.95999999999947</c:v>
                </c:pt>
                <c:pt idx="63">
                  <c:v>581.95999999999947</c:v>
                </c:pt>
                <c:pt idx="64">
                  <c:v>581.95999999999947</c:v>
                </c:pt>
                <c:pt idx="65">
                  <c:v>581.95999999999947</c:v>
                </c:pt>
                <c:pt idx="66">
                  <c:v>581.95999999999947</c:v>
                </c:pt>
                <c:pt idx="67">
                  <c:v>581.95999999999947</c:v>
                </c:pt>
                <c:pt idx="68">
                  <c:v>581.95999999999947</c:v>
                </c:pt>
                <c:pt idx="69">
                  <c:v>581.95999999999947</c:v>
                </c:pt>
                <c:pt idx="70">
                  <c:v>581.95999999999947</c:v>
                </c:pt>
                <c:pt idx="71">
                  <c:v>581.95999999999947</c:v>
                </c:pt>
                <c:pt idx="72">
                  <c:v>581.95999999999947</c:v>
                </c:pt>
                <c:pt idx="73">
                  <c:v>581.95999999999947</c:v>
                </c:pt>
                <c:pt idx="74">
                  <c:v>581.95999999999947</c:v>
                </c:pt>
                <c:pt idx="75">
                  <c:v>581.95999999999947</c:v>
                </c:pt>
                <c:pt idx="76">
                  <c:v>581.95999999999947</c:v>
                </c:pt>
                <c:pt idx="77">
                  <c:v>581.95999999999947</c:v>
                </c:pt>
                <c:pt idx="78">
                  <c:v>581.95999999999947</c:v>
                </c:pt>
                <c:pt idx="79">
                  <c:v>581.95999999999947</c:v>
                </c:pt>
                <c:pt idx="80">
                  <c:v>581.95999999999947</c:v>
                </c:pt>
                <c:pt idx="81">
                  <c:v>581.95999999999947</c:v>
                </c:pt>
                <c:pt idx="82">
                  <c:v>581.95999999999947</c:v>
                </c:pt>
                <c:pt idx="83">
                  <c:v>581.95999999999947</c:v>
                </c:pt>
                <c:pt idx="84">
                  <c:v>581.95999999999947</c:v>
                </c:pt>
                <c:pt idx="85">
                  <c:v>581.95999999999947</c:v>
                </c:pt>
                <c:pt idx="86">
                  <c:v>581.95999999999947</c:v>
                </c:pt>
                <c:pt idx="87">
                  <c:v>581.95999999999947</c:v>
                </c:pt>
                <c:pt idx="88">
                  <c:v>581.95999999999947</c:v>
                </c:pt>
                <c:pt idx="89">
                  <c:v>581.95999999999947</c:v>
                </c:pt>
                <c:pt idx="90">
                  <c:v>581.95999999999947</c:v>
                </c:pt>
                <c:pt idx="91">
                  <c:v>581.95999999999947</c:v>
                </c:pt>
                <c:pt idx="92">
                  <c:v>581.95999999999947</c:v>
                </c:pt>
                <c:pt idx="93">
                  <c:v>581.95999999999947</c:v>
                </c:pt>
                <c:pt idx="94">
                  <c:v>581.95999999999947</c:v>
                </c:pt>
                <c:pt idx="95">
                  <c:v>581.95999999999947</c:v>
                </c:pt>
                <c:pt idx="96">
                  <c:v>581.95999999999947</c:v>
                </c:pt>
                <c:pt idx="97">
                  <c:v>581.95999999999947</c:v>
                </c:pt>
                <c:pt idx="98">
                  <c:v>581.95999999999947</c:v>
                </c:pt>
                <c:pt idx="99">
                  <c:v>581.95999999999947</c:v>
                </c:pt>
                <c:pt idx="100">
                  <c:v>581.95999999999947</c:v>
                </c:pt>
                <c:pt idx="101">
                  <c:v>581.95999999999947</c:v>
                </c:pt>
                <c:pt idx="102">
                  <c:v>581.95999999999947</c:v>
                </c:pt>
                <c:pt idx="103">
                  <c:v>581.95999999999947</c:v>
                </c:pt>
                <c:pt idx="104">
                  <c:v>581.95999999999947</c:v>
                </c:pt>
                <c:pt idx="105">
                  <c:v>581.95999999999947</c:v>
                </c:pt>
                <c:pt idx="106">
                  <c:v>581.95999999999947</c:v>
                </c:pt>
                <c:pt idx="107">
                  <c:v>581.95999999999947</c:v>
                </c:pt>
                <c:pt idx="108">
                  <c:v>581.95999999999947</c:v>
                </c:pt>
                <c:pt idx="109">
                  <c:v>581.95999999999947</c:v>
                </c:pt>
                <c:pt idx="110">
                  <c:v>581.95999999999947</c:v>
                </c:pt>
                <c:pt idx="111">
                  <c:v>581.95999999999947</c:v>
                </c:pt>
                <c:pt idx="112">
                  <c:v>581.95999999999947</c:v>
                </c:pt>
                <c:pt idx="113">
                  <c:v>581.95999999999947</c:v>
                </c:pt>
                <c:pt idx="114">
                  <c:v>581.95999999999947</c:v>
                </c:pt>
                <c:pt idx="115">
                  <c:v>581.95999999999947</c:v>
                </c:pt>
                <c:pt idx="116">
                  <c:v>581.95999999999947</c:v>
                </c:pt>
                <c:pt idx="117">
                  <c:v>581.95999999999947</c:v>
                </c:pt>
                <c:pt idx="118">
                  <c:v>581.95999999999947</c:v>
                </c:pt>
                <c:pt idx="119">
                  <c:v>581.95999999999947</c:v>
                </c:pt>
                <c:pt idx="120">
                  <c:v>581.95999999999947</c:v>
                </c:pt>
                <c:pt idx="121">
                  <c:v>581.95999999999947</c:v>
                </c:pt>
                <c:pt idx="122">
                  <c:v>581.95999999999947</c:v>
                </c:pt>
                <c:pt idx="123">
                  <c:v>581.95999999999947</c:v>
                </c:pt>
                <c:pt idx="124">
                  <c:v>581.95999999999947</c:v>
                </c:pt>
                <c:pt idx="125">
                  <c:v>581.95999999999947</c:v>
                </c:pt>
                <c:pt idx="126">
                  <c:v>581.95999999999947</c:v>
                </c:pt>
                <c:pt idx="127">
                  <c:v>581.95999999999947</c:v>
                </c:pt>
                <c:pt idx="128">
                  <c:v>581.95999999999947</c:v>
                </c:pt>
                <c:pt idx="129">
                  <c:v>581.95999999999947</c:v>
                </c:pt>
                <c:pt idx="130">
                  <c:v>581.95999999999947</c:v>
                </c:pt>
                <c:pt idx="131">
                  <c:v>581.95999999999947</c:v>
                </c:pt>
                <c:pt idx="132">
                  <c:v>581.95999999999947</c:v>
                </c:pt>
                <c:pt idx="133">
                  <c:v>581.95999999999947</c:v>
                </c:pt>
                <c:pt idx="134">
                  <c:v>581.95999999999947</c:v>
                </c:pt>
                <c:pt idx="135">
                  <c:v>581.95999999999947</c:v>
                </c:pt>
                <c:pt idx="136">
                  <c:v>581.95999999999947</c:v>
                </c:pt>
                <c:pt idx="137">
                  <c:v>581.95999999999947</c:v>
                </c:pt>
                <c:pt idx="138">
                  <c:v>581.95999999999947</c:v>
                </c:pt>
                <c:pt idx="139">
                  <c:v>581.95999999999947</c:v>
                </c:pt>
                <c:pt idx="140">
                  <c:v>581.95999999999947</c:v>
                </c:pt>
                <c:pt idx="141">
                  <c:v>581.95999999999947</c:v>
                </c:pt>
                <c:pt idx="142">
                  <c:v>581.95999999999947</c:v>
                </c:pt>
                <c:pt idx="143">
                  <c:v>581.95999999999947</c:v>
                </c:pt>
                <c:pt idx="144">
                  <c:v>581.95999999999947</c:v>
                </c:pt>
                <c:pt idx="145">
                  <c:v>581.95999999999947</c:v>
                </c:pt>
                <c:pt idx="146">
                  <c:v>581.95999999999947</c:v>
                </c:pt>
                <c:pt idx="147">
                  <c:v>581.95999999999947</c:v>
                </c:pt>
                <c:pt idx="148">
                  <c:v>581.95999999999947</c:v>
                </c:pt>
                <c:pt idx="149">
                  <c:v>581.95999999999947</c:v>
                </c:pt>
                <c:pt idx="150">
                  <c:v>581.95999999999947</c:v>
                </c:pt>
                <c:pt idx="151">
                  <c:v>581.95999999999947</c:v>
                </c:pt>
                <c:pt idx="152">
                  <c:v>581.95999999999947</c:v>
                </c:pt>
                <c:pt idx="153">
                  <c:v>581.95999999999947</c:v>
                </c:pt>
                <c:pt idx="154">
                  <c:v>581.95999999999947</c:v>
                </c:pt>
                <c:pt idx="155">
                  <c:v>581.95999999999947</c:v>
                </c:pt>
                <c:pt idx="156">
                  <c:v>581.95999999999947</c:v>
                </c:pt>
                <c:pt idx="157">
                  <c:v>581.95999999999947</c:v>
                </c:pt>
                <c:pt idx="158">
                  <c:v>581.95999999999947</c:v>
                </c:pt>
                <c:pt idx="159">
                  <c:v>581.95999999999947</c:v>
                </c:pt>
                <c:pt idx="160">
                  <c:v>581.95999999999947</c:v>
                </c:pt>
                <c:pt idx="161">
                  <c:v>581.95999999999947</c:v>
                </c:pt>
                <c:pt idx="162">
                  <c:v>581.95999999999947</c:v>
                </c:pt>
                <c:pt idx="163">
                  <c:v>581.95999999999947</c:v>
                </c:pt>
                <c:pt idx="164">
                  <c:v>581.95999999999947</c:v>
                </c:pt>
                <c:pt idx="165">
                  <c:v>581.95999999999947</c:v>
                </c:pt>
                <c:pt idx="166">
                  <c:v>581.95999999999947</c:v>
                </c:pt>
                <c:pt idx="167">
                  <c:v>581.95999999999947</c:v>
                </c:pt>
                <c:pt idx="168">
                  <c:v>581.95999999999947</c:v>
                </c:pt>
                <c:pt idx="169">
                  <c:v>581.95999999999947</c:v>
                </c:pt>
                <c:pt idx="170">
                  <c:v>581.95999999999947</c:v>
                </c:pt>
                <c:pt idx="171">
                  <c:v>581.95999999999947</c:v>
                </c:pt>
                <c:pt idx="172">
                  <c:v>581.95999999999947</c:v>
                </c:pt>
                <c:pt idx="173">
                  <c:v>581.95999999999947</c:v>
                </c:pt>
                <c:pt idx="174">
                  <c:v>581.95999999999947</c:v>
                </c:pt>
                <c:pt idx="175">
                  <c:v>581.95999999999947</c:v>
                </c:pt>
                <c:pt idx="176">
                  <c:v>581.95999999999947</c:v>
                </c:pt>
                <c:pt idx="177">
                  <c:v>581.95999999999947</c:v>
                </c:pt>
                <c:pt idx="178">
                  <c:v>581.95999999999947</c:v>
                </c:pt>
                <c:pt idx="179">
                  <c:v>581.95999999999947</c:v>
                </c:pt>
                <c:pt idx="180">
                  <c:v>581.95999999999947</c:v>
                </c:pt>
                <c:pt idx="181">
                  <c:v>581.95999999999947</c:v>
                </c:pt>
                <c:pt idx="182">
                  <c:v>581.95999999999947</c:v>
                </c:pt>
                <c:pt idx="183">
                  <c:v>581.95999999999947</c:v>
                </c:pt>
                <c:pt idx="184">
                  <c:v>581.95999999999947</c:v>
                </c:pt>
                <c:pt idx="185">
                  <c:v>581.95999999999947</c:v>
                </c:pt>
                <c:pt idx="186">
                  <c:v>581.95999999999947</c:v>
                </c:pt>
                <c:pt idx="187">
                  <c:v>581.95999999999947</c:v>
                </c:pt>
                <c:pt idx="188">
                  <c:v>581.95999999999947</c:v>
                </c:pt>
                <c:pt idx="189">
                  <c:v>581.95999999999947</c:v>
                </c:pt>
                <c:pt idx="190">
                  <c:v>581.95999999999947</c:v>
                </c:pt>
                <c:pt idx="191">
                  <c:v>581.95999999999947</c:v>
                </c:pt>
                <c:pt idx="192">
                  <c:v>581.95999999999947</c:v>
                </c:pt>
                <c:pt idx="193">
                  <c:v>581.95999999999947</c:v>
                </c:pt>
                <c:pt idx="194">
                  <c:v>581.95999999999947</c:v>
                </c:pt>
                <c:pt idx="195">
                  <c:v>581.95999999999947</c:v>
                </c:pt>
                <c:pt idx="196">
                  <c:v>581.95999999999947</c:v>
                </c:pt>
                <c:pt idx="197">
                  <c:v>581.95999999999947</c:v>
                </c:pt>
                <c:pt idx="198">
                  <c:v>581.95999999999947</c:v>
                </c:pt>
                <c:pt idx="199">
                  <c:v>581.95999999999947</c:v>
                </c:pt>
                <c:pt idx="200">
                  <c:v>581.95999999999947</c:v>
                </c:pt>
                <c:pt idx="201">
                  <c:v>581.95999999999947</c:v>
                </c:pt>
                <c:pt idx="202">
                  <c:v>581.95999999999947</c:v>
                </c:pt>
                <c:pt idx="203">
                  <c:v>581.95999999999947</c:v>
                </c:pt>
                <c:pt idx="204">
                  <c:v>581.95999999999947</c:v>
                </c:pt>
                <c:pt idx="205">
                  <c:v>581.95999999999947</c:v>
                </c:pt>
                <c:pt idx="206">
                  <c:v>581.95999999999947</c:v>
                </c:pt>
                <c:pt idx="207">
                  <c:v>581.95999999999947</c:v>
                </c:pt>
                <c:pt idx="208">
                  <c:v>581.95999999999947</c:v>
                </c:pt>
                <c:pt idx="209">
                  <c:v>581.95999999999947</c:v>
                </c:pt>
                <c:pt idx="210">
                  <c:v>581.95999999999947</c:v>
                </c:pt>
                <c:pt idx="211">
                  <c:v>581.95999999999947</c:v>
                </c:pt>
                <c:pt idx="212">
                  <c:v>581.95999999999947</c:v>
                </c:pt>
                <c:pt idx="213">
                  <c:v>581.95999999999947</c:v>
                </c:pt>
                <c:pt idx="214">
                  <c:v>581.95999999999947</c:v>
                </c:pt>
                <c:pt idx="215">
                  <c:v>581.95999999999947</c:v>
                </c:pt>
                <c:pt idx="216">
                  <c:v>581.95999999999947</c:v>
                </c:pt>
                <c:pt idx="217">
                  <c:v>581.95999999999947</c:v>
                </c:pt>
                <c:pt idx="218">
                  <c:v>581.95999999999947</c:v>
                </c:pt>
                <c:pt idx="219">
                  <c:v>581.95999999999947</c:v>
                </c:pt>
                <c:pt idx="220">
                  <c:v>581.95999999999947</c:v>
                </c:pt>
                <c:pt idx="221">
                  <c:v>581.95999999999947</c:v>
                </c:pt>
                <c:pt idx="222">
                  <c:v>581.95999999999947</c:v>
                </c:pt>
                <c:pt idx="223">
                  <c:v>581.95999999999947</c:v>
                </c:pt>
                <c:pt idx="224">
                  <c:v>581.95999999999947</c:v>
                </c:pt>
                <c:pt idx="225">
                  <c:v>581.95999999999947</c:v>
                </c:pt>
                <c:pt idx="226">
                  <c:v>581.95999999999947</c:v>
                </c:pt>
                <c:pt idx="227">
                  <c:v>581.95999999999947</c:v>
                </c:pt>
                <c:pt idx="228">
                  <c:v>581.95999999999947</c:v>
                </c:pt>
                <c:pt idx="229">
                  <c:v>581.95999999999947</c:v>
                </c:pt>
                <c:pt idx="230">
                  <c:v>581.95999999999947</c:v>
                </c:pt>
                <c:pt idx="231">
                  <c:v>581.95999999999947</c:v>
                </c:pt>
                <c:pt idx="232">
                  <c:v>581.95999999999947</c:v>
                </c:pt>
                <c:pt idx="233">
                  <c:v>581.95999999999947</c:v>
                </c:pt>
                <c:pt idx="234">
                  <c:v>581.95999999999947</c:v>
                </c:pt>
                <c:pt idx="235">
                  <c:v>581.95999999999947</c:v>
                </c:pt>
                <c:pt idx="236">
                  <c:v>581.95999999999947</c:v>
                </c:pt>
                <c:pt idx="237">
                  <c:v>581.95999999999947</c:v>
                </c:pt>
                <c:pt idx="238">
                  <c:v>581.95999999999947</c:v>
                </c:pt>
                <c:pt idx="239">
                  <c:v>581.95999999999947</c:v>
                </c:pt>
                <c:pt idx="240">
                  <c:v>581.95999999999947</c:v>
                </c:pt>
                <c:pt idx="241">
                  <c:v>581.95999999999947</c:v>
                </c:pt>
                <c:pt idx="242">
                  <c:v>581.95999999999947</c:v>
                </c:pt>
                <c:pt idx="243">
                  <c:v>581.95999999999947</c:v>
                </c:pt>
                <c:pt idx="244">
                  <c:v>581.95999999999947</c:v>
                </c:pt>
                <c:pt idx="245">
                  <c:v>581.95999999999947</c:v>
                </c:pt>
                <c:pt idx="246">
                  <c:v>581.95999999999947</c:v>
                </c:pt>
                <c:pt idx="247">
                  <c:v>581.95999999999947</c:v>
                </c:pt>
                <c:pt idx="248">
                  <c:v>581.95999999999947</c:v>
                </c:pt>
                <c:pt idx="249">
                  <c:v>581.95999999999947</c:v>
                </c:pt>
                <c:pt idx="250">
                  <c:v>581.95999999999947</c:v>
                </c:pt>
                <c:pt idx="251">
                  <c:v>581.95999999999947</c:v>
                </c:pt>
                <c:pt idx="252">
                  <c:v>581.95999999999947</c:v>
                </c:pt>
                <c:pt idx="253">
                  <c:v>581.95999999999947</c:v>
                </c:pt>
                <c:pt idx="254">
                  <c:v>581.95999999999947</c:v>
                </c:pt>
                <c:pt idx="255">
                  <c:v>581.95999999999947</c:v>
                </c:pt>
                <c:pt idx="256">
                  <c:v>581.95999999999947</c:v>
                </c:pt>
                <c:pt idx="257">
                  <c:v>581.95999999999947</c:v>
                </c:pt>
                <c:pt idx="258">
                  <c:v>581.95999999999947</c:v>
                </c:pt>
                <c:pt idx="259">
                  <c:v>581.95999999999947</c:v>
                </c:pt>
                <c:pt idx="260">
                  <c:v>581.95999999999947</c:v>
                </c:pt>
                <c:pt idx="261">
                  <c:v>581.95999999999947</c:v>
                </c:pt>
                <c:pt idx="262">
                  <c:v>581.95999999999947</c:v>
                </c:pt>
                <c:pt idx="263">
                  <c:v>581.95999999999947</c:v>
                </c:pt>
                <c:pt idx="264">
                  <c:v>581.95999999999947</c:v>
                </c:pt>
                <c:pt idx="265">
                  <c:v>581.95999999999947</c:v>
                </c:pt>
                <c:pt idx="266">
                  <c:v>581.95999999999947</c:v>
                </c:pt>
                <c:pt idx="267">
                  <c:v>581.95999999999947</c:v>
                </c:pt>
                <c:pt idx="268">
                  <c:v>581.95999999999947</c:v>
                </c:pt>
                <c:pt idx="269">
                  <c:v>581.95999999999947</c:v>
                </c:pt>
                <c:pt idx="270">
                  <c:v>581.95999999999947</c:v>
                </c:pt>
                <c:pt idx="271">
                  <c:v>581.95999999999947</c:v>
                </c:pt>
                <c:pt idx="272">
                  <c:v>581.95999999999947</c:v>
                </c:pt>
                <c:pt idx="273">
                  <c:v>581.95999999999947</c:v>
                </c:pt>
                <c:pt idx="274">
                  <c:v>581.95999999999947</c:v>
                </c:pt>
                <c:pt idx="275">
                  <c:v>581.95999999999947</c:v>
                </c:pt>
                <c:pt idx="276">
                  <c:v>581.95999999999947</c:v>
                </c:pt>
                <c:pt idx="277">
                  <c:v>581.95999999999947</c:v>
                </c:pt>
                <c:pt idx="278">
                  <c:v>581.95999999999947</c:v>
                </c:pt>
                <c:pt idx="279">
                  <c:v>581.95999999999947</c:v>
                </c:pt>
                <c:pt idx="280">
                  <c:v>581.95999999999947</c:v>
                </c:pt>
                <c:pt idx="281">
                  <c:v>581.95999999999947</c:v>
                </c:pt>
                <c:pt idx="282">
                  <c:v>581.95999999999947</c:v>
                </c:pt>
                <c:pt idx="283">
                  <c:v>581.95999999999947</c:v>
                </c:pt>
                <c:pt idx="284">
                  <c:v>581.95999999999947</c:v>
                </c:pt>
                <c:pt idx="285">
                  <c:v>581.95999999999947</c:v>
                </c:pt>
                <c:pt idx="286">
                  <c:v>581.95999999999947</c:v>
                </c:pt>
                <c:pt idx="287">
                  <c:v>581.95999999999947</c:v>
                </c:pt>
                <c:pt idx="288">
                  <c:v>581.95999999999947</c:v>
                </c:pt>
                <c:pt idx="289">
                  <c:v>581.95999999999947</c:v>
                </c:pt>
                <c:pt idx="290">
                  <c:v>581.95999999999947</c:v>
                </c:pt>
                <c:pt idx="291">
                  <c:v>581.95999999999947</c:v>
                </c:pt>
                <c:pt idx="292">
                  <c:v>581.95999999999947</c:v>
                </c:pt>
                <c:pt idx="293">
                  <c:v>581.95999999999947</c:v>
                </c:pt>
                <c:pt idx="294">
                  <c:v>581.95999999999947</c:v>
                </c:pt>
                <c:pt idx="295">
                  <c:v>581.95999999999947</c:v>
                </c:pt>
                <c:pt idx="296">
                  <c:v>581.95999999999947</c:v>
                </c:pt>
                <c:pt idx="297">
                  <c:v>581.95999999999947</c:v>
                </c:pt>
                <c:pt idx="298">
                  <c:v>581.95999999999947</c:v>
                </c:pt>
                <c:pt idx="299">
                  <c:v>581.95999999999947</c:v>
                </c:pt>
                <c:pt idx="300">
                  <c:v>581.95999999999947</c:v>
                </c:pt>
                <c:pt idx="301">
                  <c:v>581.95999999999947</c:v>
                </c:pt>
                <c:pt idx="302">
                  <c:v>581.95999999999947</c:v>
                </c:pt>
                <c:pt idx="303">
                  <c:v>581.95999999999947</c:v>
                </c:pt>
                <c:pt idx="304">
                  <c:v>581.95999999999947</c:v>
                </c:pt>
                <c:pt idx="305">
                  <c:v>581.95999999999947</c:v>
                </c:pt>
                <c:pt idx="306">
                  <c:v>581.95999999999947</c:v>
                </c:pt>
                <c:pt idx="307">
                  <c:v>581.95999999999947</c:v>
                </c:pt>
                <c:pt idx="308">
                  <c:v>581.95999999999947</c:v>
                </c:pt>
                <c:pt idx="309">
                  <c:v>581.95999999999947</c:v>
                </c:pt>
                <c:pt idx="310">
                  <c:v>581.95999999999947</c:v>
                </c:pt>
                <c:pt idx="311">
                  <c:v>581.95999999999947</c:v>
                </c:pt>
                <c:pt idx="312">
                  <c:v>581.95999999999947</c:v>
                </c:pt>
                <c:pt idx="313">
                  <c:v>581.95999999999947</c:v>
                </c:pt>
                <c:pt idx="314">
                  <c:v>581.95999999999947</c:v>
                </c:pt>
                <c:pt idx="315">
                  <c:v>581.95999999999947</c:v>
                </c:pt>
                <c:pt idx="316">
                  <c:v>581.95999999999947</c:v>
                </c:pt>
                <c:pt idx="317">
                  <c:v>581.95999999999947</c:v>
                </c:pt>
                <c:pt idx="318">
                  <c:v>581.95999999999947</c:v>
                </c:pt>
                <c:pt idx="319">
                  <c:v>581.95999999999947</c:v>
                </c:pt>
                <c:pt idx="320">
                  <c:v>581.95999999999947</c:v>
                </c:pt>
                <c:pt idx="321">
                  <c:v>581.95999999999947</c:v>
                </c:pt>
                <c:pt idx="322">
                  <c:v>581.95999999999947</c:v>
                </c:pt>
                <c:pt idx="323">
                  <c:v>581.95999999999947</c:v>
                </c:pt>
                <c:pt idx="324">
                  <c:v>581.95999999999947</c:v>
                </c:pt>
                <c:pt idx="325">
                  <c:v>581.95999999999947</c:v>
                </c:pt>
                <c:pt idx="326">
                  <c:v>581.95999999999947</c:v>
                </c:pt>
                <c:pt idx="327">
                  <c:v>581.95999999999947</c:v>
                </c:pt>
                <c:pt idx="328">
                  <c:v>581.95999999999947</c:v>
                </c:pt>
                <c:pt idx="329">
                  <c:v>581.95999999999947</c:v>
                </c:pt>
                <c:pt idx="330">
                  <c:v>581.95999999999947</c:v>
                </c:pt>
                <c:pt idx="331">
                  <c:v>581.95999999999947</c:v>
                </c:pt>
                <c:pt idx="332">
                  <c:v>581.95999999999947</c:v>
                </c:pt>
                <c:pt idx="333">
                  <c:v>581.95999999999947</c:v>
                </c:pt>
                <c:pt idx="334">
                  <c:v>581.95999999999947</c:v>
                </c:pt>
                <c:pt idx="335">
                  <c:v>581.95999999999947</c:v>
                </c:pt>
                <c:pt idx="336">
                  <c:v>581.95999999999947</c:v>
                </c:pt>
                <c:pt idx="337">
                  <c:v>581.95999999999947</c:v>
                </c:pt>
                <c:pt idx="338">
                  <c:v>581.95999999999947</c:v>
                </c:pt>
                <c:pt idx="339">
                  <c:v>581.95999999999947</c:v>
                </c:pt>
                <c:pt idx="340">
                  <c:v>581.95999999999947</c:v>
                </c:pt>
                <c:pt idx="341">
                  <c:v>581.95999999999947</c:v>
                </c:pt>
                <c:pt idx="342">
                  <c:v>581.95999999999947</c:v>
                </c:pt>
                <c:pt idx="343">
                  <c:v>581.95999999999947</c:v>
                </c:pt>
                <c:pt idx="344">
                  <c:v>581.95999999999947</c:v>
                </c:pt>
                <c:pt idx="345">
                  <c:v>581.95999999999947</c:v>
                </c:pt>
                <c:pt idx="346">
                  <c:v>581.95999999999947</c:v>
                </c:pt>
                <c:pt idx="347">
                  <c:v>581.95999999999947</c:v>
                </c:pt>
                <c:pt idx="348">
                  <c:v>581.95999999999947</c:v>
                </c:pt>
                <c:pt idx="349">
                  <c:v>581.95999999999947</c:v>
                </c:pt>
                <c:pt idx="350">
                  <c:v>581.95999999999947</c:v>
                </c:pt>
                <c:pt idx="351">
                  <c:v>581.95999999999947</c:v>
                </c:pt>
                <c:pt idx="352">
                  <c:v>581.95999999999947</c:v>
                </c:pt>
                <c:pt idx="353">
                  <c:v>581.95999999999947</c:v>
                </c:pt>
                <c:pt idx="354">
                  <c:v>581.95999999999947</c:v>
                </c:pt>
                <c:pt idx="355">
                  <c:v>581.95999999999947</c:v>
                </c:pt>
                <c:pt idx="356">
                  <c:v>581.95999999999947</c:v>
                </c:pt>
                <c:pt idx="357">
                  <c:v>581.95999999999947</c:v>
                </c:pt>
                <c:pt idx="358">
                  <c:v>581.95999999999947</c:v>
                </c:pt>
                <c:pt idx="359">
                  <c:v>581.95999999999947</c:v>
                </c:pt>
                <c:pt idx="360">
                  <c:v>581.95999999999947</c:v>
                </c:pt>
                <c:pt idx="361">
                  <c:v>581.95999999999947</c:v>
                </c:pt>
                <c:pt idx="362">
                  <c:v>581.95999999999947</c:v>
                </c:pt>
                <c:pt idx="363">
                  <c:v>581.95999999999947</c:v>
                </c:pt>
                <c:pt idx="364">
                  <c:v>581.95999999999947</c:v>
                </c:pt>
                <c:pt idx="365">
                  <c:v>581.95999999999947</c:v>
                </c:pt>
                <c:pt idx="366">
                  <c:v>581.95999999999947</c:v>
                </c:pt>
                <c:pt idx="367">
                  <c:v>581.95999999999947</c:v>
                </c:pt>
                <c:pt idx="368">
                  <c:v>581.95999999999947</c:v>
                </c:pt>
                <c:pt idx="369">
                  <c:v>581.95999999999947</c:v>
                </c:pt>
                <c:pt idx="370">
                  <c:v>581.95999999999947</c:v>
                </c:pt>
                <c:pt idx="371">
                  <c:v>581.95999999999947</c:v>
                </c:pt>
                <c:pt idx="372">
                  <c:v>581.95999999999947</c:v>
                </c:pt>
                <c:pt idx="373">
                  <c:v>581.95999999999947</c:v>
                </c:pt>
                <c:pt idx="374">
                  <c:v>581.95999999999947</c:v>
                </c:pt>
                <c:pt idx="375">
                  <c:v>581.95999999999947</c:v>
                </c:pt>
                <c:pt idx="376">
                  <c:v>581.95999999999947</c:v>
                </c:pt>
                <c:pt idx="377">
                  <c:v>581.95999999999947</c:v>
                </c:pt>
                <c:pt idx="378">
                  <c:v>581.95999999999947</c:v>
                </c:pt>
                <c:pt idx="379">
                  <c:v>581.95999999999947</c:v>
                </c:pt>
                <c:pt idx="380">
                  <c:v>581.95999999999947</c:v>
                </c:pt>
                <c:pt idx="381">
                  <c:v>581.95999999999947</c:v>
                </c:pt>
                <c:pt idx="382">
                  <c:v>581.95999999999947</c:v>
                </c:pt>
                <c:pt idx="383">
                  <c:v>581.95999999999947</c:v>
                </c:pt>
                <c:pt idx="384">
                  <c:v>581.95999999999947</c:v>
                </c:pt>
                <c:pt idx="385">
                  <c:v>581.95999999999947</c:v>
                </c:pt>
                <c:pt idx="386">
                  <c:v>581.95999999999947</c:v>
                </c:pt>
                <c:pt idx="387">
                  <c:v>581.95999999999947</c:v>
                </c:pt>
                <c:pt idx="388">
                  <c:v>581.95999999999947</c:v>
                </c:pt>
                <c:pt idx="389">
                  <c:v>581.95999999999947</c:v>
                </c:pt>
                <c:pt idx="390">
                  <c:v>581.95999999999947</c:v>
                </c:pt>
                <c:pt idx="391">
                  <c:v>581.95999999999947</c:v>
                </c:pt>
                <c:pt idx="392">
                  <c:v>581.95999999999947</c:v>
                </c:pt>
                <c:pt idx="393">
                  <c:v>581.95999999999947</c:v>
                </c:pt>
                <c:pt idx="394">
                  <c:v>581.95999999999947</c:v>
                </c:pt>
                <c:pt idx="395">
                  <c:v>581.95999999999947</c:v>
                </c:pt>
                <c:pt idx="396">
                  <c:v>581.95999999999947</c:v>
                </c:pt>
                <c:pt idx="397">
                  <c:v>581.95999999999947</c:v>
                </c:pt>
                <c:pt idx="398">
                  <c:v>581.95999999999947</c:v>
                </c:pt>
                <c:pt idx="399">
                  <c:v>581.95999999999947</c:v>
                </c:pt>
                <c:pt idx="400">
                  <c:v>581.95999999999947</c:v>
                </c:pt>
              </c:numCache>
            </c:numRef>
          </c:val>
        </c:ser>
        <c:ser>
          <c:idx val="4"/>
          <c:order val="4"/>
          <c:tx>
            <c:strRef>
              <c:f>'Charts - 25'!$L$6</c:f>
              <c:strCache>
                <c:ptCount val="1"/>
                <c:pt idx="0">
                  <c:v>25 - Silver</c:v>
                </c:pt>
              </c:strCache>
            </c:strRef>
          </c:tx>
          <c:spPr>
            <a:ln>
              <a:solidFill>
                <a:schemeClr val="bg1">
                  <a:lumMod val="65000"/>
                </a:schemeClr>
              </a:solidFill>
              <a:prstDash val="dash"/>
            </a:ln>
          </c:spPr>
          <c:marker>
            <c:symbol val="none"/>
          </c:marker>
          <c:cat>
            <c:numRef>
              <c:f>'Charts - 25'!$A$7:$A$407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1.7000000000000011</c:v>
                </c:pt>
                <c:pt idx="71">
                  <c:v>1.7100000000000011</c:v>
                </c:pt>
                <c:pt idx="72">
                  <c:v>1.7200000000000011</c:v>
                </c:pt>
                <c:pt idx="73">
                  <c:v>1.7300000000000011</c:v>
                </c:pt>
                <c:pt idx="74">
                  <c:v>1.7400000000000011</c:v>
                </c:pt>
                <c:pt idx="75">
                  <c:v>1.7500000000000011</c:v>
                </c:pt>
                <c:pt idx="76">
                  <c:v>1.7600000000000011</c:v>
                </c:pt>
                <c:pt idx="77">
                  <c:v>1.7700000000000011</c:v>
                </c:pt>
                <c:pt idx="78">
                  <c:v>1.7800000000000011</c:v>
                </c:pt>
                <c:pt idx="79">
                  <c:v>1.7900000000000011</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1.9300000000000044</c:v>
                </c:pt>
                <c:pt idx="94">
                  <c:v>1.9400000000000044</c:v>
                </c:pt>
                <c:pt idx="95">
                  <c:v>1.9500000000000044</c:v>
                </c:pt>
                <c:pt idx="96">
                  <c:v>1.9600000000000044</c:v>
                </c:pt>
                <c:pt idx="97">
                  <c:v>1.9700000000000044</c:v>
                </c:pt>
                <c:pt idx="98">
                  <c:v>1.9800000000000049</c:v>
                </c:pt>
                <c:pt idx="99">
                  <c:v>1.9900000000000049</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- 25'!$L$7:$L$407</c:f>
              <c:numCache>
                <c:formatCode>"$"#,##0.00_);\("$"#,##0.00\)</c:formatCode>
                <c:ptCount val="401"/>
                <c:pt idx="0">
                  <c:v>19.437250000000031</c:v>
                </c:pt>
                <c:pt idx="1">
                  <c:v>19.631622499999992</c:v>
                </c:pt>
                <c:pt idx="2">
                  <c:v>19.825995000000031</c:v>
                </c:pt>
                <c:pt idx="3">
                  <c:v>20.020367499999992</c:v>
                </c:pt>
                <c:pt idx="4">
                  <c:v>20.214740000000006</c:v>
                </c:pt>
                <c:pt idx="5">
                  <c:v>20.4091124999999</c:v>
                </c:pt>
                <c:pt idx="6">
                  <c:v>20.603485000000031</c:v>
                </c:pt>
                <c:pt idx="7">
                  <c:v>20.797857500000031</c:v>
                </c:pt>
                <c:pt idx="8">
                  <c:v>20.992229999999843</c:v>
                </c:pt>
                <c:pt idx="9">
                  <c:v>21.186602499999989</c:v>
                </c:pt>
                <c:pt idx="10">
                  <c:v>21.380975000000031</c:v>
                </c:pt>
                <c:pt idx="11">
                  <c:v>21.575347499999989</c:v>
                </c:pt>
                <c:pt idx="12">
                  <c:v>21.769719999999854</c:v>
                </c:pt>
                <c:pt idx="13">
                  <c:v>21.964092499999989</c:v>
                </c:pt>
                <c:pt idx="14">
                  <c:v>22.158465000000035</c:v>
                </c:pt>
                <c:pt idx="15">
                  <c:v>22.352837499999993</c:v>
                </c:pt>
                <c:pt idx="16">
                  <c:v>22.547210000000007</c:v>
                </c:pt>
                <c:pt idx="17">
                  <c:v>22.741582499999989</c:v>
                </c:pt>
                <c:pt idx="18">
                  <c:v>22.935954999999993</c:v>
                </c:pt>
                <c:pt idx="19">
                  <c:v>23.130327499999993</c:v>
                </c:pt>
                <c:pt idx="20">
                  <c:v>23.324700000000007</c:v>
                </c:pt>
                <c:pt idx="21">
                  <c:v>23.519072499999993</c:v>
                </c:pt>
                <c:pt idx="22">
                  <c:v>23.713445000000007</c:v>
                </c:pt>
                <c:pt idx="23">
                  <c:v>23.907817499999993</c:v>
                </c:pt>
                <c:pt idx="24">
                  <c:v>24.102190000000007</c:v>
                </c:pt>
                <c:pt idx="25">
                  <c:v>24.296562499999986</c:v>
                </c:pt>
                <c:pt idx="26">
                  <c:v>24.490935000000007</c:v>
                </c:pt>
                <c:pt idx="27">
                  <c:v>24.685307499999986</c:v>
                </c:pt>
                <c:pt idx="28">
                  <c:v>24.879680000000008</c:v>
                </c:pt>
                <c:pt idx="29">
                  <c:v>25.074052499999993</c:v>
                </c:pt>
                <c:pt idx="30">
                  <c:v>25.268424999999876</c:v>
                </c:pt>
                <c:pt idx="31">
                  <c:v>25.462797499999866</c:v>
                </c:pt>
                <c:pt idx="32">
                  <c:v>25.657170000000114</c:v>
                </c:pt>
                <c:pt idx="33">
                  <c:v>38.777313750000012</c:v>
                </c:pt>
                <c:pt idx="34">
                  <c:v>39.834928823529403</c:v>
                </c:pt>
                <c:pt idx="35">
                  <c:v>40.903977573529396</c:v>
                </c:pt>
                <c:pt idx="36">
                  <c:v>41.984459999999984</c:v>
                </c:pt>
                <c:pt idx="37">
                  <c:v>43.076376102941168</c:v>
                </c:pt>
                <c:pt idx="38">
                  <c:v>44.179725882352933</c:v>
                </c:pt>
                <c:pt idx="39">
                  <c:v>45.294509338235471</c:v>
                </c:pt>
                <c:pt idx="40">
                  <c:v>46.420726470588221</c:v>
                </c:pt>
                <c:pt idx="41">
                  <c:v>47.558377279411758</c:v>
                </c:pt>
                <c:pt idx="42">
                  <c:v>48.707461764705855</c:v>
                </c:pt>
                <c:pt idx="43">
                  <c:v>49.867979926470582</c:v>
                </c:pt>
                <c:pt idx="44">
                  <c:v>51.039931764705869</c:v>
                </c:pt>
                <c:pt idx="45">
                  <c:v>52.223317279411937</c:v>
                </c:pt>
                <c:pt idx="46">
                  <c:v>53.418136470588223</c:v>
                </c:pt>
                <c:pt idx="47">
                  <c:v>54.624389338235261</c:v>
                </c:pt>
                <c:pt idx="48">
                  <c:v>55.84207588235293</c:v>
                </c:pt>
                <c:pt idx="49">
                  <c:v>57.071196102941151</c:v>
                </c:pt>
                <c:pt idx="50">
                  <c:v>58.311749999999975</c:v>
                </c:pt>
                <c:pt idx="51">
                  <c:v>59.375550692500013</c:v>
                </c:pt>
                <c:pt idx="52">
                  <c:v>60.448292520000003</c:v>
                </c:pt>
                <c:pt idx="53">
                  <c:v>61.529975482500063</c:v>
                </c:pt>
                <c:pt idx="54">
                  <c:v>62.620599580000011</c:v>
                </c:pt>
                <c:pt idx="55">
                  <c:v>63.720164812500208</c:v>
                </c:pt>
                <c:pt idx="56">
                  <c:v>64.828671179999418</c:v>
                </c:pt>
                <c:pt idx="57">
                  <c:v>65.946118682500227</c:v>
                </c:pt>
                <c:pt idx="58">
                  <c:v>67.072507319999374</c:v>
                </c:pt>
                <c:pt idx="59">
                  <c:v>68.207837092499446</c:v>
                </c:pt>
                <c:pt idx="60">
                  <c:v>69.352107999999959</c:v>
                </c:pt>
                <c:pt idx="61">
                  <c:v>70.505320042499477</c:v>
                </c:pt>
                <c:pt idx="62">
                  <c:v>71.667473220000034</c:v>
                </c:pt>
                <c:pt idx="63">
                  <c:v>72.838567532499184</c:v>
                </c:pt>
                <c:pt idx="64">
                  <c:v>74.018602980000026</c:v>
                </c:pt>
                <c:pt idx="65">
                  <c:v>75.20757956250003</c:v>
                </c:pt>
                <c:pt idx="66">
                  <c:v>76.40549728000002</c:v>
                </c:pt>
                <c:pt idx="67">
                  <c:v>77.612356132498988</c:v>
                </c:pt>
                <c:pt idx="68">
                  <c:v>78.828156119999477</c:v>
                </c:pt>
                <c:pt idx="69">
                  <c:v>80.052897242499256</c:v>
                </c:pt>
                <c:pt idx="70">
                  <c:v>81.286579500000073</c:v>
                </c:pt>
                <c:pt idx="71">
                  <c:v>82.529202892499271</c:v>
                </c:pt>
                <c:pt idx="72">
                  <c:v>83.780767420000075</c:v>
                </c:pt>
                <c:pt idx="73">
                  <c:v>85.041273082500126</c:v>
                </c:pt>
                <c:pt idx="74">
                  <c:v>86.310719880000093</c:v>
                </c:pt>
                <c:pt idx="75">
                  <c:v>87.589107812499151</c:v>
                </c:pt>
                <c:pt idx="76">
                  <c:v>88.876436879999517</c:v>
                </c:pt>
                <c:pt idx="77">
                  <c:v>90.172707082499059</c:v>
                </c:pt>
                <c:pt idx="78">
                  <c:v>91.477918420000094</c:v>
                </c:pt>
                <c:pt idx="79">
                  <c:v>92.792070892499282</c:v>
                </c:pt>
                <c:pt idx="80">
                  <c:v>94.115164500000105</c:v>
                </c:pt>
                <c:pt idx="81">
                  <c:v>95.447199242500545</c:v>
                </c:pt>
                <c:pt idx="82">
                  <c:v>96.788175120000119</c:v>
                </c:pt>
                <c:pt idx="83">
                  <c:v>98.138092132498898</c:v>
                </c:pt>
                <c:pt idx="84">
                  <c:v>99.49695028000059</c:v>
                </c:pt>
                <c:pt idx="85">
                  <c:v>100.86474956250015</c:v>
                </c:pt>
                <c:pt idx="86">
                  <c:v>102.24148998000078</c:v>
                </c:pt>
                <c:pt idx="87">
                  <c:v>103.62717153249922</c:v>
                </c:pt>
                <c:pt idx="88">
                  <c:v>105.02179422000012</c:v>
                </c:pt>
                <c:pt idx="89">
                  <c:v>106.42535804249937</c:v>
                </c:pt>
                <c:pt idx="90">
                  <c:v>107.8378630000005</c:v>
                </c:pt>
                <c:pt idx="91">
                  <c:v>109.25930909250008</c:v>
                </c:pt>
                <c:pt idx="92">
                  <c:v>110.68969632000017</c:v>
                </c:pt>
                <c:pt idx="93">
                  <c:v>112.12902468250013</c:v>
                </c:pt>
                <c:pt idx="94">
                  <c:v>113.57729418000019</c:v>
                </c:pt>
                <c:pt idx="95">
                  <c:v>115.03450481250015</c:v>
                </c:pt>
                <c:pt idx="96">
                  <c:v>116.50065658000022</c:v>
                </c:pt>
                <c:pt idx="97">
                  <c:v>117.97574948250018</c:v>
                </c:pt>
                <c:pt idx="98">
                  <c:v>119.4597835200002</c:v>
                </c:pt>
                <c:pt idx="99">
                  <c:v>120.95275869249959</c:v>
                </c:pt>
                <c:pt idx="100">
                  <c:v>122.45467500000002</c:v>
                </c:pt>
                <c:pt idx="101">
                  <c:v>123.75065364375031</c:v>
                </c:pt>
                <c:pt idx="102">
                  <c:v>125.05343532500001</c:v>
                </c:pt>
                <c:pt idx="103">
                  <c:v>126.36302004375</c:v>
                </c:pt>
                <c:pt idx="104">
                  <c:v>127.67940779999947</c:v>
                </c:pt>
                <c:pt idx="105">
                  <c:v>129.00259859374998</c:v>
                </c:pt>
                <c:pt idx="106">
                  <c:v>130.33259242500003</c:v>
                </c:pt>
                <c:pt idx="107">
                  <c:v>131.66938929374925</c:v>
                </c:pt>
                <c:pt idx="108">
                  <c:v>133.01298920000005</c:v>
                </c:pt>
                <c:pt idx="109">
                  <c:v>134.36339214375002</c:v>
                </c:pt>
                <c:pt idx="110">
                  <c:v>135.72059812499998</c:v>
                </c:pt>
                <c:pt idx="111">
                  <c:v>137.08460714375005</c:v>
                </c:pt>
                <c:pt idx="112">
                  <c:v>138.45541920000079</c:v>
                </c:pt>
                <c:pt idx="113">
                  <c:v>139.83303429374934</c:v>
                </c:pt>
                <c:pt idx="114">
                  <c:v>141.21745242499998</c:v>
                </c:pt>
                <c:pt idx="115">
                  <c:v>142.60867359374913</c:v>
                </c:pt>
                <c:pt idx="116">
                  <c:v>144.00669780000021</c:v>
                </c:pt>
                <c:pt idx="117">
                  <c:v>145.41152504374998</c:v>
                </c:pt>
                <c:pt idx="118">
                  <c:v>146.8231553250001</c:v>
                </c:pt>
                <c:pt idx="119">
                  <c:v>148.2415886437494</c:v>
                </c:pt>
                <c:pt idx="120">
                  <c:v>149.66682500000013</c:v>
                </c:pt>
                <c:pt idx="121">
                  <c:v>151.09886439375012</c:v>
                </c:pt>
                <c:pt idx="122">
                  <c:v>152.53770682500021</c:v>
                </c:pt>
                <c:pt idx="123">
                  <c:v>153.98335229374936</c:v>
                </c:pt>
                <c:pt idx="124">
                  <c:v>155.43580080000021</c:v>
                </c:pt>
                <c:pt idx="125">
                  <c:v>156.89505234375017</c:v>
                </c:pt>
                <c:pt idx="126">
                  <c:v>158.36110692500085</c:v>
                </c:pt>
                <c:pt idx="127">
                  <c:v>159.83396454374972</c:v>
                </c:pt>
                <c:pt idx="128">
                  <c:v>161.31362519999945</c:v>
                </c:pt>
                <c:pt idx="129">
                  <c:v>162.8000888937502</c:v>
                </c:pt>
                <c:pt idx="130">
                  <c:v>164.29335562499915</c:v>
                </c:pt>
                <c:pt idx="131">
                  <c:v>165.79342539374952</c:v>
                </c:pt>
                <c:pt idx="132">
                  <c:v>167.30029820000021</c:v>
                </c:pt>
                <c:pt idx="133">
                  <c:v>168.81397404374951</c:v>
                </c:pt>
                <c:pt idx="134">
                  <c:v>170.33445292500019</c:v>
                </c:pt>
                <c:pt idx="135">
                  <c:v>171.86173484375024</c:v>
                </c:pt>
                <c:pt idx="136">
                  <c:v>173.39581980000094</c:v>
                </c:pt>
                <c:pt idx="137">
                  <c:v>174.93670779375012</c:v>
                </c:pt>
                <c:pt idx="138">
                  <c:v>176.48439882500094</c:v>
                </c:pt>
                <c:pt idx="139">
                  <c:v>178.03889289375022</c:v>
                </c:pt>
                <c:pt idx="140">
                  <c:v>179.60019000000025</c:v>
                </c:pt>
                <c:pt idx="141">
                  <c:v>181.16829014375028</c:v>
                </c:pt>
                <c:pt idx="142">
                  <c:v>182.74319332499954</c:v>
                </c:pt>
                <c:pt idx="143">
                  <c:v>184.3248995437504</c:v>
                </c:pt>
                <c:pt idx="144">
                  <c:v>185.91340880000041</c:v>
                </c:pt>
                <c:pt idx="145">
                  <c:v>187.50872109375032</c:v>
                </c:pt>
                <c:pt idx="146">
                  <c:v>189.11083642500034</c:v>
                </c:pt>
                <c:pt idx="147">
                  <c:v>190.71975479374774</c:v>
                </c:pt>
                <c:pt idx="148">
                  <c:v>192.33547620000041</c:v>
                </c:pt>
                <c:pt idx="149">
                  <c:v>193.95800064375041</c:v>
                </c:pt>
                <c:pt idx="150">
                  <c:v>195.58732812500071</c:v>
                </c:pt>
                <c:pt idx="151">
                  <c:v>197.07709615125</c:v>
                </c:pt>
                <c:pt idx="152">
                  <c:v>198.57250097999997</c:v>
                </c:pt>
                <c:pt idx="153">
                  <c:v>200.07354261124925</c:v>
                </c:pt>
                <c:pt idx="154">
                  <c:v>201.58022104500068</c:v>
                </c:pt>
                <c:pt idx="155">
                  <c:v>203.09253628125001</c:v>
                </c:pt>
                <c:pt idx="156">
                  <c:v>204.61048832</c:v>
                </c:pt>
                <c:pt idx="157">
                  <c:v>206.13407716124925</c:v>
                </c:pt>
                <c:pt idx="158">
                  <c:v>207.66330280499994</c:v>
                </c:pt>
                <c:pt idx="159">
                  <c:v>209.19816525124995</c:v>
                </c:pt>
                <c:pt idx="160">
                  <c:v>210.73866449999952</c:v>
                </c:pt>
                <c:pt idx="161">
                  <c:v>212.28480055124996</c:v>
                </c:pt>
                <c:pt idx="162">
                  <c:v>213.83657340499994</c:v>
                </c:pt>
                <c:pt idx="163">
                  <c:v>215.39398306124932</c:v>
                </c:pt>
                <c:pt idx="164">
                  <c:v>216.95702952000067</c:v>
                </c:pt>
                <c:pt idx="165">
                  <c:v>218.52571278124992</c:v>
                </c:pt>
                <c:pt idx="166">
                  <c:v>220.10003284500004</c:v>
                </c:pt>
                <c:pt idx="167">
                  <c:v>221.67998971124919</c:v>
                </c:pt>
                <c:pt idx="168">
                  <c:v>223.26558337999992</c:v>
                </c:pt>
                <c:pt idx="169">
                  <c:v>224.85681385125059</c:v>
                </c:pt>
                <c:pt idx="170">
                  <c:v>226.45368112499992</c:v>
                </c:pt>
                <c:pt idx="171">
                  <c:v>228.05618520124992</c:v>
                </c:pt>
                <c:pt idx="172">
                  <c:v>229.66432608000062</c:v>
                </c:pt>
                <c:pt idx="173">
                  <c:v>231.27810376124884</c:v>
                </c:pt>
                <c:pt idx="174">
                  <c:v>232.89751824500001</c:v>
                </c:pt>
                <c:pt idx="175">
                  <c:v>234.52256953124979</c:v>
                </c:pt>
                <c:pt idx="176">
                  <c:v>236.15325761999986</c:v>
                </c:pt>
                <c:pt idx="177">
                  <c:v>237.78958251124919</c:v>
                </c:pt>
                <c:pt idx="178">
                  <c:v>239.43154420499988</c:v>
                </c:pt>
                <c:pt idx="179">
                  <c:v>241.07914270124917</c:v>
                </c:pt>
                <c:pt idx="180">
                  <c:v>242.73237799999984</c:v>
                </c:pt>
                <c:pt idx="181">
                  <c:v>244.39125010124985</c:v>
                </c:pt>
                <c:pt idx="182">
                  <c:v>246.05575900499989</c:v>
                </c:pt>
                <c:pt idx="183">
                  <c:v>247.72590471124917</c:v>
                </c:pt>
                <c:pt idx="184">
                  <c:v>249.40168721999984</c:v>
                </c:pt>
                <c:pt idx="185">
                  <c:v>251.08310653124985</c:v>
                </c:pt>
                <c:pt idx="186">
                  <c:v>252.77016264499952</c:v>
                </c:pt>
                <c:pt idx="187">
                  <c:v>254.46285556124914</c:v>
                </c:pt>
                <c:pt idx="188">
                  <c:v>256.16118527999964</c:v>
                </c:pt>
                <c:pt idx="189">
                  <c:v>257.86515180124923</c:v>
                </c:pt>
                <c:pt idx="190">
                  <c:v>259.5747551249998</c:v>
                </c:pt>
                <c:pt idx="191">
                  <c:v>261.28999525124863</c:v>
                </c:pt>
                <c:pt idx="192">
                  <c:v>263.01087217999981</c:v>
                </c:pt>
                <c:pt idx="193">
                  <c:v>264.73738591124823</c:v>
                </c:pt>
                <c:pt idx="194">
                  <c:v>266.46953644499746</c:v>
                </c:pt>
                <c:pt idx="195">
                  <c:v>267.56</c:v>
                </c:pt>
                <c:pt idx="196">
                  <c:v>267.56</c:v>
                </c:pt>
                <c:pt idx="197">
                  <c:v>267.56</c:v>
                </c:pt>
                <c:pt idx="198">
                  <c:v>267.56</c:v>
                </c:pt>
                <c:pt idx="199">
                  <c:v>267.56</c:v>
                </c:pt>
                <c:pt idx="200">
                  <c:v>267.56</c:v>
                </c:pt>
                <c:pt idx="201">
                  <c:v>267.56</c:v>
                </c:pt>
                <c:pt idx="202">
                  <c:v>267.56</c:v>
                </c:pt>
                <c:pt idx="203">
                  <c:v>267.56</c:v>
                </c:pt>
                <c:pt idx="204">
                  <c:v>267.56</c:v>
                </c:pt>
                <c:pt idx="205">
                  <c:v>267.56</c:v>
                </c:pt>
                <c:pt idx="206">
                  <c:v>267.56</c:v>
                </c:pt>
                <c:pt idx="207">
                  <c:v>267.56</c:v>
                </c:pt>
                <c:pt idx="208">
                  <c:v>267.56</c:v>
                </c:pt>
                <c:pt idx="209">
                  <c:v>267.56</c:v>
                </c:pt>
                <c:pt idx="210">
                  <c:v>267.56</c:v>
                </c:pt>
                <c:pt idx="211">
                  <c:v>267.56</c:v>
                </c:pt>
                <c:pt idx="212">
                  <c:v>267.56</c:v>
                </c:pt>
                <c:pt idx="213">
                  <c:v>267.56</c:v>
                </c:pt>
                <c:pt idx="214">
                  <c:v>267.56</c:v>
                </c:pt>
                <c:pt idx="215">
                  <c:v>267.56</c:v>
                </c:pt>
                <c:pt idx="216">
                  <c:v>267.56</c:v>
                </c:pt>
                <c:pt idx="217">
                  <c:v>267.56</c:v>
                </c:pt>
                <c:pt idx="218">
                  <c:v>267.56</c:v>
                </c:pt>
                <c:pt idx="219">
                  <c:v>267.56</c:v>
                </c:pt>
                <c:pt idx="220">
                  <c:v>267.56</c:v>
                </c:pt>
                <c:pt idx="221">
                  <c:v>267.56</c:v>
                </c:pt>
                <c:pt idx="222">
                  <c:v>267.56</c:v>
                </c:pt>
                <c:pt idx="223">
                  <c:v>267.56</c:v>
                </c:pt>
                <c:pt idx="224">
                  <c:v>267.56</c:v>
                </c:pt>
                <c:pt idx="225">
                  <c:v>267.56</c:v>
                </c:pt>
                <c:pt idx="226">
                  <c:v>267.56</c:v>
                </c:pt>
                <c:pt idx="227">
                  <c:v>267.56</c:v>
                </c:pt>
                <c:pt idx="228">
                  <c:v>267.56</c:v>
                </c:pt>
                <c:pt idx="229">
                  <c:v>267.56</c:v>
                </c:pt>
                <c:pt idx="230">
                  <c:v>267.56</c:v>
                </c:pt>
                <c:pt idx="231">
                  <c:v>267.56</c:v>
                </c:pt>
                <c:pt idx="232">
                  <c:v>267.56</c:v>
                </c:pt>
                <c:pt idx="233">
                  <c:v>267.56</c:v>
                </c:pt>
                <c:pt idx="234">
                  <c:v>267.56</c:v>
                </c:pt>
                <c:pt idx="235">
                  <c:v>267.56</c:v>
                </c:pt>
                <c:pt idx="236">
                  <c:v>267.56</c:v>
                </c:pt>
                <c:pt idx="237">
                  <c:v>267.56</c:v>
                </c:pt>
                <c:pt idx="238">
                  <c:v>267.56</c:v>
                </c:pt>
                <c:pt idx="239">
                  <c:v>267.56</c:v>
                </c:pt>
                <c:pt idx="240">
                  <c:v>267.56</c:v>
                </c:pt>
                <c:pt idx="241">
                  <c:v>267.56</c:v>
                </c:pt>
                <c:pt idx="242">
                  <c:v>267.56</c:v>
                </c:pt>
                <c:pt idx="243">
                  <c:v>267.56</c:v>
                </c:pt>
                <c:pt idx="244">
                  <c:v>267.56</c:v>
                </c:pt>
                <c:pt idx="245">
                  <c:v>267.56</c:v>
                </c:pt>
                <c:pt idx="246">
                  <c:v>267.56</c:v>
                </c:pt>
                <c:pt idx="247">
                  <c:v>267.56</c:v>
                </c:pt>
                <c:pt idx="248">
                  <c:v>267.56</c:v>
                </c:pt>
                <c:pt idx="249">
                  <c:v>267.56</c:v>
                </c:pt>
                <c:pt idx="250">
                  <c:v>267.56</c:v>
                </c:pt>
                <c:pt idx="251">
                  <c:v>267.56</c:v>
                </c:pt>
                <c:pt idx="252">
                  <c:v>267.56</c:v>
                </c:pt>
                <c:pt idx="253">
                  <c:v>267.56</c:v>
                </c:pt>
                <c:pt idx="254">
                  <c:v>267.56</c:v>
                </c:pt>
                <c:pt idx="255">
                  <c:v>267.56</c:v>
                </c:pt>
                <c:pt idx="256">
                  <c:v>267.56</c:v>
                </c:pt>
                <c:pt idx="257">
                  <c:v>267.56</c:v>
                </c:pt>
                <c:pt idx="258">
                  <c:v>267.56</c:v>
                </c:pt>
                <c:pt idx="259">
                  <c:v>267.56</c:v>
                </c:pt>
                <c:pt idx="260">
                  <c:v>267.56</c:v>
                </c:pt>
                <c:pt idx="261">
                  <c:v>267.56</c:v>
                </c:pt>
                <c:pt idx="262">
                  <c:v>267.56</c:v>
                </c:pt>
                <c:pt idx="263">
                  <c:v>267.56</c:v>
                </c:pt>
                <c:pt idx="264">
                  <c:v>267.56</c:v>
                </c:pt>
                <c:pt idx="265">
                  <c:v>267.56</c:v>
                </c:pt>
                <c:pt idx="266">
                  <c:v>267.56</c:v>
                </c:pt>
                <c:pt idx="267">
                  <c:v>267.56</c:v>
                </c:pt>
                <c:pt idx="268">
                  <c:v>267.56</c:v>
                </c:pt>
                <c:pt idx="269">
                  <c:v>267.56</c:v>
                </c:pt>
                <c:pt idx="270">
                  <c:v>267.56</c:v>
                </c:pt>
                <c:pt idx="271">
                  <c:v>267.56</c:v>
                </c:pt>
                <c:pt idx="272">
                  <c:v>267.56</c:v>
                </c:pt>
                <c:pt idx="273">
                  <c:v>267.56</c:v>
                </c:pt>
                <c:pt idx="274">
                  <c:v>267.56</c:v>
                </c:pt>
                <c:pt idx="275">
                  <c:v>267.56</c:v>
                </c:pt>
                <c:pt idx="276">
                  <c:v>267.56</c:v>
                </c:pt>
                <c:pt idx="277">
                  <c:v>267.56</c:v>
                </c:pt>
                <c:pt idx="278">
                  <c:v>267.56</c:v>
                </c:pt>
                <c:pt idx="279">
                  <c:v>267.56</c:v>
                </c:pt>
                <c:pt idx="280">
                  <c:v>267.56</c:v>
                </c:pt>
                <c:pt idx="281">
                  <c:v>267.56</c:v>
                </c:pt>
                <c:pt idx="282">
                  <c:v>267.56</c:v>
                </c:pt>
                <c:pt idx="283">
                  <c:v>267.56</c:v>
                </c:pt>
                <c:pt idx="284">
                  <c:v>267.56</c:v>
                </c:pt>
                <c:pt idx="285">
                  <c:v>267.56</c:v>
                </c:pt>
                <c:pt idx="286">
                  <c:v>267.56</c:v>
                </c:pt>
                <c:pt idx="287">
                  <c:v>267.56</c:v>
                </c:pt>
                <c:pt idx="288">
                  <c:v>267.56</c:v>
                </c:pt>
                <c:pt idx="289">
                  <c:v>267.56</c:v>
                </c:pt>
                <c:pt idx="290">
                  <c:v>267.56</c:v>
                </c:pt>
                <c:pt idx="291">
                  <c:v>267.56</c:v>
                </c:pt>
                <c:pt idx="292">
                  <c:v>267.56</c:v>
                </c:pt>
                <c:pt idx="293">
                  <c:v>267.56</c:v>
                </c:pt>
                <c:pt idx="294">
                  <c:v>267.56</c:v>
                </c:pt>
                <c:pt idx="295">
                  <c:v>267.56</c:v>
                </c:pt>
                <c:pt idx="296">
                  <c:v>267.56</c:v>
                </c:pt>
                <c:pt idx="297">
                  <c:v>267.56</c:v>
                </c:pt>
                <c:pt idx="298">
                  <c:v>267.56</c:v>
                </c:pt>
                <c:pt idx="299">
                  <c:v>267.56</c:v>
                </c:pt>
                <c:pt idx="300">
                  <c:v>267.56</c:v>
                </c:pt>
                <c:pt idx="301">
                  <c:v>267.56</c:v>
                </c:pt>
                <c:pt idx="302">
                  <c:v>267.56</c:v>
                </c:pt>
                <c:pt idx="303">
                  <c:v>267.56</c:v>
                </c:pt>
                <c:pt idx="304">
                  <c:v>267.56</c:v>
                </c:pt>
                <c:pt idx="305">
                  <c:v>267.56</c:v>
                </c:pt>
                <c:pt idx="306">
                  <c:v>267.56</c:v>
                </c:pt>
                <c:pt idx="307">
                  <c:v>267.56</c:v>
                </c:pt>
                <c:pt idx="308">
                  <c:v>267.56</c:v>
                </c:pt>
                <c:pt idx="309">
                  <c:v>267.56</c:v>
                </c:pt>
                <c:pt idx="310">
                  <c:v>267.56</c:v>
                </c:pt>
                <c:pt idx="311">
                  <c:v>267.56</c:v>
                </c:pt>
                <c:pt idx="312">
                  <c:v>267.56</c:v>
                </c:pt>
                <c:pt idx="313">
                  <c:v>267.56</c:v>
                </c:pt>
                <c:pt idx="314">
                  <c:v>267.56</c:v>
                </c:pt>
                <c:pt idx="315">
                  <c:v>267.56</c:v>
                </c:pt>
                <c:pt idx="316">
                  <c:v>267.56</c:v>
                </c:pt>
                <c:pt idx="317">
                  <c:v>267.56</c:v>
                </c:pt>
                <c:pt idx="318">
                  <c:v>267.56</c:v>
                </c:pt>
                <c:pt idx="319">
                  <c:v>267.56</c:v>
                </c:pt>
                <c:pt idx="320">
                  <c:v>267.56</c:v>
                </c:pt>
                <c:pt idx="321">
                  <c:v>267.56</c:v>
                </c:pt>
                <c:pt idx="322">
                  <c:v>267.56</c:v>
                </c:pt>
                <c:pt idx="323">
                  <c:v>267.56</c:v>
                </c:pt>
                <c:pt idx="324">
                  <c:v>267.56</c:v>
                </c:pt>
                <c:pt idx="325">
                  <c:v>267.56</c:v>
                </c:pt>
                <c:pt idx="326">
                  <c:v>267.56</c:v>
                </c:pt>
                <c:pt idx="327">
                  <c:v>267.56</c:v>
                </c:pt>
                <c:pt idx="328">
                  <c:v>267.56</c:v>
                </c:pt>
                <c:pt idx="329">
                  <c:v>267.56</c:v>
                </c:pt>
                <c:pt idx="330">
                  <c:v>267.56</c:v>
                </c:pt>
                <c:pt idx="331">
                  <c:v>267.56</c:v>
                </c:pt>
                <c:pt idx="332">
                  <c:v>267.56</c:v>
                </c:pt>
                <c:pt idx="333">
                  <c:v>267.56</c:v>
                </c:pt>
                <c:pt idx="334">
                  <c:v>267.56</c:v>
                </c:pt>
                <c:pt idx="335">
                  <c:v>267.56</c:v>
                </c:pt>
                <c:pt idx="336">
                  <c:v>267.56</c:v>
                </c:pt>
                <c:pt idx="337">
                  <c:v>267.56</c:v>
                </c:pt>
                <c:pt idx="338">
                  <c:v>267.56</c:v>
                </c:pt>
                <c:pt idx="339">
                  <c:v>267.56</c:v>
                </c:pt>
                <c:pt idx="340">
                  <c:v>267.56</c:v>
                </c:pt>
                <c:pt idx="341">
                  <c:v>267.56</c:v>
                </c:pt>
                <c:pt idx="342">
                  <c:v>267.56</c:v>
                </c:pt>
                <c:pt idx="343">
                  <c:v>267.56</c:v>
                </c:pt>
                <c:pt idx="344">
                  <c:v>267.56</c:v>
                </c:pt>
                <c:pt idx="345">
                  <c:v>267.56</c:v>
                </c:pt>
                <c:pt idx="346">
                  <c:v>267.56</c:v>
                </c:pt>
                <c:pt idx="347">
                  <c:v>267.56</c:v>
                </c:pt>
                <c:pt idx="348">
                  <c:v>267.56</c:v>
                </c:pt>
                <c:pt idx="349">
                  <c:v>267.56</c:v>
                </c:pt>
                <c:pt idx="350">
                  <c:v>267.56</c:v>
                </c:pt>
                <c:pt idx="351">
                  <c:v>267.56</c:v>
                </c:pt>
                <c:pt idx="352">
                  <c:v>267.56</c:v>
                </c:pt>
                <c:pt idx="353">
                  <c:v>267.56</c:v>
                </c:pt>
                <c:pt idx="354">
                  <c:v>267.56</c:v>
                </c:pt>
                <c:pt idx="355">
                  <c:v>267.56</c:v>
                </c:pt>
                <c:pt idx="356">
                  <c:v>267.56</c:v>
                </c:pt>
                <c:pt idx="357">
                  <c:v>267.56</c:v>
                </c:pt>
                <c:pt idx="358">
                  <c:v>267.56</c:v>
                </c:pt>
                <c:pt idx="359">
                  <c:v>267.56</c:v>
                </c:pt>
                <c:pt idx="360">
                  <c:v>267.56</c:v>
                </c:pt>
                <c:pt idx="361">
                  <c:v>267.56</c:v>
                </c:pt>
                <c:pt idx="362">
                  <c:v>267.56</c:v>
                </c:pt>
                <c:pt idx="363">
                  <c:v>267.56</c:v>
                </c:pt>
                <c:pt idx="364">
                  <c:v>267.56</c:v>
                </c:pt>
                <c:pt idx="365">
                  <c:v>267.56</c:v>
                </c:pt>
                <c:pt idx="366">
                  <c:v>267.56</c:v>
                </c:pt>
                <c:pt idx="367">
                  <c:v>267.56</c:v>
                </c:pt>
                <c:pt idx="368">
                  <c:v>267.56</c:v>
                </c:pt>
                <c:pt idx="369">
                  <c:v>267.56</c:v>
                </c:pt>
                <c:pt idx="370">
                  <c:v>267.56</c:v>
                </c:pt>
                <c:pt idx="371">
                  <c:v>267.56</c:v>
                </c:pt>
                <c:pt idx="372">
                  <c:v>267.56</c:v>
                </c:pt>
                <c:pt idx="373">
                  <c:v>267.56</c:v>
                </c:pt>
                <c:pt idx="374">
                  <c:v>267.56</c:v>
                </c:pt>
                <c:pt idx="375">
                  <c:v>267.56</c:v>
                </c:pt>
                <c:pt idx="376">
                  <c:v>267.56</c:v>
                </c:pt>
                <c:pt idx="377">
                  <c:v>267.56</c:v>
                </c:pt>
                <c:pt idx="378">
                  <c:v>267.56</c:v>
                </c:pt>
                <c:pt idx="379">
                  <c:v>267.56</c:v>
                </c:pt>
                <c:pt idx="380">
                  <c:v>267.56</c:v>
                </c:pt>
                <c:pt idx="381">
                  <c:v>267.56</c:v>
                </c:pt>
                <c:pt idx="382">
                  <c:v>267.56</c:v>
                </c:pt>
                <c:pt idx="383">
                  <c:v>267.56</c:v>
                </c:pt>
                <c:pt idx="384">
                  <c:v>267.56</c:v>
                </c:pt>
                <c:pt idx="385">
                  <c:v>267.56</c:v>
                </c:pt>
                <c:pt idx="386">
                  <c:v>267.56</c:v>
                </c:pt>
                <c:pt idx="387">
                  <c:v>267.56</c:v>
                </c:pt>
                <c:pt idx="388">
                  <c:v>267.56</c:v>
                </c:pt>
                <c:pt idx="389">
                  <c:v>267.56</c:v>
                </c:pt>
                <c:pt idx="390">
                  <c:v>267.56</c:v>
                </c:pt>
                <c:pt idx="391">
                  <c:v>267.56</c:v>
                </c:pt>
                <c:pt idx="392">
                  <c:v>267.56</c:v>
                </c:pt>
                <c:pt idx="393">
                  <c:v>267.56</c:v>
                </c:pt>
                <c:pt idx="394">
                  <c:v>267.56</c:v>
                </c:pt>
                <c:pt idx="395">
                  <c:v>267.56</c:v>
                </c:pt>
                <c:pt idx="396">
                  <c:v>267.56</c:v>
                </c:pt>
                <c:pt idx="397">
                  <c:v>267.56</c:v>
                </c:pt>
                <c:pt idx="398">
                  <c:v>267.56</c:v>
                </c:pt>
                <c:pt idx="399">
                  <c:v>267.56</c:v>
                </c:pt>
                <c:pt idx="400">
                  <c:v>267.56</c:v>
                </c:pt>
              </c:numCache>
            </c:numRef>
          </c:val>
        </c:ser>
        <c:marker val="1"/>
        <c:axId val="110484480"/>
        <c:axId val="113280128"/>
      </c:lineChart>
      <c:catAx>
        <c:axId val="110484480"/>
        <c:scaling>
          <c:orientation val="minMax"/>
        </c:scaling>
        <c:axPos val="b"/>
        <c:title>
          <c:tx>
            <c:rich>
              <a:bodyPr/>
              <a:lstStyle/>
              <a:p>
                <a:pPr>
                  <a:defRPr>
                    <a:latin typeface="Times New Roman" pitchFamily="18" charset="0"/>
                    <a:cs typeface="Times New Roman" pitchFamily="18" charset="0"/>
                  </a:defRPr>
                </a:pPr>
                <a:r>
                  <a:rPr lang="en-US" dirty="0">
                    <a:latin typeface="Times New Roman" pitchFamily="18" charset="0"/>
                    <a:cs typeface="Times New Roman" pitchFamily="18" charset="0"/>
                  </a:rPr>
                  <a:t>Federal Poverty Level</a:t>
                </a:r>
              </a:p>
            </c:rich>
          </c:tx>
          <c:layout>
            <c:manualLayout>
              <c:xMode val="edge"/>
              <c:yMode val="edge"/>
              <c:x val="0.38901221481930393"/>
              <c:y val="0.77221006148604621"/>
            </c:manualLayout>
          </c:layout>
        </c:title>
        <c:numFmt formatCode="0%" sourceLinked="1"/>
        <c:tickLblPos val="nextTo"/>
        <c:txPr>
          <a:bodyPr/>
          <a:lstStyle/>
          <a:p>
            <a:pPr>
              <a:defRPr>
                <a:latin typeface="Times New Roman" pitchFamily="18" charset="0"/>
                <a:cs typeface="Times New Roman" pitchFamily="18" charset="0"/>
              </a:defRPr>
            </a:pPr>
            <a:endParaRPr lang="en-US"/>
          </a:p>
        </c:txPr>
        <c:crossAx val="113280128"/>
        <c:crosses val="autoZero"/>
        <c:auto val="1"/>
        <c:lblAlgn val="ctr"/>
        <c:lblOffset val="100"/>
        <c:tickLblSkip val="50"/>
        <c:tickMarkSkip val="100"/>
      </c:catAx>
      <c:valAx>
        <c:axId val="113280128"/>
        <c:scaling>
          <c:orientation val="minMax"/>
        </c:scaling>
        <c:axPos val="l"/>
        <c:majorGridlines/>
        <c:numFmt formatCode="&quot;$&quot;#,##0_);\(&quot;$&quot;#,##0\)" sourceLinked="0"/>
        <c:tickLblPos val="nextTo"/>
        <c:txPr>
          <a:bodyPr/>
          <a:lstStyle/>
          <a:p>
            <a:pPr>
              <a:defRPr>
                <a:latin typeface="Times New Roman" pitchFamily="18" charset="0"/>
                <a:cs typeface="Times New Roman" pitchFamily="18" charset="0"/>
              </a:defRPr>
            </a:pPr>
            <a:endParaRPr lang="en-US"/>
          </a:p>
        </c:txPr>
        <c:crossAx val="110484480"/>
        <c:crosses val="autoZero"/>
        <c:crossBetween val="between"/>
      </c:valAx>
    </c:plotArea>
    <c:legend>
      <c:legendPos val="b"/>
      <c:layout>
        <c:manualLayout>
          <c:xMode val="edge"/>
          <c:yMode val="edge"/>
          <c:x val="7.2463768115942594E-4"/>
          <c:y val="0.83168439599646149"/>
          <c:w val="0.98435843435627568"/>
          <c:h val="0.11147071104748268"/>
        </c:manualLayout>
      </c:layout>
      <c:txPr>
        <a:bodyPr/>
        <a:lstStyle/>
        <a:p>
          <a:pPr>
            <a:defRPr>
              <a:latin typeface="Times New Roman" pitchFamily="18" charset="0"/>
              <a:cs typeface="Times New Roman" pitchFamily="18" charset="0"/>
            </a:defRPr>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00">
                <a:latin typeface="Times New Roman" pitchFamily="18" charset="0"/>
                <a:cs typeface="Times New Roman" pitchFamily="18" charset="0"/>
              </a:defRPr>
            </a:pPr>
            <a:r>
              <a:rPr lang="en-US" sz="2300" dirty="0">
                <a:latin typeface="Times New Roman" pitchFamily="18" charset="0"/>
                <a:cs typeface="Times New Roman" pitchFamily="18" charset="0"/>
              </a:rPr>
              <a:t>Individual </a:t>
            </a:r>
            <a:r>
              <a:rPr lang="en-US" sz="2300" dirty="0" smtClean="0">
                <a:latin typeface="Times New Roman" pitchFamily="18" charset="0"/>
                <a:cs typeface="Times New Roman" pitchFamily="18" charset="0"/>
              </a:rPr>
              <a:t>Marketplace</a:t>
            </a:r>
            <a:r>
              <a:rPr lang="en-US" sz="2300" baseline="0" dirty="0" smtClean="0">
                <a:latin typeface="Times New Roman" pitchFamily="18" charset="0"/>
                <a:cs typeface="Times New Roman" pitchFamily="18" charset="0"/>
              </a:rPr>
              <a:t> </a:t>
            </a:r>
            <a:r>
              <a:rPr lang="en-US" sz="2300" baseline="0" dirty="0">
                <a:latin typeface="Times New Roman" pitchFamily="18" charset="0"/>
                <a:cs typeface="Times New Roman" pitchFamily="18" charset="0"/>
              </a:rPr>
              <a:t>Premiums</a:t>
            </a:r>
          </a:p>
          <a:p>
            <a:pPr>
              <a:defRPr sz="1000">
                <a:latin typeface="Times New Roman" pitchFamily="18" charset="0"/>
                <a:cs typeface="Times New Roman" pitchFamily="18" charset="0"/>
              </a:defRPr>
            </a:pPr>
            <a:r>
              <a:rPr lang="en-US" sz="2000" b="1" i="0" u="none" strike="noStrike" baseline="0" dirty="0">
                <a:effectLst/>
              </a:rPr>
              <a:t>Current Market $2,500 Deductible Plan vs.  2014 2nd Lowest Cost Silver Plan </a:t>
            </a:r>
            <a:r>
              <a:rPr lang="en-US" sz="2000" baseline="0" dirty="0" smtClean="0">
                <a:latin typeface="Times New Roman" pitchFamily="18" charset="0"/>
                <a:cs typeface="Times New Roman" pitchFamily="18" charset="0"/>
              </a:rPr>
              <a:t>After </a:t>
            </a:r>
            <a:r>
              <a:rPr lang="en-US" sz="2000" baseline="0" dirty="0">
                <a:latin typeface="Times New Roman" pitchFamily="18" charset="0"/>
                <a:cs typeface="Times New Roman" pitchFamily="18" charset="0"/>
              </a:rPr>
              <a:t>Premium Tax Credit Subsidy</a:t>
            </a:r>
            <a:endParaRPr lang="en-US" sz="2000" dirty="0">
              <a:latin typeface="Times New Roman" pitchFamily="18" charset="0"/>
              <a:cs typeface="Times New Roman" pitchFamily="18" charset="0"/>
            </a:endParaRPr>
          </a:p>
        </c:rich>
      </c:tx>
      <c:layout/>
    </c:title>
    <c:plotArea>
      <c:layout>
        <c:manualLayout>
          <c:layoutTarget val="inner"/>
          <c:xMode val="edge"/>
          <c:yMode val="edge"/>
          <c:x val="0.10418744531933508"/>
          <c:y val="0.18518518518518601"/>
          <c:w val="0.83406649168853964"/>
          <c:h val="0.51322981275385615"/>
        </c:manualLayout>
      </c:layout>
      <c:lineChart>
        <c:grouping val="standard"/>
        <c:ser>
          <c:idx val="1"/>
          <c:order val="0"/>
          <c:tx>
            <c:strRef>
              <c:f>'Charts - 55'!$H$6</c:f>
              <c:strCache>
                <c:ptCount val="1"/>
                <c:pt idx="0">
                  <c:v>Male 55 - Excellent</c:v>
                </c:pt>
              </c:strCache>
            </c:strRef>
          </c:tx>
          <c:marker>
            <c:symbol val="none"/>
          </c:marker>
          <c:cat>
            <c:numRef>
              <c:f>'Charts - 55'!$A$7:$A$407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c:v>
                </c:pt>
                <c:pt idx="71">
                  <c:v>1.71</c:v>
                </c:pt>
                <c:pt idx="72">
                  <c:v>1.72</c:v>
                </c:pt>
                <c:pt idx="73">
                  <c:v>1.73</c:v>
                </c:pt>
                <c:pt idx="74">
                  <c:v>1.74</c:v>
                </c:pt>
                <c:pt idx="75">
                  <c:v>1.75</c:v>
                </c:pt>
                <c:pt idx="76">
                  <c:v>1.76</c:v>
                </c:pt>
                <c:pt idx="77">
                  <c:v>1.77</c:v>
                </c:pt>
                <c:pt idx="78">
                  <c:v>1.78</c:v>
                </c:pt>
                <c:pt idx="79">
                  <c:v>1.79</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1.9300000000000055</c:v>
                </c:pt>
                <c:pt idx="94">
                  <c:v>1.9400000000000055</c:v>
                </c:pt>
                <c:pt idx="95">
                  <c:v>1.9500000000000055</c:v>
                </c:pt>
                <c:pt idx="96">
                  <c:v>1.9600000000000055</c:v>
                </c:pt>
                <c:pt idx="97">
                  <c:v>1.9700000000000055</c:v>
                </c:pt>
                <c:pt idx="98">
                  <c:v>1.9800000000000062</c:v>
                </c:pt>
                <c:pt idx="99">
                  <c:v>1.9900000000000062</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- 55'!$H$7:$H$407</c:f>
              <c:numCache>
                <c:formatCode>"$"#,##0.00_);\("$"#,##0.00\)</c:formatCode>
                <c:ptCount val="401"/>
                <c:pt idx="0">
                  <c:v>339.11</c:v>
                </c:pt>
                <c:pt idx="1">
                  <c:v>339.11</c:v>
                </c:pt>
                <c:pt idx="2">
                  <c:v>339.11</c:v>
                </c:pt>
                <c:pt idx="3">
                  <c:v>339.11</c:v>
                </c:pt>
                <c:pt idx="4">
                  <c:v>339.11</c:v>
                </c:pt>
                <c:pt idx="5">
                  <c:v>339.11</c:v>
                </c:pt>
                <c:pt idx="6">
                  <c:v>339.11</c:v>
                </c:pt>
                <c:pt idx="7">
                  <c:v>339.11</c:v>
                </c:pt>
                <c:pt idx="8">
                  <c:v>339.11</c:v>
                </c:pt>
                <c:pt idx="9">
                  <c:v>339.11</c:v>
                </c:pt>
                <c:pt idx="10">
                  <c:v>339.11</c:v>
                </c:pt>
                <c:pt idx="11">
                  <c:v>339.11</c:v>
                </c:pt>
                <c:pt idx="12">
                  <c:v>339.11</c:v>
                </c:pt>
                <c:pt idx="13">
                  <c:v>339.11</c:v>
                </c:pt>
                <c:pt idx="14">
                  <c:v>339.11</c:v>
                </c:pt>
                <c:pt idx="15">
                  <c:v>339.11</c:v>
                </c:pt>
                <c:pt idx="16">
                  <c:v>339.11</c:v>
                </c:pt>
                <c:pt idx="17">
                  <c:v>339.11</c:v>
                </c:pt>
                <c:pt idx="18">
                  <c:v>339.11</c:v>
                </c:pt>
                <c:pt idx="19">
                  <c:v>339.11</c:v>
                </c:pt>
                <c:pt idx="20">
                  <c:v>339.11</c:v>
                </c:pt>
                <c:pt idx="21">
                  <c:v>339.11</c:v>
                </c:pt>
                <c:pt idx="22">
                  <c:v>339.11</c:v>
                </c:pt>
                <c:pt idx="23">
                  <c:v>339.11</c:v>
                </c:pt>
                <c:pt idx="24">
                  <c:v>339.11</c:v>
                </c:pt>
                <c:pt idx="25">
                  <c:v>339.11</c:v>
                </c:pt>
                <c:pt idx="26">
                  <c:v>339.11</c:v>
                </c:pt>
                <c:pt idx="27">
                  <c:v>339.11</c:v>
                </c:pt>
                <c:pt idx="28">
                  <c:v>339.11</c:v>
                </c:pt>
                <c:pt idx="29">
                  <c:v>339.11</c:v>
                </c:pt>
                <c:pt idx="30">
                  <c:v>339.11</c:v>
                </c:pt>
                <c:pt idx="31">
                  <c:v>339.11</c:v>
                </c:pt>
                <c:pt idx="32">
                  <c:v>339.11</c:v>
                </c:pt>
                <c:pt idx="33">
                  <c:v>339.11</c:v>
                </c:pt>
                <c:pt idx="34">
                  <c:v>339.11</c:v>
                </c:pt>
                <c:pt idx="35">
                  <c:v>339.11</c:v>
                </c:pt>
                <c:pt idx="36">
                  <c:v>339.11</c:v>
                </c:pt>
                <c:pt idx="37">
                  <c:v>339.11</c:v>
                </c:pt>
                <c:pt idx="38">
                  <c:v>339.11</c:v>
                </c:pt>
                <c:pt idx="39">
                  <c:v>339.11</c:v>
                </c:pt>
                <c:pt idx="40">
                  <c:v>339.11</c:v>
                </c:pt>
                <c:pt idx="41">
                  <c:v>339.11</c:v>
                </c:pt>
                <c:pt idx="42">
                  <c:v>339.11</c:v>
                </c:pt>
                <c:pt idx="43">
                  <c:v>339.11</c:v>
                </c:pt>
                <c:pt idx="44">
                  <c:v>339.11</c:v>
                </c:pt>
                <c:pt idx="45">
                  <c:v>339.11</c:v>
                </c:pt>
                <c:pt idx="46">
                  <c:v>339.11</c:v>
                </c:pt>
                <c:pt idx="47">
                  <c:v>339.11</c:v>
                </c:pt>
                <c:pt idx="48">
                  <c:v>339.11</c:v>
                </c:pt>
                <c:pt idx="49">
                  <c:v>339.11</c:v>
                </c:pt>
                <c:pt idx="50">
                  <c:v>339.11</c:v>
                </c:pt>
                <c:pt idx="51">
                  <c:v>339.11</c:v>
                </c:pt>
                <c:pt idx="52">
                  <c:v>339.11</c:v>
                </c:pt>
                <c:pt idx="53">
                  <c:v>339.11</c:v>
                </c:pt>
                <c:pt idx="54">
                  <c:v>339.11</c:v>
                </c:pt>
                <c:pt idx="55">
                  <c:v>339.11</c:v>
                </c:pt>
                <c:pt idx="56">
                  <c:v>339.11</c:v>
                </c:pt>
                <c:pt idx="57">
                  <c:v>339.11</c:v>
                </c:pt>
                <c:pt idx="58">
                  <c:v>339.11</c:v>
                </c:pt>
                <c:pt idx="59">
                  <c:v>339.11</c:v>
                </c:pt>
                <c:pt idx="60">
                  <c:v>339.11</c:v>
                </c:pt>
                <c:pt idx="61">
                  <c:v>339.11</c:v>
                </c:pt>
                <c:pt idx="62">
                  <c:v>339.11</c:v>
                </c:pt>
                <c:pt idx="63">
                  <c:v>339.11</c:v>
                </c:pt>
                <c:pt idx="64">
                  <c:v>339.11</c:v>
                </c:pt>
                <c:pt idx="65">
                  <c:v>339.11</c:v>
                </c:pt>
                <c:pt idx="66">
                  <c:v>339.11</c:v>
                </c:pt>
                <c:pt idx="67">
                  <c:v>339.11</c:v>
                </c:pt>
                <c:pt idx="68">
                  <c:v>339.11</c:v>
                </c:pt>
                <c:pt idx="69">
                  <c:v>339.11</c:v>
                </c:pt>
                <c:pt idx="70">
                  <c:v>339.11</c:v>
                </c:pt>
                <c:pt idx="71">
                  <c:v>339.11</c:v>
                </c:pt>
                <c:pt idx="72">
                  <c:v>339.11</c:v>
                </c:pt>
                <c:pt idx="73">
                  <c:v>339.11</c:v>
                </c:pt>
                <c:pt idx="74">
                  <c:v>339.11</c:v>
                </c:pt>
                <c:pt idx="75">
                  <c:v>339.11</c:v>
                </c:pt>
                <c:pt idx="76">
                  <c:v>339.11</c:v>
                </c:pt>
                <c:pt idx="77">
                  <c:v>339.11</c:v>
                </c:pt>
                <c:pt idx="78">
                  <c:v>339.11</c:v>
                </c:pt>
                <c:pt idx="79">
                  <c:v>339.11</c:v>
                </c:pt>
                <c:pt idx="80">
                  <c:v>339.11</c:v>
                </c:pt>
                <c:pt idx="81">
                  <c:v>339.11</c:v>
                </c:pt>
                <c:pt idx="82">
                  <c:v>339.11</c:v>
                </c:pt>
                <c:pt idx="83">
                  <c:v>339.11</c:v>
                </c:pt>
                <c:pt idx="84">
                  <c:v>339.11</c:v>
                </c:pt>
                <c:pt idx="85">
                  <c:v>339.11</c:v>
                </c:pt>
                <c:pt idx="86">
                  <c:v>339.11</c:v>
                </c:pt>
                <c:pt idx="87">
                  <c:v>339.11</c:v>
                </c:pt>
                <c:pt idx="88">
                  <c:v>339.11</c:v>
                </c:pt>
                <c:pt idx="89">
                  <c:v>339.11</c:v>
                </c:pt>
                <c:pt idx="90">
                  <c:v>339.11</c:v>
                </c:pt>
                <c:pt idx="91">
                  <c:v>339.11</c:v>
                </c:pt>
                <c:pt idx="92">
                  <c:v>339.11</c:v>
                </c:pt>
                <c:pt idx="93">
                  <c:v>339.11</c:v>
                </c:pt>
                <c:pt idx="94">
                  <c:v>339.11</c:v>
                </c:pt>
                <c:pt idx="95">
                  <c:v>339.11</c:v>
                </c:pt>
                <c:pt idx="96">
                  <c:v>339.11</c:v>
                </c:pt>
                <c:pt idx="97">
                  <c:v>339.11</c:v>
                </c:pt>
                <c:pt idx="98">
                  <c:v>339.11</c:v>
                </c:pt>
                <c:pt idx="99">
                  <c:v>339.11</c:v>
                </c:pt>
                <c:pt idx="100">
                  <c:v>339.11</c:v>
                </c:pt>
                <c:pt idx="101">
                  <c:v>339.11</c:v>
                </c:pt>
                <c:pt idx="102">
                  <c:v>339.11</c:v>
                </c:pt>
                <c:pt idx="103">
                  <c:v>339.11</c:v>
                </c:pt>
                <c:pt idx="104">
                  <c:v>339.11</c:v>
                </c:pt>
                <c:pt idx="105">
                  <c:v>339.11</c:v>
                </c:pt>
                <c:pt idx="106">
                  <c:v>339.11</c:v>
                </c:pt>
                <c:pt idx="107">
                  <c:v>339.11</c:v>
                </c:pt>
                <c:pt idx="108">
                  <c:v>339.11</c:v>
                </c:pt>
                <c:pt idx="109">
                  <c:v>339.11</c:v>
                </c:pt>
                <c:pt idx="110">
                  <c:v>339.11</c:v>
                </c:pt>
                <c:pt idx="111">
                  <c:v>339.11</c:v>
                </c:pt>
                <c:pt idx="112">
                  <c:v>339.11</c:v>
                </c:pt>
                <c:pt idx="113">
                  <c:v>339.11</c:v>
                </c:pt>
                <c:pt idx="114">
                  <c:v>339.11</c:v>
                </c:pt>
                <c:pt idx="115">
                  <c:v>339.11</c:v>
                </c:pt>
                <c:pt idx="116">
                  <c:v>339.11</c:v>
                </c:pt>
                <c:pt idx="117">
                  <c:v>339.11</c:v>
                </c:pt>
                <c:pt idx="118">
                  <c:v>339.11</c:v>
                </c:pt>
                <c:pt idx="119">
                  <c:v>339.11</c:v>
                </c:pt>
                <c:pt idx="120">
                  <c:v>339.11</c:v>
                </c:pt>
                <c:pt idx="121">
                  <c:v>339.11</c:v>
                </c:pt>
                <c:pt idx="122">
                  <c:v>339.11</c:v>
                </c:pt>
                <c:pt idx="123">
                  <c:v>339.11</c:v>
                </c:pt>
                <c:pt idx="124">
                  <c:v>339.11</c:v>
                </c:pt>
                <c:pt idx="125">
                  <c:v>339.11</c:v>
                </c:pt>
                <c:pt idx="126">
                  <c:v>339.11</c:v>
                </c:pt>
                <c:pt idx="127">
                  <c:v>339.11</c:v>
                </c:pt>
                <c:pt idx="128">
                  <c:v>339.11</c:v>
                </c:pt>
                <c:pt idx="129">
                  <c:v>339.11</c:v>
                </c:pt>
                <c:pt idx="130">
                  <c:v>339.11</c:v>
                </c:pt>
                <c:pt idx="131">
                  <c:v>339.11</c:v>
                </c:pt>
                <c:pt idx="132">
                  <c:v>339.11</c:v>
                </c:pt>
                <c:pt idx="133">
                  <c:v>339.11</c:v>
                </c:pt>
                <c:pt idx="134">
                  <c:v>339.11</c:v>
                </c:pt>
                <c:pt idx="135">
                  <c:v>339.11</c:v>
                </c:pt>
                <c:pt idx="136">
                  <c:v>339.11</c:v>
                </c:pt>
                <c:pt idx="137">
                  <c:v>339.11</c:v>
                </c:pt>
                <c:pt idx="138">
                  <c:v>339.11</c:v>
                </c:pt>
                <c:pt idx="139">
                  <c:v>339.11</c:v>
                </c:pt>
                <c:pt idx="140">
                  <c:v>339.11</c:v>
                </c:pt>
                <c:pt idx="141">
                  <c:v>339.11</c:v>
                </c:pt>
                <c:pt idx="142">
                  <c:v>339.11</c:v>
                </c:pt>
                <c:pt idx="143">
                  <c:v>339.11</c:v>
                </c:pt>
                <c:pt idx="144">
                  <c:v>339.11</c:v>
                </c:pt>
                <c:pt idx="145">
                  <c:v>339.11</c:v>
                </c:pt>
                <c:pt idx="146">
                  <c:v>339.11</c:v>
                </c:pt>
                <c:pt idx="147">
                  <c:v>339.11</c:v>
                </c:pt>
                <c:pt idx="148">
                  <c:v>339.11</c:v>
                </c:pt>
                <c:pt idx="149">
                  <c:v>339.11</c:v>
                </c:pt>
                <c:pt idx="150">
                  <c:v>339.11</c:v>
                </c:pt>
                <c:pt idx="151">
                  <c:v>339.11</c:v>
                </c:pt>
                <c:pt idx="152">
                  <c:v>339.11</c:v>
                </c:pt>
                <c:pt idx="153">
                  <c:v>339.11</c:v>
                </c:pt>
                <c:pt idx="154">
                  <c:v>339.11</c:v>
                </c:pt>
                <c:pt idx="155">
                  <c:v>339.11</c:v>
                </c:pt>
                <c:pt idx="156">
                  <c:v>339.11</c:v>
                </c:pt>
                <c:pt idx="157">
                  <c:v>339.11</c:v>
                </c:pt>
                <c:pt idx="158">
                  <c:v>339.11</c:v>
                </c:pt>
                <c:pt idx="159">
                  <c:v>339.11</c:v>
                </c:pt>
                <c:pt idx="160">
                  <c:v>339.11</c:v>
                </c:pt>
                <c:pt idx="161">
                  <c:v>339.11</c:v>
                </c:pt>
                <c:pt idx="162">
                  <c:v>339.11</c:v>
                </c:pt>
                <c:pt idx="163">
                  <c:v>339.11</c:v>
                </c:pt>
                <c:pt idx="164">
                  <c:v>339.11</c:v>
                </c:pt>
                <c:pt idx="165">
                  <c:v>339.11</c:v>
                </c:pt>
                <c:pt idx="166">
                  <c:v>339.11</c:v>
                </c:pt>
                <c:pt idx="167">
                  <c:v>339.11</c:v>
                </c:pt>
                <c:pt idx="168">
                  <c:v>339.11</c:v>
                </c:pt>
                <c:pt idx="169">
                  <c:v>339.11</c:v>
                </c:pt>
                <c:pt idx="170">
                  <c:v>339.11</c:v>
                </c:pt>
                <c:pt idx="171">
                  <c:v>339.11</c:v>
                </c:pt>
                <c:pt idx="172">
                  <c:v>339.11</c:v>
                </c:pt>
                <c:pt idx="173">
                  <c:v>339.11</c:v>
                </c:pt>
                <c:pt idx="174">
                  <c:v>339.11</c:v>
                </c:pt>
                <c:pt idx="175">
                  <c:v>339.11</c:v>
                </c:pt>
                <c:pt idx="176">
                  <c:v>339.11</c:v>
                </c:pt>
                <c:pt idx="177">
                  <c:v>339.11</c:v>
                </c:pt>
                <c:pt idx="178">
                  <c:v>339.11</c:v>
                </c:pt>
                <c:pt idx="179">
                  <c:v>339.11</c:v>
                </c:pt>
                <c:pt idx="180">
                  <c:v>339.11</c:v>
                </c:pt>
                <c:pt idx="181">
                  <c:v>339.11</c:v>
                </c:pt>
                <c:pt idx="182">
                  <c:v>339.11</c:v>
                </c:pt>
                <c:pt idx="183">
                  <c:v>339.11</c:v>
                </c:pt>
                <c:pt idx="184">
                  <c:v>339.11</c:v>
                </c:pt>
                <c:pt idx="185">
                  <c:v>339.11</c:v>
                </c:pt>
                <c:pt idx="186">
                  <c:v>339.11</c:v>
                </c:pt>
                <c:pt idx="187">
                  <c:v>339.11</c:v>
                </c:pt>
                <c:pt idx="188">
                  <c:v>339.11</c:v>
                </c:pt>
                <c:pt idx="189">
                  <c:v>339.11</c:v>
                </c:pt>
                <c:pt idx="190">
                  <c:v>339.11</c:v>
                </c:pt>
                <c:pt idx="191">
                  <c:v>339.11</c:v>
                </c:pt>
                <c:pt idx="192">
                  <c:v>339.11</c:v>
                </c:pt>
                <c:pt idx="193">
                  <c:v>339.11</c:v>
                </c:pt>
                <c:pt idx="194">
                  <c:v>339.11</c:v>
                </c:pt>
                <c:pt idx="195">
                  <c:v>339.11</c:v>
                </c:pt>
                <c:pt idx="196">
                  <c:v>339.11</c:v>
                </c:pt>
                <c:pt idx="197">
                  <c:v>339.11</c:v>
                </c:pt>
                <c:pt idx="198">
                  <c:v>339.11</c:v>
                </c:pt>
                <c:pt idx="199">
                  <c:v>339.11</c:v>
                </c:pt>
                <c:pt idx="200">
                  <c:v>339.11</c:v>
                </c:pt>
                <c:pt idx="201">
                  <c:v>339.11</c:v>
                </c:pt>
                <c:pt idx="202">
                  <c:v>339.11</c:v>
                </c:pt>
                <c:pt idx="203">
                  <c:v>339.11</c:v>
                </c:pt>
                <c:pt idx="204">
                  <c:v>339.11</c:v>
                </c:pt>
                <c:pt idx="205">
                  <c:v>339.11</c:v>
                </c:pt>
                <c:pt idx="206">
                  <c:v>339.11</c:v>
                </c:pt>
                <c:pt idx="207">
                  <c:v>339.11</c:v>
                </c:pt>
                <c:pt idx="208">
                  <c:v>339.11</c:v>
                </c:pt>
                <c:pt idx="209">
                  <c:v>339.11</c:v>
                </c:pt>
                <c:pt idx="210">
                  <c:v>339.11</c:v>
                </c:pt>
                <c:pt idx="211">
                  <c:v>339.11</c:v>
                </c:pt>
                <c:pt idx="212">
                  <c:v>339.11</c:v>
                </c:pt>
                <c:pt idx="213">
                  <c:v>339.11</c:v>
                </c:pt>
                <c:pt idx="214">
                  <c:v>339.11</c:v>
                </c:pt>
                <c:pt idx="215">
                  <c:v>339.11</c:v>
                </c:pt>
                <c:pt idx="216">
                  <c:v>339.11</c:v>
                </c:pt>
                <c:pt idx="217">
                  <c:v>339.11</c:v>
                </c:pt>
                <c:pt idx="218">
                  <c:v>339.11</c:v>
                </c:pt>
                <c:pt idx="219">
                  <c:v>339.11</c:v>
                </c:pt>
                <c:pt idx="220">
                  <c:v>339.11</c:v>
                </c:pt>
                <c:pt idx="221">
                  <c:v>339.11</c:v>
                </c:pt>
                <c:pt idx="222">
                  <c:v>339.11</c:v>
                </c:pt>
                <c:pt idx="223">
                  <c:v>339.11</c:v>
                </c:pt>
                <c:pt idx="224">
                  <c:v>339.11</c:v>
                </c:pt>
                <c:pt idx="225">
                  <c:v>339.11</c:v>
                </c:pt>
                <c:pt idx="226">
                  <c:v>339.11</c:v>
                </c:pt>
                <c:pt idx="227">
                  <c:v>339.11</c:v>
                </c:pt>
                <c:pt idx="228">
                  <c:v>339.11</c:v>
                </c:pt>
                <c:pt idx="229">
                  <c:v>339.11</c:v>
                </c:pt>
                <c:pt idx="230">
                  <c:v>339.11</c:v>
                </c:pt>
                <c:pt idx="231">
                  <c:v>339.11</c:v>
                </c:pt>
                <c:pt idx="232">
                  <c:v>339.11</c:v>
                </c:pt>
                <c:pt idx="233">
                  <c:v>339.11</c:v>
                </c:pt>
                <c:pt idx="234">
                  <c:v>339.11</c:v>
                </c:pt>
                <c:pt idx="235">
                  <c:v>339.11</c:v>
                </c:pt>
                <c:pt idx="236">
                  <c:v>339.11</c:v>
                </c:pt>
                <c:pt idx="237">
                  <c:v>339.11</c:v>
                </c:pt>
                <c:pt idx="238">
                  <c:v>339.11</c:v>
                </c:pt>
                <c:pt idx="239">
                  <c:v>339.11</c:v>
                </c:pt>
                <c:pt idx="240">
                  <c:v>339.11</c:v>
                </c:pt>
                <c:pt idx="241">
                  <c:v>339.11</c:v>
                </c:pt>
                <c:pt idx="242">
                  <c:v>339.11</c:v>
                </c:pt>
                <c:pt idx="243">
                  <c:v>339.11</c:v>
                </c:pt>
                <c:pt idx="244">
                  <c:v>339.11</c:v>
                </c:pt>
                <c:pt idx="245">
                  <c:v>339.11</c:v>
                </c:pt>
                <c:pt idx="246">
                  <c:v>339.11</c:v>
                </c:pt>
                <c:pt idx="247">
                  <c:v>339.11</c:v>
                </c:pt>
                <c:pt idx="248">
                  <c:v>339.11</c:v>
                </c:pt>
                <c:pt idx="249">
                  <c:v>339.11</c:v>
                </c:pt>
                <c:pt idx="250">
                  <c:v>339.11</c:v>
                </c:pt>
                <c:pt idx="251">
                  <c:v>339.11</c:v>
                </c:pt>
                <c:pt idx="252">
                  <c:v>339.11</c:v>
                </c:pt>
                <c:pt idx="253">
                  <c:v>339.11</c:v>
                </c:pt>
                <c:pt idx="254">
                  <c:v>339.11</c:v>
                </c:pt>
                <c:pt idx="255">
                  <c:v>339.11</c:v>
                </c:pt>
                <c:pt idx="256">
                  <c:v>339.11</c:v>
                </c:pt>
                <c:pt idx="257">
                  <c:v>339.11</c:v>
                </c:pt>
                <c:pt idx="258">
                  <c:v>339.11</c:v>
                </c:pt>
                <c:pt idx="259">
                  <c:v>339.11</c:v>
                </c:pt>
                <c:pt idx="260">
                  <c:v>339.11</c:v>
                </c:pt>
                <c:pt idx="261">
                  <c:v>339.11</c:v>
                </c:pt>
                <c:pt idx="262">
                  <c:v>339.11</c:v>
                </c:pt>
                <c:pt idx="263">
                  <c:v>339.11</c:v>
                </c:pt>
                <c:pt idx="264">
                  <c:v>339.11</c:v>
                </c:pt>
                <c:pt idx="265">
                  <c:v>339.11</c:v>
                </c:pt>
                <c:pt idx="266">
                  <c:v>339.11</c:v>
                </c:pt>
                <c:pt idx="267">
                  <c:v>339.11</c:v>
                </c:pt>
                <c:pt idx="268">
                  <c:v>339.11</c:v>
                </c:pt>
                <c:pt idx="269">
                  <c:v>339.11</c:v>
                </c:pt>
                <c:pt idx="270">
                  <c:v>339.11</c:v>
                </c:pt>
                <c:pt idx="271">
                  <c:v>339.11</c:v>
                </c:pt>
                <c:pt idx="272">
                  <c:v>339.11</c:v>
                </c:pt>
                <c:pt idx="273">
                  <c:v>339.11</c:v>
                </c:pt>
                <c:pt idx="274">
                  <c:v>339.11</c:v>
                </c:pt>
                <c:pt idx="275">
                  <c:v>339.11</c:v>
                </c:pt>
                <c:pt idx="276">
                  <c:v>339.11</c:v>
                </c:pt>
                <c:pt idx="277">
                  <c:v>339.11</c:v>
                </c:pt>
                <c:pt idx="278">
                  <c:v>339.11</c:v>
                </c:pt>
                <c:pt idx="279">
                  <c:v>339.11</c:v>
                </c:pt>
                <c:pt idx="280">
                  <c:v>339.11</c:v>
                </c:pt>
                <c:pt idx="281">
                  <c:v>339.11</c:v>
                </c:pt>
                <c:pt idx="282">
                  <c:v>339.11</c:v>
                </c:pt>
                <c:pt idx="283">
                  <c:v>339.11</c:v>
                </c:pt>
                <c:pt idx="284">
                  <c:v>339.11</c:v>
                </c:pt>
                <c:pt idx="285">
                  <c:v>339.11</c:v>
                </c:pt>
                <c:pt idx="286">
                  <c:v>339.11</c:v>
                </c:pt>
                <c:pt idx="287">
                  <c:v>339.11</c:v>
                </c:pt>
                <c:pt idx="288">
                  <c:v>339.11</c:v>
                </c:pt>
                <c:pt idx="289">
                  <c:v>339.11</c:v>
                </c:pt>
                <c:pt idx="290">
                  <c:v>339.11</c:v>
                </c:pt>
                <c:pt idx="291">
                  <c:v>339.11</c:v>
                </c:pt>
                <c:pt idx="292">
                  <c:v>339.11</c:v>
                </c:pt>
                <c:pt idx="293">
                  <c:v>339.11</c:v>
                </c:pt>
                <c:pt idx="294">
                  <c:v>339.11</c:v>
                </c:pt>
                <c:pt idx="295">
                  <c:v>339.11</c:v>
                </c:pt>
                <c:pt idx="296">
                  <c:v>339.11</c:v>
                </c:pt>
                <c:pt idx="297">
                  <c:v>339.11</c:v>
                </c:pt>
                <c:pt idx="298">
                  <c:v>339.11</c:v>
                </c:pt>
                <c:pt idx="299">
                  <c:v>339.11</c:v>
                </c:pt>
                <c:pt idx="300">
                  <c:v>339.11</c:v>
                </c:pt>
                <c:pt idx="301">
                  <c:v>339.11</c:v>
                </c:pt>
                <c:pt idx="302">
                  <c:v>339.11</c:v>
                </c:pt>
                <c:pt idx="303">
                  <c:v>339.11</c:v>
                </c:pt>
                <c:pt idx="304">
                  <c:v>339.11</c:v>
                </c:pt>
                <c:pt idx="305">
                  <c:v>339.11</c:v>
                </c:pt>
                <c:pt idx="306">
                  <c:v>339.11</c:v>
                </c:pt>
                <c:pt idx="307">
                  <c:v>339.11</c:v>
                </c:pt>
                <c:pt idx="308">
                  <c:v>339.11</c:v>
                </c:pt>
                <c:pt idx="309">
                  <c:v>339.11</c:v>
                </c:pt>
                <c:pt idx="310">
                  <c:v>339.11</c:v>
                </c:pt>
                <c:pt idx="311">
                  <c:v>339.11</c:v>
                </c:pt>
                <c:pt idx="312">
                  <c:v>339.11</c:v>
                </c:pt>
                <c:pt idx="313">
                  <c:v>339.11</c:v>
                </c:pt>
                <c:pt idx="314">
                  <c:v>339.11</c:v>
                </c:pt>
                <c:pt idx="315">
                  <c:v>339.11</c:v>
                </c:pt>
                <c:pt idx="316">
                  <c:v>339.11</c:v>
                </c:pt>
                <c:pt idx="317">
                  <c:v>339.11</c:v>
                </c:pt>
                <c:pt idx="318">
                  <c:v>339.11</c:v>
                </c:pt>
                <c:pt idx="319">
                  <c:v>339.11</c:v>
                </c:pt>
                <c:pt idx="320">
                  <c:v>339.11</c:v>
                </c:pt>
                <c:pt idx="321">
                  <c:v>339.11</c:v>
                </c:pt>
                <c:pt idx="322">
                  <c:v>339.11</c:v>
                </c:pt>
                <c:pt idx="323">
                  <c:v>339.11</c:v>
                </c:pt>
                <c:pt idx="324">
                  <c:v>339.11</c:v>
                </c:pt>
                <c:pt idx="325">
                  <c:v>339.11</c:v>
                </c:pt>
                <c:pt idx="326">
                  <c:v>339.11</c:v>
                </c:pt>
                <c:pt idx="327">
                  <c:v>339.11</c:v>
                </c:pt>
                <c:pt idx="328">
                  <c:v>339.11</c:v>
                </c:pt>
                <c:pt idx="329">
                  <c:v>339.11</c:v>
                </c:pt>
                <c:pt idx="330">
                  <c:v>339.11</c:v>
                </c:pt>
                <c:pt idx="331">
                  <c:v>339.11</c:v>
                </c:pt>
                <c:pt idx="332">
                  <c:v>339.11</c:v>
                </c:pt>
                <c:pt idx="333">
                  <c:v>339.11</c:v>
                </c:pt>
                <c:pt idx="334">
                  <c:v>339.11</c:v>
                </c:pt>
                <c:pt idx="335">
                  <c:v>339.11</c:v>
                </c:pt>
                <c:pt idx="336">
                  <c:v>339.11</c:v>
                </c:pt>
                <c:pt idx="337">
                  <c:v>339.11</c:v>
                </c:pt>
                <c:pt idx="338">
                  <c:v>339.11</c:v>
                </c:pt>
                <c:pt idx="339">
                  <c:v>339.11</c:v>
                </c:pt>
                <c:pt idx="340">
                  <c:v>339.11</c:v>
                </c:pt>
                <c:pt idx="341">
                  <c:v>339.11</c:v>
                </c:pt>
                <c:pt idx="342">
                  <c:v>339.11</c:v>
                </c:pt>
                <c:pt idx="343">
                  <c:v>339.11</c:v>
                </c:pt>
                <c:pt idx="344">
                  <c:v>339.11</c:v>
                </c:pt>
                <c:pt idx="345">
                  <c:v>339.11</c:v>
                </c:pt>
                <c:pt idx="346">
                  <c:v>339.11</c:v>
                </c:pt>
                <c:pt idx="347">
                  <c:v>339.11</c:v>
                </c:pt>
                <c:pt idx="348">
                  <c:v>339.11</c:v>
                </c:pt>
                <c:pt idx="349">
                  <c:v>339.11</c:v>
                </c:pt>
                <c:pt idx="350">
                  <c:v>339.11</c:v>
                </c:pt>
                <c:pt idx="351">
                  <c:v>339.11</c:v>
                </c:pt>
                <c:pt idx="352">
                  <c:v>339.11</c:v>
                </c:pt>
                <c:pt idx="353">
                  <c:v>339.11</c:v>
                </c:pt>
                <c:pt idx="354">
                  <c:v>339.11</c:v>
                </c:pt>
                <c:pt idx="355">
                  <c:v>339.11</c:v>
                </c:pt>
                <c:pt idx="356">
                  <c:v>339.11</c:v>
                </c:pt>
                <c:pt idx="357">
                  <c:v>339.11</c:v>
                </c:pt>
                <c:pt idx="358">
                  <c:v>339.11</c:v>
                </c:pt>
                <c:pt idx="359">
                  <c:v>339.11</c:v>
                </c:pt>
                <c:pt idx="360">
                  <c:v>339.11</c:v>
                </c:pt>
                <c:pt idx="361">
                  <c:v>339.11</c:v>
                </c:pt>
                <c:pt idx="362">
                  <c:v>339.11</c:v>
                </c:pt>
                <c:pt idx="363">
                  <c:v>339.11</c:v>
                </c:pt>
                <c:pt idx="364">
                  <c:v>339.11</c:v>
                </c:pt>
                <c:pt idx="365">
                  <c:v>339.11</c:v>
                </c:pt>
                <c:pt idx="366">
                  <c:v>339.11</c:v>
                </c:pt>
                <c:pt idx="367">
                  <c:v>339.11</c:v>
                </c:pt>
                <c:pt idx="368">
                  <c:v>339.11</c:v>
                </c:pt>
                <c:pt idx="369">
                  <c:v>339.11</c:v>
                </c:pt>
                <c:pt idx="370">
                  <c:v>339.11</c:v>
                </c:pt>
                <c:pt idx="371">
                  <c:v>339.11</c:v>
                </c:pt>
                <c:pt idx="372">
                  <c:v>339.11</c:v>
                </c:pt>
                <c:pt idx="373">
                  <c:v>339.11</c:v>
                </c:pt>
                <c:pt idx="374">
                  <c:v>339.11</c:v>
                </c:pt>
                <c:pt idx="375">
                  <c:v>339.11</c:v>
                </c:pt>
                <c:pt idx="376">
                  <c:v>339.11</c:v>
                </c:pt>
                <c:pt idx="377">
                  <c:v>339.11</c:v>
                </c:pt>
                <c:pt idx="378">
                  <c:v>339.11</c:v>
                </c:pt>
                <c:pt idx="379">
                  <c:v>339.11</c:v>
                </c:pt>
                <c:pt idx="380">
                  <c:v>339.11</c:v>
                </c:pt>
                <c:pt idx="381">
                  <c:v>339.11</c:v>
                </c:pt>
                <c:pt idx="382">
                  <c:v>339.11</c:v>
                </c:pt>
                <c:pt idx="383">
                  <c:v>339.11</c:v>
                </c:pt>
                <c:pt idx="384">
                  <c:v>339.11</c:v>
                </c:pt>
                <c:pt idx="385">
                  <c:v>339.11</c:v>
                </c:pt>
                <c:pt idx="386">
                  <c:v>339.11</c:v>
                </c:pt>
                <c:pt idx="387">
                  <c:v>339.11</c:v>
                </c:pt>
                <c:pt idx="388">
                  <c:v>339.11</c:v>
                </c:pt>
                <c:pt idx="389">
                  <c:v>339.11</c:v>
                </c:pt>
                <c:pt idx="390">
                  <c:v>339.11</c:v>
                </c:pt>
                <c:pt idx="391">
                  <c:v>339.11</c:v>
                </c:pt>
                <c:pt idx="392">
                  <c:v>339.11</c:v>
                </c:pt>
                <c:pt idx="393">
                  <c:v>339.11</c:v>
                </c:pt>
                <c:pt idx="394">
                  <c:v>339.11</c:v>
                </c:pt>
                <c:pt idx="395">
                  <c:v>339.11</c:v>
                </c:pt>
                <c:pt idx="396">
                  <c:v>339.11</c:v>
                </c:pt>
                <c:pt idx="397">
                  <c:v>339.11</c:v>
                </c:pt>
                <c:pt idx="398">
                  <c:v>339.11</c:v>
                </c:pt>
                <c:pt idx="399">
                  <c:v>339.11</c:v>
                </c:pt>
                <c:pt idx="400">
                  <c:v>339.11</c:v>
                </c:pt>
              </c:numCache>
            </c:numRef>
          </c:val>
        </c:ser>
        <c:ser>
          <c:idx val="2"/>
          <c:order val="1"/>
          <c:tx>
            <c:strRef>
              <c:f>'Charts - 55'!$I$6</c:f>
              <c:strCache>
                <c:ptCount val="1"/>
                <c:pt idx="0">
                  <c:v>Male 55 - Poor</c:v>
                </c:pt>
              </c:strCache>
            </c:strRef>
          </c:tx>
          <c:marker>
            <c:symbol val="none"/>
          </c:marker>
          <c:cat>
            <c:numRef>
              <c:f>'Charts - 55'!$A$7:$A$407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c:v>
                </c:pt>
                <c:pt idx="71">
                  <c:v>1.71</c:v>
                </c:pt>
                <c:pt idx="72">
                  <c:v>1.72</c:v>
                </c:pt>
                <c:pt idx="73">
                  <c:v>1.73</c:v>
                </c:pt>
                <c:pt idx="74">
                  <c:v>1.74</c:v>
                </c:pt>
                <c:pt idx="75">
                  <c:v>1.75</c:v>
                </c:pt>
                <c:pt idx="76">
                  <c:v>1.76</c:v>
                </c:pt>
                <c:pt idx="77">
                  <c:v>1.77</c:v>
                </c:pt>
                <c:pt idx="78">
                  <c:v>1.78</c:v>
                </c:pt>
                <c:pt idx="79">
                  <c:v>1.79</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1.9300000000000055</c:v>
                </c:pt>
                <c:pt idx="94">
                  <c:v>1.9400000000000055</c:v>
                </c:pt>
                <c:pt idx="95">
                  <c:v>1.9500000000000055</c:v>
                </c:pt>
                <c:pt idx="96">
                  <c:v>1.9600000000000055</c:v>
                </c:pt>
                <c:pt idx="97">
                  <c:v>1.9700000000000055</c:v>
                </c:pt>
                <c:pt idx="98">
                  <c:v>1.9800000000000062</c:v>
                </c:pt>
                <c:pt idx="99">
                  <c:v>1.9900000000000062</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- 55'!$I$7:$I$407</c:f>
              <c:numCache>
                <c:formatCode>"$"#,##0.00_);\("$"#,##0.00\)</c:formatCode>
                <c:ptCount val="401"/>
                <c:pt idx="0">
                  <c:v>887.55</c:v>
                </c:pt>
                <c:pt idx="1">
                  <c:v>887.55</c:v>
                </c:pt>
                <c:pt idx="2">
                  <c:v>887.55</c:v>
                </c:pt>
                <c:pt idx="3">
                  <c:v>887.55</c:v>
                </c:pt>
                <c:pt idx="4">
                  <c:v>887.55</c:v>
                </c:pt>
                <c:pt idx="5">
                  <c:v>887.55</c:v>
                </c:pt>
                <c:pt idx="6">
                  <c:v>887.55</c:v>
                </c:pt>
                <c:pt idx="7">
                  <c:v>887.55</c:v>
                </c:pt>
                <c:pt idx="8">
                  <c:v>887.55</c:v>
                </c:pt>
                <c:pt idx="9">
                  <c:v>887.55</c:v>
                </c:pt>
                <c:pt idx="10">
                  <c:v>887.55</c:v>
                </c:pt>
                <c:pt idx="11">
                  <c:v>887.55</c:v>
                </c:pt>
                <c:pt idx="12">
                  <c:v>887.55</c:v>
                </c:pt>
                <c:pt idx="13">
                  <c:v>887.55</c:v>
                </c:pt>
                <c:pt idx="14">
                  <c:v>887.55</c:v>
                </c:pt>
                <c:pt idx="15">
                  <c:v>887.55</c:v>
                </c:pt>
                <c:pt idx="16">
                  <c:v>887.55</c:v>
                </c:pt>
                <c:pt idx="17">
                  <c:v>887.55</c:v>
                </c:pt>
                <c:pt idx="18">
                  <c:v>887.55</c:v>
                </c:pt>
                <c:pt idx="19">
                  <c:v>887.55</c:v>
                </c:pt>
                <c:pt idx="20">
                  <c:v>887.55</c:v>
                </c:pt>
                <c:pt idx="21">
                  <c:v>887.55</c:v>
                </c:pt>
                <c:pt idx="22">
                  <c:v>887.55</c:v>
                </c:pt>
                <c:pt idx="23">
                  <c:v>887.55</c:v>
                </c:pt>
                <c:pt idx="24">
                  <c:v>887.55</c:v>
                </c:pt>
                <c:pt idx="25">
                  <c:v>887.55</c:v>
                </c:pt>
                <c:pt idx="26">
                  <c:v>887.55</c:v>
                </c:pt>
                <c:pt idx="27">
                  <c:v>887.55</c:v>
                </c:pt>
                <c:pt idx="28">
                  <c:v>887.55</c:v>
                </c:pt>
                <c:pt idx="29">
                  <c:v>887.55</c:v>
                </c:pt>
                <c:pt idx="30">
                  <c:v>887.55</c:v>
                </c:pt>
                <c:pt idx="31">
                  <c:v>887.55</c:v>
                </c:pt>
                <c:pt idx="32">
                  <c:v>887.55</c:v>
                </c:pt>
                <c:pt idx="33">
                  <c:v>887.55</c:v>
                </c:pt>
                <c:pt idx="34">
                  <c:v>887.55</c:v>
                </c:pt>
                <c:pt idx="35">
                  <c:v>887.55</c:v>
                </c:pt>
                <c:pt idx="36">
                  <c:v>887.55</c:v>
                </c:pt>
                <c:pt idx="37">
                  <c:v>887.55</c:v>
                </c:pt>
                <c:pt idx="38">
                  <c:v>887.55</c:v>
                </c:pt>
                <c:pt idx="39">
                  <c:v>887.55</c:v>
                </c:pt>
                <c:pt idx="40">
                  <c:v>887.55</c:v>
                </c:pt>
                <c:pt idx="41">
                  <c:v>887.55</c:v>
                </c:pt>
                <c:pt idx="42">
                  <c:v>887.55</c:v>
                </c:pt>
                <c:pt idx="43">
                  <c:v>887.55</c:v>
                </c:pt>
                <c:pt idx="44">
                  <c:v>887.55</c:v>
                </c:pt>
                <c:pt idx="45">
                  <c:v>887.55</c:v>
                </c:pt>
                <c:pt idx="46">
                  <c:v>887.55</c:v>
                </c:pt>
                <c:pt idx="47">
                  <c:v>887.55</c:v>
                </c:pt>
                <c:pt idx="48">
                  <c:v>887.55</c:v>
                </c:pt>
                <c:pt idx="49">
                  <c:v>887.55</c:v>
                </c:pt>
                <c:pt idx="50">
                  <c:v>887.55</c:v>
                </c:pt>
                <c:pt idx="51">
                  <c:v>887.55</c:v>
                </c:pt>
                <c:pt idx="52">
                  <c:v>887.55</c:v>
                </c:pt>
                <c:pt idx="53">
                  <c:v>887.55</c:v>
                </c:pt>
                <c:pt idx="54">
                  <c:v>887.55</c:v>
                </c:pt>
                <c:pt idx="55">
                  <c:v>887.55</c:v>
                </c:pt>
                <c:pt idx="56">
                  <c:v>887.55</c:v>
                </c:pt>
                <c:pt idx="57">
                  <c:v>887.55</c:v>
                </c:pt>
                <c:pt idx="58">
                  <c:v>887.55</c:v>
                </c:pt>
                <c:pt idx="59">
                  <c:v>887.55</c:v>
                </c:pt>
                <c:pt idx="60">
                  <c:v>887.55</c:v>
                </c:pt>
                <c:pt idx="61">
                  <c:v>887.55</c:v>
                </c:pt>
                <c:pt idx="62">
                  <c:v>887.55</c:v>
                </c:pt>
                <c:pt idx="63">
                  <c:v>887.55</c:v>
                </c:pt>
                <c:pt idx="64">
                  <c:v>887.55</c:v>
                </c:pt>
                <c:pt idx="65">
                  <c:v>887.55</c:v>
                </c:pt>
                <c:pt idx="66">
                  <c:v>887.55</c:v>
                </c:pt>
                <c:pt idx="67">
                  <c:v>887.55</c:v>
                </c:pt>
                <c:pt idx="68">
                  <c:v>887.55</c:v>
                </c:pt>
                <c:pt idx="69">
                  <c:v>887.55</c:v>
                </c:pt>
                <c:pt idx="70">
                  <c:v>887.55</c:v>
                </c:pt>
                <c:pt idx="71">
                  <c:v>887.55</c:v>
                </c:pt>
                <c:pt idx="72">
                  <c:v>887.55</c:v>
                </c:pt>
                <c:pt idx="73">
                  <c:v>887.55</c:v>
                </c:pt>
                <c:pt idx="74">
                  <c:v>887.55</c:v>
                </c:pt>
                <c:pt idx="75">
                  <c:v>887.55</c:v>
                </c:pt>
                <c:pt idx="76">
                  <c:v>887.55</c:v>
                </c:pt>
                <c:pt idx="77">
                  <c:v>887.55</c:v>
                </c:pt>
                <c:pt idx="78">
                  <c:v>887.55</c:v>
                </c:pt>
                <c:pt idx="79">
                  <c:v>887.55</c:v>
                </c:pt>
                <c:pt idx="80">
                  <c:v>887.55</c:v>
                </c:pt>
                <c:pt idx="81">
                  <c:v>887.55</c:v>
                </c:pt>
                <c:pt idx="82">
                  <c:v>887.55</c:v>
                </c:pt>
                <c:pt idx="83">
                  <c:v>887.55</c:v>
                </c:pt>
                <c:pt idx="84">
                  <c:v>887.55</c:v>
                </c:pt>
                <c:pt idx="85">
                  <c:v>887.55</c:v>
                </c:pt>
                <c:pt idx="86">
                  <c:v>887.55</c:v>
                </c:pt>
                <c:pt idx="87">
                  <c:v>887.55</c:v>
                </c:pt>
                <c:pt idx="88">
                  <c:v>887.55</c:v>
                </c:pt>
                <c:pt idx="89">
                  <c:v>887.55</c:v>
                </c:pt>
                <c:pt idx="90">
                  <c:v>887.55</c:v>
                </c:pt>
                <c:pt idx="91">
                  <c:v>887.55</c:v>
                </c:pt>
                <c:pt idx="92">
                  <c:v>887.55</c:v>
                </c:pt>
                <c:pt idx="93">
                  <c:v>887.55</c:v>
                </c:pt>
                <c:pt idx="94">
                  <c:v>887.55</c:v>
                </c:pt>
                <c:pt idx="95">
                  <c:v>887.55</c:v>
                </c:pt>
                <c:pt idx="96">
                  <c:v>887.55</c:v>
                </c:pt>
                <c:pt idx="97">
                  <c:v>887.55</c:v>
                </c:pt>
                <c:pt idx="98">
                  <c:v>887.55</c:v>
                </c:pt>
                <c:pt idx="99">
                  <c:v>887.55</c:v>
                </c:pt>
                <c:pt idx="100">
                  <c:v>887.55</c:v>
                </c:pt>
                <c:pt idx="101">
                  <c:v>887.55</c:v>
                </c:pt>
                <c:pt idx="102">
                  <c:v>887.55</c:v>
                </c:pt>
                <c:pt idx="103">
                  <c:v>887.55</c:v>
                </c:pt>
                <c:pt idx="104">
                  <c:v>887.55</c:v>
                </c:pt>
                <c:pt idx="105">
                  <c:v>887.55</c:v>
                </c:pt>
                <c:pt idx="106">
                  <c:v>887.55</c:v>
                </c:pt>
                <c:pt idx="107">
                  <c:v>887.55</c:v>
                </c:pt>
                <c:pt idx="108">
                  <c:v>887.55</c:v>
                </c:pt>
                <c:pt idx="109">
                  <c:v>887.55</c:v>
                </c:pt>
                <c:pt idx="110">
                  <c:v>887.55</c:v>
                </c:pt>
                <c:pt idx="111">
                  <c:v>887.55</c:v>
                </c:pt>
                <c:pt idx="112">
                  <c:v>887.55</c:v>
                </c:pt>
                <c:pt idx="113">
                  <c:v>887.55</c:v>
                </c:pt>
                <c:pt idx="114">
                  <c:v>887.55</c:v>
                </c:pt>
                <c:pt idx="115">
                  <c:v>887.55</c:v>
                </c:pt>
                <c:pt idx="116">
                  <c:v>887.55</c:v>
                </c:pt>
                <c:pt idx="117">
                  <c:v>887.55</c:v>
                </c:pt>
                <c:pt idx="118">
                  <c:v>887.55</c:v>
                </c:pt>
                <c:pt idx="119">
                  <c:v>887.55</c:v>
                </c:pt>
                <c:pt idx="120">
                  <c:v>887.55</c:v>
                </c:pt>
                <c:pt idx="121">
                  <c:v>887.55</c:v>
                </c:pt>
                <c:pt idx="122">
                  <c:v>887.55</c:v>
                </c:pt>
                <c:pt idx="123">
                  <c:v>887.55</c:v>
                </c:pt>
                <c:pt idx="124">
                  <c:v>887.55</c:v>
                </c:pt>
                <c:pt idx="125">
                  <c:v>887.55</c:v>
                </c:pt>
                <c:pt idx="126">
                  <c:v>887.55</c:v>
                </c:pt>
                <c:pt idx="127">
                  <c:v>887.55</c:v>
                </c:pt>
                <c:pt idx="128">
                  <c:v>887.55</c:v>
                </c:pt>
                <c:pt idx="129">
                  <c:v>887.55</c:v>
                </c:pt>
                <c:pt idx="130">
                  <c:v>887.55</c:v>
                </c:pt>
                <c:pt idx="131">
                  <c:v>887.55</c:v>
                </c:pt>
                <c:pt idx="132">
                  <c:v>887.55</c:v>
                </c:pt>
                <c:pt idx="133">
                  <c:v>887.55</c:v>
                </c:pt>
                <c:pt idx="134">
                  <c:v>887.55</c:v>
                </c:pt>
                <c:pt idx="135">
                  <c:v>887.55</c:v>
                </c:pt>
                <c:pt idx="136">
                  <c:v>887.55</c:v>
                </c:pt>
                <c:pt idx="137">
                  <c:v>887.55</c:v>
                </c:pt>
                <c:pt idx="138">
                  <c:v>887.55</c:v>
                </c:pt>
                <c:pt idx="139">
                  <c:v>887.55</c:v>
                </c:pt>
                <c:pt idx="140">
                  <c:v>887.55</c:v>
                </c:pt>
                <c:pt idx="141">
                  <c:v>887.55</c:v>
                </c:pt>
                <c:pt idx="142">
                  <c:v>887.55</c:v>
                </c:pt>
                <c:pt idx="143">
                  <c:v>887.55</c:v>
                </c:pt>
                <c:pt idx="144">
                  <c:v>887.55</c:v>
                </c:pt>
                <c:pt idx="145">
                  <c:v>887.55</c:v>
                </c:pt>
                <c:pt idx="146">
                  <c:v>887.55</c:v>
                </c:pt>
                <c:pt idx="147">
                  <c:v>887.55</c:v>
                </c:pt>
                <c:pt idx="148">
                  <c:v>887.55</c:v>
                </c:pt>
                <c:pt idx="149">
                  <c:v>887.55</c:v>
                </c:pt>
                <c:pt idx="150">
                  <c:v>887.55</c:v>
                </c:pt>
                <c:pt idx="151">
                  <c:v>887.55</c:v>
                </c:pt>
                <c:pt idx="152">
                  <c:v>887.55</c:v>
                </c:pt>
                <c:pt idx="153">
                  <c:v>887.55</c:v>
                </c:pt>
                <c:pt idx="154">
                  <c:v>887.55</c:v>
                </c:pt>
                <c:pt idx="155">
                  <c:v>887.55</c:v>
                </c:pt>
                <c:pt idx="156">
                  <c:v>887.55</c:v>
                </c:pt>
                <c:pt idx="157">
                  <c:v>887.55</c:v>
                </c:pt>
                <c:pt idx="158">
                  <c:v>887.55</c:v>
                </c:pt>
                <c:pt idx="159">
                  <c:v>887.55</c:v>
                </c:pt>
                <c:pt idx="160">
                  <c:v>887.55</c:v>
                </c:pt>
                <c:pt idx="161">
                  <c:v>887.55</c:v>
                </c:pt>
                <c:pt idx="162">
                  <c:v>887.55</c:v>
                </c:pt>
                <c:pt idx="163">
                  <c:v>887.55</c:v>
                </c:pt>
                <c:pt idx="164">
                  <c:v>887.55</c:v>
                </c:pt>
                <c:pt idx="165">
                  <c:v>887.55</c:v>
                </c:pt>
                <c:pt idx="166">
                  <c:v>887.55</c:v>
                </c:pt>
                <c:pt idx="167">
                  <c:v>887.55</c:v>
                </c:pt>
                <c:pt idx="168">
                  <c:v>887.55</c:v>
                </c:pt>
                <c:pt idx="169">
                  <c:v>887.55</c:v>
                </c:pt>
                <c:pt idx="170">
                  <c:v>887.55</c:v>
                </c:pt>
                <c:pt idx="171">
                  <c:v>887.55</c:v>
                </c:pt>
                <c:pt idx="172">
                  <c:v>887.55</c:v>
                </c:pt>
                <c:pt idx="173">
                  <c:v>887.55</c:v>
                </c:pt>
                <c:pt idx="174">
                  <c:v>887.55</c:v>
                </c:pt>
                <c:pt idx="175">
                  <c:v>887.55</c:v>
                </c:pt>
                <c:pt idx="176">
                  <c:v>887.55</c:v>
                </c:pt>
                <c:pt idx="177">
                  <c:v>887.55</c:v>
                </c:pt>
                <c:pt idx="178">
                  <c:v>887.55</c:v>
                </c:pt>
                <c:pt idx="179">
                  <c:v>887.55</c:v>
                </c:pt>
                <c:pt idx="180">
                  <c:v>887.55</c:v>
                </c:pt>
                <c:pt idx="181">
                  <c:v>887.55</c:v>
                </c:pt>
                <c:pt idx="182">
                  <c:v>887.55</c:v>
                </c:pt>
                <c:pt idx="183">
                  <c:v>887.55</c:v>
                </c:pt>
                <c:pt idx="184">
                  <c:v>887.55</c:v>
                </c:pt>
                <c:pt idx="185">
                  <c:v>887.55</c:v>
                </c:pt>
                <c:pt idx="186">
                  <c:v>887.55</c:v>
                </c:pt>
                <c:pt idx="187">
                  <c:v>887.55</c:v>
                </c:pt>
                <c:pt idx="188">
                  <c:v>887.55</c:v>
                </c:pt>
                <c:pt idx="189">
                  <c:v>887.55</c:v>
                </c:pt>
                <c:pt idx="190">
                  <c:v>887.55</c:v>
                </c:pt>
                <c:pt idx="191">
                  <c:v>887.55</c:v>
                </c:pt>
                <c:pt idx="192">
                  <c:v>887.55</c:v>
                </c:pt>
                <c:pt idx="193">
                  <c:v>887.55</c:v>
                </c:pt>
                <c:pt idx="194">
                  <c:v>887.55</c:v>
                </c:pt>
                <c:pt idx="195">
                  <c:v>887.55</c:v>
                </c:pt>
                <c:pt idx="196">
                  <c:v>887.55</c:v>
                </c:pt>
                <c:pt idx="197">
                  <c:v>887.55</c:v>
                </c:pt>
                <c:pt idx="198">
                  <c:v>887.55</c:v>
                </c:pt>
                <c:pt idx="199">
                  <c:v>887.55</c:v>
                </c:pt>
                <c:pt idx="200">
                  <c:v>887.55</c:v>
                </c:pt>
                <c:pt idx="201">
                  <c:v>887.55</c:v>
                </c:pt>
                <c:pt idx="202">
                  <c:v>887.55</c:v>
                </c:pt>
                <c:pt idx="203">
                  <c:v>887.55</c:v>
                </c:pt>
                <c:pt idx="204">
                  <c:v>887.55</c:v>
                </c:pt>
                <c:pt idx="205">
                  <c:v>887.55</c:v>
                </c:pt>
                <c:pt idx="206">
                  <c:v>887.55</c:v>
                </c:pt>
                <c:pt idx="207">
                  <c:v>887.55</c:v>
                </c:pt>
                <c:pt idx="208">
                  <c:v>887.55</c:v>
                </c:pt>
                <c:pt idx="209">
                  <c:v>887.55</c:v>
                </c:pt>
                <c:pt idx="210">
                  <c:v>887.55</c:v>
                </c:pt>
                <c:pt idx="211">
                  <c:v>887.55</c:v>
                </c:pt>
                <c:pt idx="212">
                  <c:v>887.55</c:v>
                </c:pt>
                <c:pt idx="213">
                  <c:v>887.55</c:v>
                </c:pt>
                <c:pt idx="214">
                  <c:v>887.55</c:v>
                </c:pt>
                <c:pt idx="215">
                  <c:v>887.55</c:v>
                </c:pt>
                <c:pt idx="216">
                  <c:v>887.55</c:v>
                </c:pt>
                <c:pt idx="217">
                  <c:v>887.55</c:v>
                </c:pt>
                <c:pt idx="218">
                  <c:v>887.55</c:v>
                </c:pt>
                <c:pt idx="219">
                  <c:v>887.55</c:v>
                </c:pt>
                <c:pt idx="220">
                  <c:v>887.55</c:v>
                </c:pt>
                <c:pt idx="221">
                  <c:v>887.55</c:v>
                </c:pt>
                <c:pt idx="222">
                  <c:v>887.55</c:v>
                </c:pt>
                <c:pt idx="223">
                  <c:v>887.55</c:v>
                </c:pt>
                <c:pt idx="224">
                  <c:v>887.55</c:v>
                </c:pt>
                <c:pt idx="225">
                  <c:v>887.55</c:v>
                </c:pt>
                <c:pt idx="226">
                  <c:v>887.55</c:v>
                </c:pt>
                <c:pt idx="227">
                  <c:v>887.55</c:v>
                </c:pt>
                <c:pt idx="228">
                  <c:v>887.55</c:v>
                </c:pt>
                <c:pt idx="229">
                  <c:v>887.55</c:v>
                </c:pt>
                <c:pt idx="230">
                  <c:v>887.55</c:v>
                </c:pt>
                <c:pt idx="231">
                  <c:v>887.55</c:v>
                </c:pt>
                <c:pt idx="232">
                  <c:v>887.55</c:v>
                </c:pt>
                <c:pt idx="233">
                  <c:v>887.55</c:v>
                </c:pt>
                <c:pt idx="234">
                  <c:v>887.55</c:v>
                </c:pt>
                <c:pt idx="235">
                  <c:v>887.55</c:v>
                </c:pt>
                <c:pt idx="236">
                  <c:v>887.55</c:v>
                </c:pt>
                <c:pt idx="237">
                  <c:v>887.55</c:v>
                </c:pt>
                <c:pt idx="238">
                  <c:v>887.55</c:v>
                </c:pt>
                <c:pt idx="239">
                  <c:v>887.55</c:v>
                </c:pt>
                <c:pt idx="240">
                  <c:v>887.55</c:v>
                </c:pt>
                <c:pt idx="241">
                  <c:v>887.55</c:v>
                </c:pt>
                <c:pt idx="242">
                  <c:v>887.55</c:v>
                </c:pt>
                <c:pt idx="243">
                  <c:v>887.55</c:v>
                </c:pt>
                <c:pt idx="244">
                  <c:v>887.55</c:v>
                </c:pt>
                <c:pt idx="245">
                  <c:v>887.55</c:v>
                </c:pt>
                <c:pt idx="246">
                  <c:v>887.55</c:v>
                </c:pt>
                <c:pt idx="247">
                  <c:v>887.55</c:v>
                </c:pt>
                <c:pt idx="248">
                  <c:v>887.55</c:v>
                </c:pt>
                <c:pt idx="249">
                  <c:v>887.55</c:v>
                </c:pt>
                <c:pt idx="250">
                  <c:v>887.55</c:v>
                </c:pt>
                <c:pt idx="251">
                  <c:v>887.55</c:v>
                </c:pt>
                <c:pt idx="252">
                  <c:v>887.55</c:v>
                </c:pt>
                <c:pt idx="253">
                  <c:v>887.55</c:v>
                </c:pt>
                <c:pt idx="254">
                  <c:v>887.55</c:v>
                </c:pt>
                <c:pt idx="255">
                  <c:v>887.55</c:v>
                </c:pt>
                <c:pt idx="256">
                  <c:v>887.55</c:v>
                </c:pt>
                <c:pt idx="257">
                  <c:v>887.55</c:v>
                </c:pt>
                <c:pt idx="258">
                  <c:v>887.55</c:v>
                </c:pt>
                <c:pt idx="259">
                  <c:v>887.55</c:v>
                </c:pt>
                <c:pt idx="260">
                  <c:v>887.55</c:v>
                </c:pt>
                <c:pt idx="261">
                  <c:v>887.55</c:v>
                </c:pt>
                <c:pt idx="262">
                  <c:v>887.55</c:v>
                </c:pt>
                <c:pt idx="263">
                  <c:v>887.55</c:v>
                </c:pt>
                <c:pt idx="264">
                  <c:v>887.55</c:v>
                </c:pt>
                <c:pt idx="265">
                  <c:v>887.55</c:v>
                </c:pt>
                <c:pt idx="266">
                  <c:v>887.55</c:v>
                </c:pt>
                <c:pt idx="267">
                  <c:v>887.55</c:v>
                </c:pt>
                <c:pt idx="268">
                  <c:v>887.55</c:v>
                </c:pt>
                <c:pt idx="269">
                  <c:v>887.55</c:v>
                </c:pt>
                <c:pt idx="270">
                  <c:v>887.55</c:v>
                </c:pt>
                <c:pt idx="271">
                  <c:v>887.55</c:v>
                </c:pt>
                <c:pt idx="272">
                  <c:v>887.55</c:v>
                </c:pt>
                <c:pt idx="273">
                  <c:v>887.55</c:v>
                </c:pt>
                <c:pt idx="274">
                  <c:v>887.55</c:v>
                </c:pt>
                <c:pt idx="275">
                  <c:v>887.55</c:v>
                </c:pt>
                <c:pt idx="276">
                  <c:v>887.55</c:v>
                </c:pt>
                <c:pt idx="277">
                  <c:v>887.55</c:v>
                </c:pt>
                <c:pt idx="278">
                  <c:v>887.55</c:v>
                </c:pt>
                <c:pt idx="279">
                  <c:v>887.55</c:v>
                </c:pt>
                <c:pt idx="280">
                  <c:v>887.55</c:v>
                </c:pt>
                <c:pt idx="281">
                  <c:v>887.55</c:v>
                </c:pt>
                <c:pt idx="282">
                  <c:v>887.55</c:v>
                </c:pt>
                <c:pt idx="283">
                  <c:v>887.55</c:v>
                </c:pt>
                <c:pt idx="284">
                  <c:v>887.55</c:v>
                </c:pt>
                <c:pt idx="285">
                  <c:v>887.55</c:v>
                </c:pt>
                <c:pt idx="286">
                  <c:v>887.55</c:v>
                </c:pt>
                <c:pt idx="287">
                  <c:v>887.55</c:v>
                </c:pt>
                <c:pt idx="288">
                  <c:v>887.55</c:v>
                </c:pt>
                <c:pt idx="289">
                  <c:v>887.55</c:v>
                </c:pt>
                <c:pt idx="290">
                  <c:v>887.55</c:v>
                </c:pt>
                <c:pt idx="291">
                  <c:v>887.55</c:v>
                </c:pt>
                <c:pt idx="292">
                  <c:v>887.55</c:v>
                </c:pt>
                <c:pt idx="293">
                  <c:v>887.55</c:v>
                </c:pt>
                <c:pt idx="294">
                  <c:v>887.55</c:v>
                </c:pt>
                <c:pt idx="295">
                  <c:v>887.55</c:v>
                </c:pt>
                <c:pt idx="296">
                  <c:v>887.55</c:v>
                </c:pt>
                <c:pt idx="297">
                  <c:v>887.55</c:v>
                </c:pt>
                <c:pt idx="298">
                  <c:v>887.55</c:v>
                </c:pt>
                <c:pt idx="299">
                  <c:v>887.55</c:v>
                </c:pt>
                <c:pt idx="300">
                  <c:v>887.55</c:v>
                </c:pt>
                <c:pt idx="301">
                  <c:v>887.55</c:v>
                </c:pt>
                <c:pt idx="302">
                  <c:v>887.55</c:v>
                </c:pt>
                <c:pt idx="303">
                  <c:v>887.55</c:v>
                </c:pt>
                <c:pt idx="304">
                  <c:v>887.55</c:v>
                </c:pt>
                <c:pt idx="305">
                  <c:v>887.55</c:v>
                </c:pt>
                <c:pt idx="306">
                  <c:v>887.55</c:v>
                </c:pt>
                <c:pt idx="307">
                  <c:v>887.55</c:v>
                </c:pt>
                <c:pt idx="308">
                  <c:v>887.55</c:v>
                </c:pt>
                <c:pt idx="309">
                  <c:v>887.55</c:v>
                </c:pt>
                <c:pt idx="310">
                  <c:v>887.55</c:v>
                </c:pt>
                <c:pt idx="311">
                  <c:v>887.55</c:v>
                </c:pt>
                <c:pt idx="312">
                  <c:v>887.55</c:v>
                </c:pt>
                <c:pt idx="313">
                  <c:v>887.55</c:v>
                </c:pt>
                <c:pt idx="314">
                  <c:v>887.55</c:v>
                </c:pt>
                <c:pt idx="315">
                  <c:v>887.55</c:v>
                </c:pt>
                <c:pt idx="316">
                  <c:v>887.55</c:v>
                </c:pt>
                <c:pt idx="317">
                  <c:v>887.55</c:v>
                </c:pt>
                <c:pt idx="318">
                  <c:v>887.55</c:v>
                </c:pt>
                <c:pt idx="319">
                  <c:v>887.55</c:v>
                </c:pt>
                <c:pt idx="320">
                  <c:v>887.55</c:v>
                </c:pt>
                <c:pt idx="321">
                  <c:v>887.55</c:v>
                </c:pt>
                <c:pt idx="322">
                  <c:v>887.55</c:v>
                </c:pt>
                <c:pt idx="323">
                  <c:v>887.55</c:v>
                </c:pt>
                <c:pt idx="324">
                  <c:v>887.55</c:v>
                </c:pt>
                <c:pt idx="325">
                  <c:v>887.55</c:v>
                </c:pt>
                <c:pt idx="326">
                  <c:v>887.55</c:v>
                </c:pt>
                <c:pt idx="327">
                  <c:v>887.55</c:v>
                </c:pt>
                <c:pt idx="328">
                  <c:v>887.55</c:v>
                </c:pt>
                <c:pt idx="329">
                  <c:v>887.55</c:v>
                </c:pt>
                <c:pt idx="330">
                  <c:v>887.55</c:v>
                </c:pt>
                <c:pt idx="331">
                  <c:v>887.55</c:v>
                </c:pt>
                <c:pt idx="332">
                  <c:v>887.55</c:v>
                </c:pt>
                <c:pt idx="333">
                  <c:v>887.55</c:v>
                </c:pt>
                <c:pt idx="334">
                  <c:v>887.55</c:v>
                </c:pt>
                <c:pt idx="335">
                  <c:v>887.55</c:v>
                </c:pt>
                <c:pt idx="336">
                  <c:v>887.55</c:v>
                </c:pt>
                <c:pt idx="337">
                  <c:v>887.55</c:v>
                </c:pt>
                <c:pt idx="338">
                  <c:v>887.55</c:v>
                </c:pt>
                <c:pt idx="339">
                  <c:v>887.55</c:v>
                </c:pt>
                <c:pt idx="340">
                  <c:v>887.55</c:v>
                </c:pt>
                <c:pt idx="341">
                  <c:v>887.55</c:v>
                </c:pt>
                <c:pt idx="342">
                  <c:v>887.55</c:v>
                </c:pt>
                <c:pt idx="343">
                  <c:v>887.55</c:v>
                </c:pt>
                <c:pt idx="344">
                  <c:v>887.55</c:v>
                </c:pt>
                <c:pt idx="345">
                  <c:v>887.55</c:v>
                </c:pt>
                <c:pt idx="346">
                  <c:v>887.55</c:v>
                </c:pt>
                <c:pt idx="347">
                  <c:v>887.55</c:v>
                </c:pt>
                <c:pt idx="348">
                  <c:v>887.55</c:v>
                </c:pt>
                <c:pt idx="349">
                  <c:v>887.55</c:v>
                </c:pt>
                <c:pt idx="350">
                  <c:v>887.55</c:v>
                </c:pt>
                <c:pt idx="351">
                  <c:v>887.55</c:v>
                </c:pt>
                <c:pt idx="352">
                  <c:v>887.55</c:v>
                </c:pt>
                <c:pt idx="353">
                  <c:v>887.55</c:v>
                </c:pt>
                <c:pt idx="354">
                  <c:v>887.55</c:v>
                </c:pt>
                <c:pt idx="355">
                  <c:v>887.55</c:v>
                </c:pt>
                <c:pt idx="356">
                  <c:v>887.55</c:v>
                </c:pt>
                <c:pt idx="357">
                  <c:v>887.55</c:v>
                </c:pt>
                <c:pt idx="358">
                  <c:v>887.55</c:v>
                </c:pt>
                <c:pt idx="359">
                  <c:v>887.55</c:v>
                </c:pt>
                <c:pt idx="360">
                  <c:v>887.55</c:v>
                </c:pt>
                <c:pt idx="361">
                  <c:v>887.55</c:v>
                </c:pt>
                <c:pt idx="362">
                  <c:v>887.55</c:v>
                </c:pt>
                <c:pt idx="363">
                  <c:v>887.55</c:v>
                </c:pt>
                <c:pt idx="364">
                  <c:v>887.55</c:v>
                </c:pt>
                <c:pt idx="365">
                  <c:v>887.55</c:v>
                </c:pt>
                <c:pt idx="366">
                  <c:v>887.55</c:v>
                </c:pt>
                <c:pt idx="367">
                  <c:v>887.55</c:v>
                </c:pt>
                <c:pt idx="368">
                  <c:v>887.55</c:v>
                </c:pt>
                <c:pt idx="369">
                  <c:v>887.55</c:v>
                </c:pt>
                <c:pt idx="370">
                  <c:v>887.55</c:v>
                </c:pt>
                <c:pt idx="371">
                  <c:v>887.55</c:v>
                </c:pt>
                <c:pt idx="372">
                  <c:v>887.55</c:v>
                </c:pt>
                <c:pt idx="373">
                  <c:v>887.55</c:v>
                </c:pt>
                <c:pt idx="374">
                  <c:v>887.55</c:v>
                </c:pt>
                <c:pt idx="375">
                  <c:v>887.55</c:v>
                </c:pt>
                <c:pt idx="376">
                  <c:v>887.55</c:v>
                </c:pt>
                <c:pt idx="377">
                  <c:v>887.55</c:v>
                </c:pt>
                <c:pt idx="378">
                  <c:v>887.55</c:v>
                </c:pt>
                <c:pt idx="379">
                  <c:v>887.55</c:v>
                </c:pt>
                <c:pt idx="380">
                  <c:v>887.55</c:v>
                </c:pt>
                <c:pt idx="381">
                  <c:v>887.55</c:v>
                </c:pt>
                <c:pt idx="382">
                  <c:v>887.55</c:v>
                </c:pt>
                <c:pt idx="383">
                  <c:v>887.55</c:v>
                </c:pt>
                <c:pt idx="384">
                  <c:v>887.55</c:v>
                </c:pt>
                <c:pt idx="385">
                  <c:v>887.55</c:v>
                </c:pt>
                <c:pt idx="386">
                  <c:v>887.55</c:v>
                </c:pt>
                <c:pt idx="387">
                  <c:v>887.55</c:v>
                </c:pt>
                <c:pt idx="388">
                  <c:v>887.55</c:v>
                </c:pt>
                <c:pt idx="389">
                  <c:v>887.55</c:v>
                </c:pt>
                <c:pt idx="390">
                  <c:v>887.55</c:v>
                </c:pt>
                <c:pt idx="391">
                  <c:v>887.55</c:v>
                </c:pt>
                <c:pt idx="392">
                  <c:v>887.55</c:v>
                </c:pt>
                <c:pt idx="393">
                  <c:v>887.55</c:v>
                </c:pt>
                <c:pt idx="394">
                  <c:v>887.55</c:v>
                </c:pt>
                <c:pt idx="395">
                  <c:v>887.55</c:v>
                </c:pt>
                <c:pt idx="396">
                  <c:v>887.55</c:v>
                </c:pt>
                <c:pt idx="397">
                  <c:v>887.55</c:v>
                </c:pt>
                <c:pt idx="398">
                  <c:v>887.55</c:v>
                </c:pt>
                <c:pt idx="399">
                  <c:v>887.55</c:v>
                </c:pt>
                <c:pt idx="400">
                  <c:v>887.55</c:v>
                </c:pt>
              </c:numCache>
            </c:numRef>
          </c:val>
        </c:ser>
        <c:ser>
          <c:idx val="3"/>
          <c:order val="2"/>
          <c:tx>
            <c:strRef>
              <c:f>'Charts - 55'!$J$6</c:f>
              <c:strCache>
                <c:ptCount val="1"/>
                <c:pt idx="0">
                  <c:v>Female 55 - Excellent</c:v>
                </c:pt>
              </c:strCache>
            </c:strRef>
          </c:tx>
          <c:spPr>
            <a:ln cmpd="sng">
              <a:solidFill>
                <a:schemeClr val="accent4"/>
              </a:solidFill>
              <a:prstDash val="solid"/>
            </a:ln>
          </c:spPr>
          <c:marker>
            <c:symbol val="none"/>
          </c:marker>
          <c:cat>
            <c:numRef>
              <c:f>'Charts - 55'!$A$7:$A$407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c:v>
                </c:pt>
                <c:pt idx="71">
                  <c:v>1.71</c:v>
                </c:pt>
                <c:pt idx="72">
                  <c:v>1.72</c:v>
                </c:pt>
                <c:pt idx="73">
                  <c:v>1.73</c:v>
                </c:pt>
                <c:pt idx="74">
                  <c:v>1.74</c:v>
                </c:pt>
                <c:pt idx="75">
                  <c:v>1.75</c:v>
                </c:pt>
                <c:pt idx="76">
                  <c:v>1.76</c:v>
                </c:pt>
                <c:pt idx="77">
                  <c:v>1.77</c:v>
                </c:pt>
                <c:pt idx="78">
                  <c:v>1.78</c:v>
                </c:pt>
                <c:pt idx="79">
                  <c:v>1.79</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1.9300000000000055</c:v>
                </c:pt>
                <c:pt idx="94">
                  <c:v>1.9400000000000055</c:v>
                </c:pt>
                <c:pt idx="95">
                  <c:v>1.9500000000000055</c:v>
                </c:pt>
                <c:pt idx="96">
                  <c:v>1.9600000000000055</c:v>
                </c:pt>
                <c:pt idx="97">
                  <c:v>1.9700000000000055</c:v>
                </c:pt>
                <c:pt idx="98">
                  <c:v>1.9800000000000062</c:v>
                </c:pt>
                <c:pt idx="99">
                  <c:v>1.9900000000000062</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- 55'!$J$7:$J$407</c:f>
              <c:numCache>
                <c:formatCode>"$"#,##0.00_);\("$"#,##0.00\)</c:formatCode>
                <c:ptCount val="401"/>
                <c:pt idx="0">
                  <c:v>370.36</c:v>
                </c:pt>
                <c:pt idx="1">
                  <c:v>370.36</c:v>
                </c:pt>
                <c:pt idx="2">
                  <c:v>370.36</c:v>
                </c:pt>
                <c:pt idx="3">
                  <c:v>370.36</c:v>
                </c:pt>
                <c:pt idx="4">
                  <c:v>370.36</c:v>
                </c:pt>
                <c:pt idx="5">
                  <c:v>370.36</c:v>
                </c:pt>
                <c:pt idx="6">
                  <c:v>370.36</c:v>
                </c:pt>
                <c:pt idx="7">
                  <c:v>370.36</c:v>
                </c:pt>
                <c:pt idx="8">
                  <c:v>370.36</c:v>
                </c:pt>
                <c:pt idx="9">
                  <c:v>370.36</c:v>
                </c:pt>
                <c:pt idx="10">
                  <c:v>370.36</c:v>
                </c:pt>
                <c:pt idx="11">
                  <c:v>370.36</c:v>
                </c:pt>
                <c:pt idx="12">
                  <c:v>370.36</c:v>
                </c:pt>
                <c:pt idx="13">
                  <c:v>370.36</c:v>
                </c:pt>
                <c:pt idx="14">
                  <c:v>370.36</c:v>
                </c:pt>
                <c:pt idx="15">
                  <c:v>370.36</c:v>
                </c:pt>
                <c:pt idx="16">
                  <c:v>370.36</c:v>
                </c:pt>
                <c:pt idx="17">
                  <c:v>370.36</c:v>
                </c:pt>
                <c:pt idx="18">
                  <c:v>370.36</c:v>
                </c:pt>
                <c:pt idx="19">
                  <c:v>370.36</c:v>
                </c:pt>
                <c:pt idx="20">
                  <c:v>370.36</c:v>
                </c:pt>
                <c:pt idx="21">
                  <c:v>370.36</c:v>
                </c:pt>
                <c:pt idx="22">
                  <c:v>370.36</c:v>
                </c:pt>
                <c:pt idx="23">
                  <c:v>370.36</c:v>
                </c:pt>
                <c:pt idx="24">
                  <c:v>370.36</c:v>
                </c:pt>
                <c:pt idx="25">
                  <c:v>370.36</c:v>
                </c:pt>
                <c:pt idx="26">
                  <c:v>370.36</c:v>
                </c:pt>
                <c:pt idx="27">
                  <c:v>370.36</c:v>
                </c:pt>
                <c:pt idx="28">
                  <c:v>370.36</c:v>
                </c:pt>
                <c:pt idx="29">
                  <c:v>370.36</c:v>
                </c:pt>
                <c:pt idx="30">
                  <c:v>370.36</c:v>
                </c:pt>
                <c:pt idx="31">
                  <c:v>370.36</c:v>
                </c:pt>
                <c:pt idx="32">
                  <c:v>370.36</c:v>
                </c:pt>
                <c:pt idx="33">
                  <c:v>370.36</c:v>
                </c:pt>
                <c:pt idx="34">
                  <c:v>370.36</c:v>
                </c:pt>
                <c:pt idx="35">
                  <c:v>370.36</c:v>
                </c:pt>
                <c:pt idx="36">
                  <c:v>370.36</c:v>
                </c:pt>
                <c:pt idx="37">
                  <c:v>370.36</c:v>
                </c:pt>
                <c:pt idx="38">
                  <c:v>370.36</c:v>
                </c:pt>
                <c:pt idx="39">
                  <c:v>370.36</c:v>
                </c:pt>
                <c:pt idx="40">
                  <c:v>370.36</c:v>
                </c:pt>
                <c:pt idx="41">
                  <c:v>370.36</c:v>
                </c:pt>
                <c:pt idx="42">
                  <c:v>370.36</c:v>
                </c:pt>
                <c:pt idx="43">
                  <c:v>370.36</c:v>
                </c:pt>
                <c:pt idx="44">
                  <c:v>370.36</c:v>
                </c:pt>
                <c:pt idx="45">
                  <c:v>370.36</c:v>
                </c:pt>
                <c:pt idx="46">
                  <c:v>370.36</c:v>
                </c:pt>
                <c:pt idx="47">
                  <c:v>370.36</c:v>
                </c:pt>
                <c:pt idx="48">
                  <c:v>370.36</c:v>
                </c:pt>
                <c:pt idx="49">
                  <c:v>370.36</c:v>
                </c:pt>
                <c:pt idx="50">
                  <c:v>370.36</c:v>
                </c:pt>
                <c:pt idx="51">
                  <c:v>370.36</c:v>
                </c:pt>
                <c:pt idx="52">
                  <c:v>370.36</c:v>
                </c:pt>
                <c:pt idx="53">
                  <c:v>370.36</c:v>
                </c:pt>
                <c:pt idx="54">
                  <c:v>370.36</c:v>
                </c:pt>
                <c:pt idx="55">
                  <c:v>370.36</c:v>
                </c:pt>
                <c:pt idx="56">
                  <c:v>370.36</c:v>
                </c:pt>
                <c:pt idx="57">
                  <c:v>370.36</c:v>
                </c:pt>
                <c:pt idx="58">
                  <c:v>370.36</c:v>
                </c:pt>
                <c:pt idx="59">
                  <c:v>370.36</c:v>
                </c:pt>
                <c:pt idx="60">
                  <c:v>370.36</c:v>
                </c:pt>
                <c:pt idx="61">
                  <c:v>370.36</c:v>
                </c:pt>
                <c:pt idx="62">
                  <c:v>370.36</c:v>
                </c:pt>
                <c:pt idx="63">
                  <c:v>370.36</c:v>
                </c:pt>
                <c:pt idx="64">
                  <c:v>370.36</c:v>
                </c:pt>
                <c:pt idx="65">
                  <c:v>370.36</c:v>
                </c:pt>
                <c:pt idx="66">
                  <c:v>370.36</c:v>
                </c:pt>
                <c:pt idx="67">
                  <c:v>370.36</c:v>
                </c:pt>
                <c:pt idx="68">
                  <c:v>370.36</c:v>
                </c:pt>
                <c:pt idx="69">
                  <c:v>370.36</c:v>
                </c:pt>
                <c:pt idx="70">
                  <c:v>370.36</c:v>
                </c:pt>
                <c:pt idx="71">
                  <c:v>370.36</c:v>
                </c:pt>
                <c:pt idx="72">
                  <c:v>370.36</c:v>
                </c:pt>
                <c:pt idx="73">
                  <c:v>370.36</c:v>
                </c:pt>
                <c:pt idx="74">
                  <c:v>370.36</c:v>
                </c:pt>
                <c:pt idx="75">
                  <c:v>370.36</c:v>
                </c:pt>
                <c:pt idx="76">
                  <c:v>370.36</c:v>
                </c:pt>
                <c:pt idx="77">
                  <c:v>370.36</c:v>
                </c:pt>
                <c:pt idx="78">
                  <c:v>370.36</c:v>
                </c:pt>
                <c:pt idx="79">
                  <c:v>370.36</c:v>
                </c:pt>
                <c:pt idx="80">
                  <c:v>370.36</c:v>
                </c:pt>
                <c:pt idx="81">
                  <c:v>370.36</c:v>
                </c:pt>
                <c:pt idx="82">
                  <c:v>370.36</c:v>
                </c:pt>
                <c:pt idx="83">
                  <c:v>370.36</c:v>
                </c:pt>
                <c:pt idx="84">
                  <c:v>370.36</c:v>
                </c:pt>
                <c:pt idx="85">
                  <c:v>370.36</c:v>
                </c:pt>
                <c:pt idx="86">
                  <c:v>370.36</c:v>
                </c:pt>
                <c:pt idx="87">
                  <c:v>370.36</c:v>
                </c:pt>
                <c:pt idx="88">
                  <c:v>370.36</c:v>
                </c:pt>
                <c:pt idx="89">
                  <c:v>370.36</c:v>
                </c:pt>
                <c:pt idx="90">
                  <c:v>370.36</c:v>
                </c:pt>
                <c:pt idx="91">
                  <c:v>370.36</c:v>
                </c:pt>
                <c:pt idx="92">
                  <c:v>370.36</c:v>
                </c:pt>
                <c:pt idx="93">
                  <c:v>370.36</c:v>
                </c:pt>
                <c:pt idx="94">
                  <c:v>370.36</c:v>
                </c:pt>
                <c:pt idx="95">
                  <c:v>370.36</c:v>
                </c:pt>
                <c:pt idx="96">
                  <c:v>370.36</c:v>
                </c:pt>
                <c:pt idx="97">
                  <c:v>370.36</c:v>
                </c:pt>
                <c:pt idx="98">
                  <c:v>370.36</c:v>
                </c:pt>
                <c:pt idx="99">
                  <c:v>370.36</c:v>
                </c:pt>
                <c:pt idx="100">
                  <c:v>370.36</c:v>
                </c:pt>
                <c:pt idx="101">
                  <c:v>370.36</c:v>
                </c:pt>
                <c:pt idx="102">
                  <c:v>370.36</c:v>
                </c:pt>
                <c:pt idx="103">
                  <c:v>370.36</c:v>
                </c:pt>
                <c:pt idx="104">
                  <c:v>370.36</c:v>
                </c:pt>
                <c:pt idx="105">
                  <c:v>370.36</c:v>
                </c:pt>
                <c:pt idx="106">
                  <c:v>370.36</c:v>
                </c:pt>
                <c:pt idx="107">
                  <c:v>370.36</c:v>
                </c:pt>
                <c:pt idx="108">
                  <c:v>370.36</c:v>
                </c:pt>
                <c:pt idx="109">
                  <c:v>370.36</c:v>
                </c:pt>
                <c:pt idx="110">
                  <c:v>370.36</c:v>
                </c:pt>
                <c:pt idx="111">
                  <c:v>370.36</c:v>
                </c:pt>
                <c:pt idx="112">
                  <c:v>370.36</c:v>
                </c:pt>
                <c:pt idx="113">
                  <c:v>370.36</c:v>
                </c:pt>
                <c:pt idx="114">
                  <c:v>370.36</c:v>
                </c:pt>
                <c:pt idx="115">
                  <c:v>370.36</c:v>
                </c:pt>
                <c:pt idx="116">
                  <c:v>370.36</c:v>
                </c:pt>
                <c:pt idx="117">
                  <c:v>370.36</c:v>
                </c:pt>
                <c:pt idx="118">
                  <c:v>370.36</c:v>
                </c:pt>
                <c:pt idx="119">
                  <c:v>370.36</c:v>
                </c:pt>
                <c:pt idx="120">
                  <c:v>370.36</c:v>
                </c:pt>
                <c:pt idx="121">
                  <c:v>370.36</c:v>
                </c:pt>
                <c:pt idx="122">
                  <c:v>370.36</c:v>
                </c:pt>
                <c:pt idx="123">
                  <c:v>370.36</c:v>
                </c:pt>
                <c:pt idx="124">
                  <c:v>370.36</c:v>
                </c:pt>
                <c:pt idx="125">
                  <c:v>370.36</c:v>
                </c:pt>
                <c:pt idx="126">
                  <c:v>370.36</c:v>
                </c:pt>
                <c:pt idx="127">
                  <c:v>370.36</c:v>
                </c:pt>
                <c:pt idx="128">
                  <c:v>370.36</c:v>
                </c:pt>
                <c:pt idx="129">
                  <c:v>370.36</c:v>
                </c:pt>
                <c:pt idx="130">
                  <c:v>370.36</c:v>
                </c:pt>
                <c:pt idx="131">
                  <c:v>370.36</c:v>
                </c:pt>
                <c:pt idx="132">
                  <c:v>370.36</c:v>
                </c:pt>
                <c:pt idx="133">
                  <c:v>370.36</c:v>
                </c:pt>
                <c:pt idx="134">
                  <c:v>370.36</c:v>
                </c:pt>
                <c:pt idx="135">
                  <c:v>370.36</c:v>
                </c:pt>
                <c:pt idx="136">
                  <c:v>370.36</c:v>
                </c:pt>
                <c:pt idx="137">
                  <c:v>370.36</c:v>
                </c:pt>
                <c:pt idx="138">
                  <c:v>370.36</c:v>
                </c:pt>
                <c:pt idx="139">
                  <c:v>370.36</c:v>
                </c:pt>
                <c:pt idx="140">
                  <c:v>370.36</c:v>
                </c:pt>
                <c:pt idx="141">
                  <c:v>370.36</c:v>
                </c:pt>
                <c:pt idx="142">
                  <c:v>370.36</c:v>
                </c:pt>
                <c:pt idx="143">
                  <c:v>370.36</c:v>
                </c:pt>
                <c:pt idx="144">
                  <c:v>370.36</c:v>
                </c:pt>
                <c:pt idx="145">
                  <c:v>370.36</c:v>
                </c:pt>
                <c:pt idx="146">
                  <c:v>370.36</c:v>
                </c:pt>
                <c:pt idx="147">
                  <c:v>370.36</c:v>
                </c:pt>
                <c:pt idx="148">
                  <c:v>370.36</c:v>
                </c:pt>
                <c:pt idx="149">
                  <c:v>370.36</c:v>
                </c:pt>
                <c:pt idx="150">
                  <c:v>370.36</c:v>
                </c:pt>
                <c:pt idx="151">
                  <c:v>370.36</c:v>
                </c:pt>
                <c:pt idx="152">
                  <c:v>370.36</c:v>
                </c:pt>
                <c:pt idx="153">
                  <c:v>370.36</c:v>
                </c:pt>
                <c:pt idx="154">
                  <c:v>370.36</c:v>
                </c:pt>
                <c:pt idx="155">
                  <c:v>370.36</c:v>
                </c:pt>
                <c:pt idx="156">
                  <c:v>370.36</c:v>
                </c:pt>
                <c:pt idx="157">
                  <c:v>370.36</c:v>
                </c:pt>
                <c:pt idx="158">
                  <c:v>370.36</c:v>
                </c:pt>
                <c:pt idx="159">
                  <c:v>370.36</c:v>
                </c:pt>
                <c:pt idx="160">
                  <c:v>370.36</c:v>
                </c:pt>
                <c:pt idx="161">
                  <c:v>370.36</c:v>
                </c:pt>
                <c:pt idx="162">
                  <c:v>370.36</c:v>
                </c:pt>
                <c:pt idx="163">
                  <c:v>370.36</c:v>
                </c:pt>
                <c:pt idx="164">
                  <c:v>370.36</c:v>
                </c:pt>
                <c:pt idx="165">
                  <c:v>370.36</c:v>
                </c:pt>
                <c:pt idx="166">
                  <c:v>370.36</c:v>
                </c:pt>
                <c:pt idx="167">
                  <c:v>370.36</c:v>
                </c:pt>
                <c:pt idx="168">
                  <c:v>370.36</c:v>
                </c:pt>
                <c:pt idx="169">
                  <c:v>370.36</c:v>
                </c:pt>
                <c:pt idx="170">
                  <c:v>370.36</c:v>
                </c:pt>
                <c:pt idx="171">
                  <c:v>370.36</c:v>
                </c:pt>
                <c:pt idx="172">
                  <c:v>370.36</c:v>
                </c:pt>
                <c:pt idx="173">
                  <c:v>370.36</c:v>
                </c:pt>
                <c:pt idx="174">
                  <c:v>370.36</c:v>
                </c:pt>
                <c:pt idx="175">
                  <c:v>370.36</c:v>
                </c:pt>
                <c:pt idx="176">
                  <c:v>370.36</c:v>
                </c:pt>
                <c:pt idx="177">
                  <c:v>370.36</c:v>
                </c:pt>
                <c:pt idx="178">
                  <c:v>370.36</c:v>
                </c:pt>
                <c:pt idx="179">
                  <c:v>370.36</c:v>
                </c:pt>
                <c:pt idx="180">
                  <c:v>370.36</c:v>
                </c:pt>
                <c:pt idx="181">
                  <c:v>370.36</c:v>
                </c:pt>
                <c:pt idx="182">
                  <c:v>370.36</c:v>
                </c:pt>
                <c:pt idx="183">
                  <c:v>370.36</c:v>
                </c:pt>
                <c:pt idx="184">
                  <c:v>370.36</c:v>
                </c:pt>
                <c:pt idx="185">
                  <c:v>370.36</c:v>
                </c:pt>
                <c:pt idx="186">
                  <c:v>370.36</c:v>
                </c:pt>
                <c:pt idx="187">
                  <c:v>370.36</c:v>
                </c:pt>
                <c:pt idx="188">
                  <c:v>370.36</c:v>
                </c:pt>
                <c:pt idx="189">
                  <c:v>370.36</c:v>
                </c:pt>
                <c:pt idx="190">
                  <c:v>370.36</c:v>
                </c:pt>
                <c:pt idx="191">
                  <c:v>370.36</c:v>
                </c:pt>
                <c:pt idx="192">
                  <c:v>370.36</c:v>
                </c:pt>
                <c:pt idx="193">
                  <c:v>370.36</c:v>
                </c:pt>
                <c:pt idx="194">
                  <c:v>370.36</c:v>
                </c:pt>
                <c:pt idx="195">
                  <c:v>370.36</c:v>
                </c:pt>
                <c:pt idx="196">
                  <c:v>370.36</c:v>
                </c:pt>
                <c:pt idx="197">
                  <c:v>370.36</c:v>
                </c:pt>
                <c:pt idx="198">
                  <c:v>370.36</c:v>
                </c:pt>
                <c:pt idx="199">
                  <c:v>370.36</c:v>
                </c:pt>
                <c:pt idx="200">
                  <c:v>370.36</c:v>
                </c:pt>
                <c:pt idx="201">
                  <c:v>370.36</c:v>
                </c:pt>
                <c:pt idx="202">
                  <c:v>370.36</c:v>
                </c:pt>
                <c:pt idx="203">
                  <c:v>370.36</c:v>
                </c:pt>
                <c:pt idx="204">
                  <c:v>370.36</c:v>
                </c:pt>
                <c:pt idx="205">
                  <c:v>370.36</c:v>
                </c:pt>
                <c:pt idx="206">
                  <c:v>370.36</c:v>
                </c:pt>
                <c:pt idx="207">
                  <c:v>370.36</c:v>
                </c:pt>
                <c:pt idx="208">
                  <c:v>370.36</c:v>
                </c:pt>
                <c:pt idx="209">
                  <c:v>370.36</c:v>
                </c:pt>
                <c:pt idx="210">
                  <c:v>370.36</c:v>
                </c:pt>
                <c:pt idx="211">
                  <c:v>370.36</c:v>
                </c:pt>
                <c:pt idx="212">
                  <c:v>370.36</c:v>
                </c:pt>
                <c:pt idx="213">
                  <c:v>370.36</c:v>
                </c:pt>
                <c:pt idx="214">
                  <c:v>370.36</c:v>
                </c:pt>
                <c:pt idx="215">
                  <c:v>370.36</c:v>
                </c:pt>
                <c:pt idx="216">
                  <c:v>370.36</c:v>
                </c:pt>
                <c:pt idx="217">
                  <c:v>370.36</c:v>
                </c:pt>
                <c:pt idx="218">
                  <c:v>370.36</c:v>
                </c:pt>
                <c:pt idx="219">
                  <c:v>370.36</c:v>
                </c:pt>
                <c:pt idx="220">
                  <c:v>370.36</c:v>
                </c:pt>
                <c:pt idx="221">
                  <c:v>370.36</c:v>
                </c:pt>
                <c:pt idx="222">
                  <c:v>370.36</c:v>
                </c:pt>
                <c:pt idx="223">
                  <c:v>370.36</c:v>
                </c:pt>
                <c:pt idx="224">
                  <c:v>370.36</c:v>
                </c:pt>
                <c:pt idx="225">
                  <c:v>370.36</c:v>
                </c:pt>
                <c:pt idx="226">
                  <c:v>370.36</c:v>
                </c:pt>
                <c:pt idx="227">
                  <c:v>370.36</c:v>
                </c:pt>
                <c:pt idx="228">
                  <c:v>370.36</c:v>
                </c:pt>
                <c:pt idx="229">
                  <c:v>370.36</c:v>
                </c:pt>
                <c:pt idx="230">
                  <c:v>370.36</c:v>
                </c:pt>
                <c:pt idx="231">
                  <c:v>370.36</c:v>
                </c:pt>
                <c:pt idx="232">
                  <c:v>370.36</c:v>
                </c:pt>
                <c:pt idx="233">
                  <c:v>370.36</c:v>
                </c:pt>
                <c:pt idx="234">
                  <c:v>370.36</c:v>
                </c:pt>
                <c:pt idx="235">
                  <c:v>370.36</c:v>
                </c:pt>
                <c:pt idx="236">
                  <c:v>370.36</c:v>
                </c:pt>
                <c:pt idx="237">
                  <c:v>370.36</c:v>
                </c:pt>
                <c:pt idx="238">
                  <c:v>370.36</c:v>
                </c:pt>
                <c:pt idx="239">
                  <c:v>370.36</c:v>
                </c:pt>
                <c:pt idx="240">
                  <c:v>370.36</c:v>
                </c:pt>
                <c:pt idx="241">
                  <c:v>370.36</c:v>
                </c:pt>
                <c:pt idx="242">
                  <c:v>370.36</c:v>
                </c:pt>
                <c:pt idx="243">
                  <c:v>370.36</c:v>
                </c:pt>
                <c:pt idx="244">
                  <c:v>370.36</c:v>
                </c:pt>
                <c:pt idx="245">
                  <c:v>370.36</c:v>
                </c:pt>
                <c:pt idx="246">
                  <c:v>370.36</c:v>
                </c:pt>
                <c:pt idx="247">
                  <c:v>370.36</c:v>
                </c:pt>
                <c:pt idx="248">
                  <c:v>370.36</c:v>
                </c:pt>
                <c:pt idx="249">
                  <c:v>370.36</c:v>
                </c:pt>
                <c:pt idx="250">
                  <c:v>370.36</c:v>
                </c:pt>
                <c:pt idx="251">
                  <c:v>370.36</c:v>
                </c:pt>
                <c:pt idx="252">
                  <c:v>370.36</c:v>
                </c:pt>
                <c:pt idx="253">
                  <c:v>370.36</c:v>
                </c:pt>
                <c:pt idx="254">
                  <c:v>370.36</c:v>
                </c:pt>
                <c:pt idx="255">
                  <c:v>370.36</c:v>
                </c:pt>
                <c:pt idx="256">
                  <c:v>370.36</c:v>
                </c:pt>
                <c:pt idx="257">
                  <c:v>370.36</c:v>
                </c:pt>
                <c:pt idx="258">
                  <c:v>370.36</c:v>
                </c:pt>
                <c:pt idx="259">
                  <c:v>370.36</c:v>
                </c:pt>
                <c:pt idx="260">
                  <c:v>370.36</c:v>
                </c:pt>
                <c:pt idx="261">
                  <c:v>370.36</c:v>
                </c:pt>
                <c:pt idx="262">
                  <c:v>370.36</c:v>
                </c:pt>
                <c:pt idx="263">
                  <c:v>370.36</c:v>
                </c:pt>
                <c:pt idx="264">
                  <c:v>370.36</c:v>
                </c:pt>
                <c:pt idx="265">
                  <c:v>370.36</c:v>
                </c:pt>
                <c:pt idx="266">
                  <c:v>370.36</c:v>
                </c:pt>
                <c:pt idx="267">
                  <c:v>370.36</c:v>
                </c:pt>
                <c:pt idx="268">
                  <c:v>370.36</c:v>
                </c:pt>
                <c:pt idx="269">
                  <c:v>370.36</c:v>
                </c:pt>
                <c:pt idx="270">
                  <c:v>370.36</c:v>
                </c:pt>
                <c:pt idx="271">
                  <c:v>370.36</c:v>
                </c:pt>
                <c:pt idx="272">
                  <c:v>370.36</c:v>
                </c:pt>
                <c:pt idx="273">
                  <c:v>370.36</c:v>
                </c:pt>
                <c:pt idx="274">
                  <c:v>370.36</c:v>
                </c:pt>
                <c:pt idx="275">
                  <c:v>370.36</c:v>
                </c:pt>
                <c:pt idx="276">
                  <c:v>370.36</c:v>
                </c:pt>
                <c:pt idx="277">
                  <c:v>370.36</c:v>
                </c:pt>
                <c:pt idx="278">
                  <c:v>370.36</c:v>
                </c:pt>
                <c:pt idx="279">
                  <c:v>370.36</c:v>
                </c:pt>
                <c:pt idx="280">
                  <c:v>370.36</c:v>
                </c:pt>
                <c:pt idx="281">
                  <c:v>370.36</c:v>
                </c:pt>
                <c:pt idx="282">
                  <c:v>370.36</c:v>
                </c:pt>
                <c:pt idx="283">
                  <c:v>370.36</c:v>
                </c:pt>
                <c:pt idx="284">
                  <c:v>370.36</c:v>
                </c:pt>
                <c:pt idx="285">
                  <c:v>370.36</c:v>
                </c:pt>
                <c:pt idx="286">
                  <c:v>370.36</c:v>
                </c:pt>
                <c:pt idx="287">
                  <c:v>370.36</c:v>
                </c:pt>
                <c:pt idx="288">
                  <c:v>370.36</c:v>
                </c:pt>
                <c:pt idx="289">
                  <c:v>370.36</c:v>
                </c:pt>
                <c:pt idx="290">
                  <c:v>370.36</c:v>
                </c:pt>
                <c:pt idx="291">
                  <c:v>370.36</c:v>
                </c:pt>
                <c:pt idx="292">
                  <c:v>370.36</c:v>
                </c:pt>
                <c:pt idx="293">
                  <c:v>370.36</c:v>
                </c:pt>
                <c:pt idx="294">
                  <c:v>370.36</c:v>
                </c:pt>
                <c:pt idx="295">
                  <c:v>370.36</c:v>
                </c:pt>
                <c:pt idx="296">
                  <c:v>370.36</c:v>
                </c:pt>
                <c:pt idx="297">
                  <c:v>370.36</c:v>
                </c:pt>
                <c:pt idx="298">
                  <c:v>370.36</c:v>
                </c:pt>
                <c:pt idx="299">
                  <c:v>370.36</c:v>
                </c:pt>
                <c:pt idx="300">
                  <c:v>370.36</c:v>
                </c:pt>
                <c:pt idx="301">
                  <c:v>370.36</c:v>
                </c:pt>
                <c:pt idx="302">
                  <c:v>370.36</c:v>
                </c:pt>
                <c:pt idx="303">
                  <c:v>370.36</c:v>
                </c:pt>
                <c:pt idx="304">
                  <c:v>370.36</c:v>
                </c:pt>
                <c:pt idx="305">
                  <c:v>370.36</c:v>
                </c:pt>
                <c:pt idx="306">
                  <c:v>370.36</c:v>
                </c:pt>
                <c:pt idx="307">
                  <c:v>370.36</c:v>
                </c:pt>
                <c:pt idx="308">
                  <c:v>370.36</c:v>
                </c:pt>
                <c:pt idx="309">
                  <c:v>370.36</c:v>
                </c:pt>
                <c:pt idx="310">
                  <c:v>370.36</c:v>
                </c:pt>
                <c:pt idx="311">
                  <c:v>370.36</c:v>
                </c:pt>
                <c:pt idx="312">
                  <c:v>370.36</c:v>
                </c:pt>
                <c:pt idx="313">
                  <c:v>370.36</c:v>
                </c:pt>
                <c:pt idx="314">
                  <c:v>370.36</c:v>
                </c:pt>
                <c:pt idx="315">
                  <c:v>370.36</c:v>
                </c:pt>
                <c:pt idx="316">
                  <c:v>370.36</c:v>
                </c:pt>
                <c:pt idx="317">
                  <c:v>370.36</c:v>
                </c:pt>
                <c:pt idx="318">
                  <c:v>370.36</c:v>
                </c:pt>
                <c:pt idx="319">
                  <c:v>370.36</c:v>
                </c:pt>
                <c:pt idx="320">
                  <c:v>370.36</c:v>
                </c:pt>
                <c:pt idx="321">
                  <c:v>370.36</c:v>
                </c:pt>
                <c:pt idx="322">
                  <c:v>370.36</c:v>
                </c:pt>
                <c:pt idx="323">
                  <c:v>370.36</c:v>
                </c:pt>
                <c:pt idx="324">
                  <c:v>370.36</c:v>
                </c:pt>
                <c:pt idx="325">
                  <c:v>370.36</c:v>
                </c:pt>
                <c:pt idx="326">
                  <c:v>370.36</c:v>
                </c:pt>
                <c:pt idx="327">
                  <c:v>370.36</c:v>
                </c:pt>
                <c:pt idx="328">
                  <c:v>370.36</c:v>
                </c:pt>
                <c:pt idx="329">
                  <c:v>370.36</c:v>
                </c:pt>
                <c:pt idx="330">
                  <c:v>370.36</c:v>
                </c:pt>
                <c:pt idx="331">
                  <c:v>370.36</c:v>
                </c:pt>
                <c:pt idx="332">
                  <c:v>370.36</c:v>
                </c:pt>
                <c:pt idx="333">
                  <c:v>370.36</c:v>
                </c:pt>
                <c:pt idx="334">
                  <c:v>370.36</c:v>
                </c:pt>
                <c:pt idx="335">
                  <c:v>370.36</c:v>
                </c:pt>
                <c:pt idx="336">
                  <c:v>370.36</c:v>
                </c:pt>
                <c:pt idx="337">
                  <c:v>370.36</c:v>
                </c:pt>
                <c:pt idx="338">
                  <c:v>370.36</c:v>
                </c:pt>
                <c:pt idx="339">
                  <c:v>370.36</c:v>
                </c:pt>
                <c:pt idx="340">
                  <c:v>370.36</c:v>
                </c:pt>
                <c:pt idx="341">
                  <c:v>370.36</c:v>
                </c:pt>
                <c:pt idx="342">
                  <c:v>370.36</c:v>
                </c:pt>
                <c:pt idx="343">
                  <c:v>370.36</c:v>
                </c:pt>
                <c:pt idx="344">
                  <c:v>370.36</c:v>
                </c:pt>
                <c:pt idx="345">
                  <c:v>370.36</c:v>
                </c:pt>
                <c:pt idx="346">
                  <c:v>370.36</c:v>
                </c:pt>
                <c:pt idx="347">
                  <c:v>370.36</c:v>
                </c:pt>
                <c:pt idx="348">
                  <c:v>370.36</c:v>
                </c:pt>
                <c:pt idx="349">
                  <c:v>370.36</c:v>
                </c:pt>
                <c:pt idx="350">
                  <c:v>370.36</c:v>
                </c:pt>
                <c:pt idx="351">
                  <c:v>370.36</c:v>
                </c:pt>
                <c:pt idx="352">
                  <c:v>370.36</c:v>
                </c:pt>
                <c:pt idx="353">
                  <c:v>370.36</c:v>
                </c:pt>
                <c:pt idx="354">
                  <c:v>370.36</c:v>
                </c:pt>
                <c:pt idx="355">
                  <c:v>370.36</c:v>
                </c:pt>
                <c:pt idx="356">
                  <c:v>370.36</c:v>
                </c:pt>
                <c:pt idx="357">
                  <c:v>370.36</c:v>
                </c:pt>
                <c:pt idx="358">
                  <c:v>370.36</c:v>
                </c:pt>
                <c:pt idx="359">
                  <c:v>370.36</c:v>
                </c:pt>
                <c:pt idx="360">
                  <c:v>370.36</c:v>
                </c:pt>
                <c:pt idx="361">
                  <c:v>370.36</c:v>
                </c:pt>
                <c:pt idx="362">
                  <c:v>370.36</c:v>
                </c:pt>
                <c:pt idx="363">
                  <c:v>370.36</c:v>
                </c:pt>
                <c:pt idx="364">
                  <c:v>370.36</c:v>
                </c:pt>
                <c:pt idx="365">
                  <c:v>370.36</c:v>
                </c:pt>
                <c:pt idx="366">
                  <c:v>370.36</c:v>
                </c:pt>
                <c:pt idx="367">
                  <c:v>370.36</c:v>
                </c:pt>
                <c:pt idx="368">
                  <c:v>370.36</c:v>
                </c:pt>
                <c:pt idx="369">
                  <c:v>370.36</c:v>
                </c:pt>
                <c:pt idx="370">
                  <c:v>370.36</c:v>
                </c:pt>
                <c:pt idx="371">
                  <c:v>370.36</c:v>
                </c:pt>
                <c:pt idx="372">
                  <c:v>370.36</c:v>
                </c:pt>
                <c:pt idx="373">
                  <c:v>370.36</c:v>
                </c:pt>
                <c:pt idx="374">
                  <c:v>370.36</c:v>
                </c:pt>
                <c:pt idx="375">
                  <c:v>370.36</c:v>
                </c:pt>
                <c:pt idx="376">
                  <c:v>370.36</c:v>
                </c:pt>
                <c:pt idx="377">
                  <c:v>370.36</c:v>
                </c:pt>
                <c:pt idx="378">
                  <c:v>370.36</c:v>
                </c:pt>
                <c:pt idx="379">
                  <c:v>370.36</c:v>
                </c:pt>
                <c:pt idx="380">
                  <c:v>370.36</c:v>
                </c:pt>
                <c:pt idx="381">
                  <c:v>370.36</c:v>
                </c:pt>
                <c:pt idx="382">
                  <c:v>370.36</c:v>
                </c:pt>
                <c:pt idx="383">
                  <c:v>370.36</c:v>
                </c:pt>
                <c:pt idx="384">
                  <c:v>370.36</c:v>
                </c:pt>
                <c:pt idx="385">
                  <c:v>370.36</c:v>
                </c:pt>
                <c:pt idx="386">
                  <c:v>370.36</c:v>
                </c:pt>
                <c:pt idx="387">
                  <c:v>370.36</c:v>
                </c:pt>
                <c:pt idx="388">
                  <c:v>370.36</c:v>
                </c:pt>
                <c:pt idx="389">
                  <c:v>370.36</c:v>
                </c:pt>
                <c:pt idx="390">
                  <c:v>370.36</c:v>
                </c:pt>
                <c:pt idx="391">
                  <c:v>370.36</c:v>
                </c:pt>
                <c:pt idx="392">
                  <c:v>370.36</c:v>
                </c:pt>
                <c:pt idx="393">
                  <c:v>370.36</c:v>
                </c:pt>
                <c:pt idx="394">
                  <c:v>370.36</c:v>
                </c:pt>
                <c:pt idx="395">
                  <c:v>370.36</c:v>
                </c:pt>
                <c:pt idx="396">
                  <c:v>370.36</c:v>
                </c:pt>
                <c:pt idx="397">
                  <c:v>370.36</c:v>
                </c:pt>
                <c:pt idx="398">
                  <c:v>370.36</c:v>
                </c:pt>
                <c:pt idx="399">
                  <c:v>370.36</c:v>
                </c:pt>
                <c:pt idx="400">
                  <c:v>370.36</c:v>
                </c:pt>
              </c:numCache>
            </c:numRef>
          </c:val>
        </c:ser>
        <c:ser>
          <c:idx val="0"/>
          <c:order val="3"/>
          <c:tx>
            <c:strRef>
              <c:f>'Charts - 55'!$K$6</c:f>
              <c:strCache>
                <c:ptCount val="1"/>
                <c:pt idx="0">
                  <c:v>Female 55 - Poor</c:v>
                </c:pt>
              </c:strCache>
            </c:strRef>
          </c:tx>
          <c:marker>
            <c:symbol val="none"/>
          </c:marker>
          <c:cat>
            <c:numRef>
              <c:f>'Charts - 55'!$A$7:$A$407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c:v>
                </c:pt>
                <c:pt idx="71">
                  <c:v>1.71</c:v>
                </c:pt>
                <c:pt idx="72">
                  <c:v>1.72</c:v>
                </c:pt>
                <c:pt idx="73">
                  <c:v>1.73</c:v>
                </c:pt>
                <c:pt idx="74">
                  <c:v>1.74</c:v>
                </c:pt>
                <c:pt idx="75">
                  <c:v>1.75</c:v>
                </c:pt>
                <c:pt idx="76">
                  <c:v>1.76</c:v>
                </c:pt>
                <c:pt idx="77">
                  <c:v>1.77</c:v>
                </c:pt>
                <c:pt idx="78">
                  <c:v>1.78</c:v>
                </c:pt>
                <c:pt idx="79">
                  <c:v>1.79</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1.9300000000000055</c:v>
                </c:pt>
                <c:pt idx="94">
                  <c:v>1.9400000000000055</c:v>
                </c:pt>
                <c:pt idx="95">
                  <c:v>1.9500000000000055</c:v>
                </c:pt>
                <c:pt idx="96">
                  <c:v>1.9600000000000055</c:v>
                </c:pt>
                <c:pt idx="97">
                  <c:v>1.9700000000000055</c:v>
                </c:pt>
                <c:pt idx="98">
                  <c:v>1.9800000000000062</c:v>
                </c:pt>
                <c:pt idx="99">
                  <c:v>1.9900000000000062</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- 55'!$K$7:$K$407</c:f>
              <c:numCache>
                <c:formatCode>"$"#,##0.00_);\("$"#,##0.00\)</c:formatCode>
                <c:ptCount val="401"/>
                <c:pt idx="0">
                  <c:v>879.93</c:v>
                </c:pt>
                <c:pt idx="1">
                  <c:v>879.93</c:v>
                </c:pt>
                <c:pt idx="2">
                  <c:v>879.93</c:v>
                </c:pt>
                <c:pt idx="3">
                  <c:v>879.93</c:v>
                </c:pt>
                <c:pt idx="4">
                  <c:v>879.93</c:v>
                </c:pt>
                <c:pt idx="5">
                  <c:v>879.93</c:v>
                </c:pt>
                <c:pt idx="6">
                  <c:v>879.93</c:v>
                </c:pt>
                <c:pt idx="7">
                  <c:v>879.93</c:v>
                </c:pt>
                <c:pt idx="8">
                  <c:v>879.93</c:v>
                </c:pt>
                <c:pt idx="9">
                  <c:v>879.93</c:v>
                </c:pt>
                <c:pt idx="10">
                  <c:v>879.93</c:v>
                </c:pt>
                <c:pt idx="11">
                  <c:v>879.93</c:v>
                </c:pt>
                <c:pt idx="12">
                  <c:v>879.93</c:v>
                </c:pt>
                <c:pt idx="13">
                  <c:v>879.93</c:v>
                </c:pt>
                <c:pt idx="14">
                  <c:v>879.93</c:v>
                </c:pt>
                <c:pt idx="15">
                  <c:v>879.93</c:v>
                </c:pt>
                <c:pt idx="16">
                  <c:v>879.93</c:v>
                </c:pt>
                <c:pt idx="17">
                  <c:v>879.93</c:v>
                </c:pt>
                <c:pt idx="18">
                  <c:v>879.93</c:v>
                </c:pt>
                <c:pt idx="19">
                  <c:v>879.93</c:v>
                </c:pt>
                <c:pt idx="20">
                  <c:v>879.93</c:v>
                </c:pt>
                <c:pt idx="21">
                  <c:v>879.93</c:v>
                </c:pt>
                <c:pt idx="22">
                  <c:v>879.93</c:v>
                </c:pt>
                <c:pt idx="23">
                  <c:v>879.93</c:v>
                </c:pt>
                <c:pt idx="24">
                  <c:v>879.93</c:v>
                </c:pt>
                <c:pt idx="25">
                  <c:v>879.93</c:v>
                </c:pt>
                <c:pt idx="26">
                  <c:v>879.93</c:v>
                </c:pt>
                <c:pt idx="27">
                  <c:v>879.93</c:v>
                </c:pt>
                <c:pt idx="28">
                  <c:v>879.93</c:v>
                </c:pt>
                <c:pt idx="29">
                  <c:v>879.93</c:v>
                </c:pt>
                <c:pt idx="30">
                  <c:v>879.93</c:v>
                </c:pt>
                <c:pt idx="31">
                  <c:v>879.93</c:v>
                </c:pt>
                <c:pt idx="32">
                  <c:v>879.93</c:v>
                </c:pt>
                <c:pt idx="33">
                  <c:v>879.93</c:v>
                </c:pt>
                <c:pt idx="34">
                  <c:v>879.93</c:v>
                </c:pt>
                <c:pt idx="35">
                  <c:v>879.93</c:v>
                </c:pt>
                <c:pt idx="36">
                  <c:v>879.93</c:v>
                </c:pt>
                <c:pt idx="37">
                  <c:v>879.93</c:v>
                </c:pt>
                <c:pt idx="38">
                  <c:v>879.93</c:v>
                </c:pt>
                <c:pt idx="39">
                  <c:v>879.93</c:v>
                </c:pt>
                <c:pt idx="40">
                  <c:v>879.93</c:v>
                </c:pt>
                <c:pt idx="41">
                  <c:v>879.93</c:v>
                </c:pt>
                <c:pt idx="42">
                  <c:v>879.93</c:v>
                </c:pt>
                <c:pt idx="43">
                  <c:v>879.93</c:v>
                </c:pt>
                <c:pt idx="44">
                  <c:v>879.93</c:v>
                </c:pt>
                <c:pt idx="45">
                  <c:v>879.93</c:v>
                </c:pt>
                <c:pt idx="46">
                  <c:v>879.93</c:v>
                </c:pt>
                <c:pt idx="47">
                  <c:v>879.93</c:v>
                </c:pt>
                <c:pt idx="48">
                  <c:v>879.93</c:v>
                </c:pt>
                <c:pt idx="49">
                  <c:v>879.93</c:v>
                </c:pt>
                <c:pt idx="50">
                  <c:v>879.93</c:v>
                </c:pt>
                <c:pt idx="51">
                  <c:v>879.93</c:v>
                </c:pt>
                <c:pt idx="52">
                  <c:v>879.93</c:v>
                </c:pt>
                <c:pt idx="53">
                  <c:v>879.93</c:v>
                </c:pt>
                <c:pt idx="54">
                  <c:v>879.93</c:v>
                </c:pt>
                <c:pt idx="55">
                  <c:v>879.93</c:v>
                </c:pt>
                <c:pt idx="56">
                  <c:v>879.93</c:v>
                </c:pt>
                <c:pt idx="57">
                  <c:v>879.93</c:v>
                </c:pt>
                <c:pt idx="58">
                  <c:v>879.93</c:v>
                </c:pt>
                <c:pt idx="59">
                  <c:v>879.93</c:v>
                </c:pt>
                <c:pt idx="60">
                  <c:v>879.93</c:v>
                </c:pt>
                <c:pt idx="61">
                  <c:v>879.93</c:v>
                </c:pt>
                <c:pt idx="62">
                  <c:v>879.93</c:v>
                </c:pt>
                <c:pt idx="63">
                  <c:v>879.93</c:v>
                </c:pt>
                <c:pt idx="64">
                  <c:v>879.93</c:v>
                </c:pt>
                <c:pt idx="65">
                  <c:v>879.93</c:v>
                </c:pt>
                <c:pt idx="66">
                  <c:v>879.93</c:v>
                </c:pt>
                <c:pt idx="67">
                  <c:v>879.93</c:v>
                </c:pt>
                <c:pt idx="68">
                  <c:v>879.93</c:v>
                </c:pt>
                <c:pt idx="69">
                  <c:v>879.93</c:v>
                </c:pt>
                <c:pt idx="70">
                  <c:v>879.93</c:v>
                </c:pt>
                <c:pt idx="71">
                  <c:v>879.93</c:v>
                </c:pt>
                <c:pt idx="72">
                  <c:v>879.93</c:v>
                </c:pt>
                <c:pt idx="73">
                  <c:v>879.93</c:v>
                </c:pt>
                <c:pt idx="74">
                  <c:v>879.93</c:v>
                </c:pt>
                <c:pt idx="75">
                  <c:v>879.93</c:v>
                </c:pt>
                <c:pt idx="76">
                  <c:v>879.93</c:v>
                </c:pt>
                <c:pt idx="77">
                  <c:v>879.93</c:v>
                </c:pt>
                <c:pt idx="78">
                  <c:v>879.93</c:v>
                </c:pt>
                <c:pt idx="79">
                  <c:v>879.93</c:v>
                </c:pt>
                <c:pt idx="80">
                  <c:v>879.93</c:v>
                </c:pt>
                <c:pt idx="81">
                  <c:v>879.93</c:v>
                </c:pt>
                <c:pt idx="82">
                  <c:v>879.93</c:v>
                </c:pt>
                <c:pt idx="83">
                  <c:v>879.93</c:v>
                </c:pt>
                <c:pt idx="84">
                  <c:v>879.93</c:v>
                </c:pt>
                <c:pt idx="85">
                  <c:v>879.93</c:v>
                </c:pt>
                <c:pt idx="86">
                  <c:v>879.93</c:v>
                </c:pt>
                <c:pt idx="87">
                  <c:v>879.93</c:v>
                </c:pt>
                <c:pt idx="88">
                  <c:v>879.93</c:v>
                </c:pt>
                <c:pt idx="89">
                  <c:v>879.93</c:v>
                </c:pt>
                <c:pt idx="90">
                  <c:v>879.93</c:v>
                </c:pt>
                <c:pt idx="91">
                  <c:v>879.93</c:v>
                </c:pt>
                <c:pt idx="92">
                  <c:v>879.93</c:v>
                </c:pt>
                <c:pt idx="93">
                  <c:v>879.93</c:v>
                </c:pt>
                <c:pt idx="94">
                  <c:v>879.93</c:v>
                </c:pt>
                <c:pt idx="95">
                  <c:v>879.93</c:v>
                </c:pt>
                <c:pt idx="96">
                  <c:v>879.93</c:v>
                </c:pt>
                <c:pt idx="97">
                  <c:v>879.93</c:v>
                </c:pt>
                <c:pt idx="98">
                  <c:v>879.93</c:v>
                </c:pt>
                <c:pt idx="99">
                  <c:v>879.93</c:v>
                </c:pt>
                <c:pt idx="100">
                  <c:v>879.93</c:v>
                </c:pt>
                <c:pt idx="101">
                  <c:v>879.93</c:v>
                </c:pt>
                <c:pt idx="102">
                  <c:v>879.93</c:v>
                </c:pt>
                <c:pt idx="103">
                  <c:v>879.93</c:v>
                </c:pt>
                <c:pt idx="104">
                  <c:v>879.93</c:v>
                </c:pt>
                <c:pt idx="105">
                  <c:v>879.93</c:v>
                </c:pt>
                <c:pt idx="106">
                  <c:v>879.93</c:v>
                </c:pt>
                <c:pt idx="107">
                  <c:v>879.93</c:v>
                </c:pt>
                <c:pt idx="108">
                  <c:v>879.93</c:v>
                </c:pt>
                <c:pt idx="109">
                  <c:v>879.93</c:v>
                </c:pt>
                <c:pt idx="110">
                  <c:v>879.93</c:v>
                </c:pt>
                <c:pt idx="111">
                  <c:v>879.93</c:v>
                </c:pt>
                <c:pt idx="112">
                  <c:v>879.93</c:v>
                </c:pt>
                <c:pt idx="113">
                  <c:v>879.93</c:v>
                </c:pt>
                <c:pt idx="114">
                  <c:v>879.93</c:v>
                </c:pt>
                <c:pt idx="115">
                  <c:v>879.93</c:v>
                </c:pt>
                <c:pt idx="116">
                  <c:v>879.93</c:v>
                </c:pt>
                <c:pt idx="117">
                  <c:v>879.93</c:v>
                </c:pt>
                <c:pt idx="118">
                  <c:v>879.93</c:v>
                </c:pt>
                <c:pt idx="119">
                  <c:v>879.93</c:v>
                </c:pt>
                <c:pt idx="120">
                  <c:v>879.93</c:v>
                </c:pt>
                <c:pt idx="121">
                  <c:v>879.93</c:v>
                </c:pt>
                <c:pt idx="122">
                  <c:v>879.93</c:v>
                </c:pt>
                <c:pt idx="123">
                  <c:v>879.93</c:v>
                </c:pt>
                <c:pt idx="124">
                  <c:v>879.93</c:v>
                </c:pt>
                <c:pt idx="125">
                  <c:v>879.93</c:v>
                </c:pt>
                <c:pt idx="126">
                  <c:v>879.93</c:v>
                </c:pt>
                <c:pt idx="127">
                  <c:v>879.93</c:v>
                </c:pt>
                <c:pt idx="128">
                  <c:v>879.93</c:v>
                </c:pt>
                <c:pt idx="129">
                  <c:v>879.93</c:v>
                </c:pt>
                <c:pt idx="130">
                  <c:v>879.93</c:v>
                </c:pt>
                <c:pt idx="131">
                  <c:v>879.93</c:v>
                </c:pt>
                <c:pt idx="132">
                  <c:v>879.93</c:v>
                </c:pt>
                <c:pt idx="133">
                  <c:v>879.93</c:v>
                </c:pt>
                <c:pt idx="134">
                  <c:v>879.93</c:v>
                </c:pt>
                <c:pt idx="135">
                  <c:v>879.93</c:v>
                </c:pt>
                <c:pt idx="136">
                  <c:v>879.93</c:v>
                </c:pt>
                <c:pt idx="137">
                  <c:v>879.93</c:v>
                </c:pt>
                <c:pt idx="138">
                  <c:v>879.93</c:v>
                </c:pt>
                <c:pt idx="139">
                  <c:v>879.93</c:v>
                </c:pt>
                <c:pt idx="140">
                  <c:v>879.93</c:v>
                </c:pt>
                <c:pt idx="141">
                  <c:v>879.93</c:v>
                </c:pt>
                <c:pt idx="142">
                  <c:v>879.93</c:v>
                </c:pt>
                <c:pt idx="143">
                  <c:v>879.93</c:v>
                </c:pt>
                <c:pt idx="144">
                  <c:v>879.93</c:v>
                </c:pt>
                <c:pt idx="145">
                  <c:v>879.93</c:v>
                </c:pt>
                <c:pt idx="146">
                  <c:v>879.93</c:v>
                </c:pt>
                <c:pt idx="147">
                  <c:v>879.93</c:v>
                </c:pt>
                <c:pt idx="148">
                  <c:v>879.93</c:v>
                </c:pt>
                <c:pt idx="149">
                  <c:v>879.93</c:v>
                </c:pt>
                <c:pt idx="150">
                  <c:v>879.93</c:v>
                </c:pt>
                <c:pt idx="151">
                  <c:v>879.93</c:v>
                </c:pt>
                <c:pt idx="152">
                  <c:v>879.93</c:v>
                </c:pt>
                <c:pt idx="153">
                  <c:v>879.93</c:v>
                </c:pt>
                <c:pt idx="154">
                  <c:v>879.93</c:v>
                </c:pt>
                <c:pt idx="155">
                  <c:v>879.93</c:v>
                </c:pt>
                <c:pt idx="156">
                  <c:v>879.93</c:v>
                </c:pt>
                <c:pt idx="157">
                  <c:v>879.93</c:v>
                </c:pt>
                <c:pt idx="158">
                  <c:v>879.93</c:v>
                </c:pt>
                <c:pt idx="159">
                  <c:v>879.93</c:v>
                </c:pt>
                <c:pt idx="160">
                  <c:v>879.93</c:v>
                </c:pt>
                <c:pt idx="161">
                  <c:v>879.93</c:v>
                </c:pt>
                <c:pt idx="162">
                  <c:v>879.93</c:v>
                </c:pt>
                <c:pt idx="163">
                  <c:v>879.93</c:v>
                </c:pt>
                <c:pt idx="164">
                  <c:v>879.93</c:v>
                </c:pt>
                <c:pt idx="165">
                  <c:v>879.93</c:v>
                </c:pt>
                <c:pt idx="166">
                  <c:v>879.93</c:v>
                </c:pt>
                <c:pt idx="167">
                  <c:v>879.93</c:v>
                </c:pt>
                <c:pt idx="168">
                  <c:v>879.93</c:v>
                </c:pt>
                <c:pt idx="169">
                  <c:v>879.93</c:v>
                </c:pt>
                <c:pt idx="170">
                  <c:v>879.93</c:v>
                </c:pt>
                <c:pt idx="171">
                  <c:v>879.93</c:v>
                </c:pt>
                <c:pt idx="172">
                  <c:v>879.93</c:v>
                </c:pt>
                <c:pt idx="173">
                  <c:v>879.93</c:v>
                </c:pt>
                <c:pt idx="174">
                  <c:v>879.93</c:v>
                </c:pt>
                <c:pt idx="175">
                  <c:v>879.93</c:v>
                </c:pt>
                <c:pt idx="176">
                  <c:v>879.93</c:v>
                </c:pt>
                <c:pt idx="177">
                  <c:v>879.93</c:v>
                </c:pt>
                <c:pt idx="178">
                  <c:v>879.93</c:v>
                </c:pt>
                <c:pt idx="179">
                  <c:v>879.93</c:v>
                </c:pt>
                <c:pt idx="180">
                  <c:v>879.93</c:v>
                </c:pt>
                <c:pt idx="181">
                  <c:v>879.93</c:v>
                </c:pt>
                <c:pt idx="182">
                  <c:v>879.93</c:v>
                </c:pt>
                <c:pt idx="183">
                  <c:v>879.93</c:v>
                </c:pt>
                <c:pt idx="184">
                  <c:v>879.93</c:v>
                </c:pt>
                <c:pt idx="185">
                  <c:v>879.93</c:v>
                </c:pt>
                <c:pt idx="186">
                  <c:v>879.93</c:v>
                </c:pt>
                <c:pt idx="187">
                  <c:v>879.93</c:v>
                </c:pt>
                <c:pt idx="188">
                  <c:v>879.93</c:v>
                </c:pt>
                <c:pt idx="189">
                  <c:v>879.93</c:v>
                </c:pt>
                <c:pt idx="190">
                  <c:v>879.93</c:v>
                </c:pt>
                <c:pt idx="191">
                  <c:v>879.93</c:v>
                </c:pt>
                <c:pt idx="192">
                  <c:v>879.93</c:v>
                </c:pt>
                <c:pt idx="193">
                  <c:v>879.93</c:v>
                </c:pt>
                <c:pt idx="194">
                  <c:v>879.93</c:v>
                </c:pt>
                <c:pt idx="195">
                  <c:v>879.93</c:v>
                </c:pt>
                <c:pt idx="196">
                  <c:v>879.93</c:v>
                </c:pt>
                <c:pt idx="197">
                  <c:v>879.93</c:v>
                </c:pt>
                <c:pt idx="198">
                  <c:v>879.93</c:v>
                </c:pt>
                <c:pt idx="199">
                  <c:v>879.93</c:v>
                </c:pt>
                <c:pt idx="200">
                  <c:v>879.93</c:v>
                </c:pt>
                <c:pt idx="201">
                  <c:v>879.93</c:v>
                </c:pt>
                <c:pt idx="202">
                  <c:v>879.93</c:v>
                </c:pt>
                <c:pt idx="203">
                  <c:v>879.93</c:v>
                </c:pt>
                <c:pt idx="204">
                  <c:v>879.93</c:v>
                </c:pt>
                <c:pt idx="205">
                  <c:v>879.93</c:v>
                </c:pt>
                <c:pt idx="206">
                  <c:v>879.93</c:v>
                </c:pt>
                <c:pt idx="207">
                  <c:v>879.93</c:v>
                </c:pt>
                <c:pt idx="208">
                  <c:v>879.93</c:v>
                </c:pt>
                <c:pt idx="209">
                  <c:v>879.93</c:v>
                </c:pt>
                <c:pt idx="210">
                  <c:v>879.93</c:v>
                </c:pt>
                <c:pt idx="211">
                  <c:v>879.93</c:v>
                </c:pt>
                <c:pt idx="212">
                  <c:v>879.93</c:v>
                </c:pt>
                <c:pt idx="213">
                  <c:v>879.93</c:v>
                </c:pt>
                <c:pt idx="214">
                  <c:v>879.93</c:v>
                </c:pt>
                <c:pt idx="215">
                  <c:v>879.93</c:v>
                </c:pt>
                <c:pt idx="216">
                  <c:v>879.93</c:v>
                </c:pt>
                <c:pt idx="217">
                  <c:v>879.93</c:v>
                </c:pt>
                <c:pt idx="218">
                  <c:v>879.93</c:v>
                </c:pt>
                <c:pt idx="219">
                  <c:v>879.93</c:v>
                </c:pt>
                <c:pt idx="220">
                  <c:v>879.93</c:v>
                </c:pt>
                <c:pt idx="221">
                  <c:v>879.93</c:v>
                </c:pt>
                <c:pt idx="222">
                  <c:v>879.93</c:v>
                </c:pt>
                <c:pt idx="223">
                  <c:v>879.93</c:v>
                </c:pt>
                <c:pt idx="224">
                  <c:v>879.93</c:v>
                </c:pt>
                <c:pt idx="225">
                  <c:v>879.93</c:v>
                </c:pt>
                <c:pt idx="226">
                  <c:v>879.93</c:v>
                </c:pt>
                <c:pt idx="227">
                  <c:v>879.93</c:v>
                </c:pt>
                <c:pt idx="228">
                  <c:v>879.93</c:v>
                </c:pt>
                <c:pt idx="229">
                  <c:v>879.93</c:v>
                </c:pt>
                <c:pt idx="230">
                  <c:v>879.93</c:v>
                </c:pt>
                <c:pt idx="231">
                  <c:v>879.93</c:v>
                </c:pt>
                <c:pt idx="232">
                  <c:v>879.93</c:v>
                </c:pt>
                <c:pt idx="233">
                  <c:v>879.93</c:v>
                </c:pt>
                <c:pt idx="234">
                  <c:v>879.93</c:v>
                </c:pt>
                <c:pt idx="235">
                  <c:v>879.93</c:v>
                </c:pt>
                <c:pt idx="236">
                  <c:v>879.93</c:v>
                </c:pt>
                <c:pt idx="237">
                  <c:v>879.93</c:v>
                </c:pt>
                <c:pt idx="238">
                  <c:v>879.93</c:v>
                </c:pt>
                <c:pt idx="239">
                  <c:v>879.93</c:v>
                </c:pt>
                <c:pt idx="240">
                  <c:v>879.93</c:v>
                </c:pt>
                <c:pt idx="241">
                  <c:v>879.93</c:v>
                </c:pt>
                <c:pt idx="242">
                  <c:v>879.93</c:v>
                </c:pt>
                <c:pt idx="243">
                  <c:v>879.93</c:v>
                </c:pt>
                <c:pt idx="244">
                  <c:v>879.93</c:v>
                </c:pt>
                <c:pt idx="245">
                  <c:v>879.93</c:v>
                </c:pt>
                <c:pt idx="246">
                  <c:v>879.93</c:v>
                </c:pt>
                <c:pt idx="247">
                  <c:v>879.93</c:v>
                </c:pt>
                <c:pt idx="248">
                  <c:v>879.93</c:v>
                </c:pt>
                <c:pt idx="249">
                  <c:v>879.93</c:v>
                </c:pt>
                <c:pt idx="250">
                  <c:v>879.93</c:v>
                </c:pt>
                <c:pt idx="251">
                  <c:v>879.93</c:v>
                </c:pt>
                <c:pt idx="252">
                  <c:v>879.93</c:v>
                </c:pt>
                <c:pt idx="253">
                  <c:v>879.93</c:v>
                </c:pt>
                <c:pt idx="254">
                  <c:v>879.93</c:v>
                </c:pt>
                <c:pt idx="255">
                  <c:v>879.93</c:v>
                </c:pt>
                <c:pt idx="256">
                  <c:v>879.93</c:v>
                </c:pt>
                <c:pt idx="257">
                  <c:v>879.93</c:v>
                </c:pt>
                <c:pt idx="258">
                  <c:v>879.93</c:v>
                </c:pt>
                <c:pt idx="259">
                  <c:v>879.93</c:v>
                </c:pt>
                <c:pt idx="260">
                  <c:v>879.93</c:v>
                </c:pt>
                <c:pt idx="261">
                  <c:v>879.93</c:v>
                </c:pt>
                <c:pt idx="262">
                  <c:v>879.93</c:v>
                </c:pt>
                <c:pt idx="263">
                  <c:v>879.93</c:v>
                </c:pt>
                <c:pt idx="264">
                  <c:v>879.93</c:v>
                </c:pt>
                <c:pt idx="265">
                  <c:v>879.93</c:v>
                </c:pt>
                <c:pt idx="266">
                  <c:v>879.93</c:v>
                </c:pt>
                <c:pt idx="267">
                  <c:v>879.93</c:v>
                </c:pt>
                <c:pt idx="268">
                  <c:v>879.93</c:v>
                </c:pt>
                <c:pt idx="269">
                  <c:v>879.93</c:v>
                </c:pt>
                <c:pt idx="270">
                  <c:v>879.93</c:v>
                </c:pt>
                <c:pt idx="271">
                  <c:v>879.93</c:v>
                </c:pt>
                <c:pt idx="272">
                  <c:v>879.93</c:v>
                </c:pt>
                <c:pt idx="273">
                  <c:v>879.93</c:v>
                </c:pt>
                <c:pt idx="274">
                  <c:v>879.93</c:v>
                </c:pt>
                <c:pt idx="275">
                  <c:v>879.93</c:v>
                </c:pt>
                <c:pt idx="276">
                  <c:v>879.93</c:v>
                </c:pt>
                <c:pt idx="277">
                  <c:v>879.93</c:v>
                </c:pt>
                <c:pt idx="278">
                  <c:v>879.93</c:v>
                </c:pt>
                <c:pt idx="279">
                  <c:v>879.93</c:v>
                </c:pt>
                <c:pt idx="280">
                  <c:v>879.93</c:v>
                </c:pt>
                <c:pt idx="281">
                  <c:v>879.93</c:v>
                </c:pt>
                <c:pt idx="282">
                  <c:v>879.93</c:v>
                </c:pt>
                <c:pt idx="283">
                  <c:v>879.93</c:v>
                </c:pt>
                <c:pt idx="284">
                  <c:v>879.93</c:v>
                </c:pt>
                <c:pt idx="285">
                  <c:v>879.93</c:v>
                </c:pt>
                <c:pt idx="286">
                  <c:v>879.93</c:v>
                </c:pt>
                <c:pt idx="287">
                  <c:v>879.93</c:v>
                </c:pt>
                <c:pt idx="288">
                  <c:v>879.93</c:v>
                </c:pt>
                <c:pt idx="289">
                  <c:v>879.93</c:v>
                </c:pt>
                <c:pt idx="290">
                  <c:v>879.93</c:v>
                </c:pt>
                <c:pt idx="291">
                  <c:v>879.93</c:v>
                </c:pt>
                <c:pt idx="292">
                  <c:v>879.93</c:v>
                </c:pt>
                <c:pt idx="293">
                  <c:v>879.93</c:v>
                </c:pt>
                <c:pt idx="294">
                  <c:v>879.93</c:v>
                </c:pt>
                <c:pt idx="295">
                  <c:v>879.93</c:v>
                </c:pt>
                <c:pt idx="296">
                  <c:v>879.93</c:v>
                </c:pt>
                <c:pt idx="297">
                  <c:v>879.93</c:v>
                </c:pt>
                <c:pt idx="298">
                  <c:v>879.93</c:v>
                </c:pt>
                <c:pt idx="299">
                  <c:v>879.93</c:v>
                </c:pt>
                <c:pt idx="300">
                  <c:v>879.93</c:v>
                </c:pt>
                <c:pt idx="301">
                  <c:v>879.93</c:v>
                </c:pt>
                <c:pt idx="302">
                  <c:v>879.93</c:v>
                </c:pt>
                <c:pt idx="303">
                  <c:v>879.93</c:v>
                </c:pt>
                <c:pt idx="304">
                  <c:v>879.93</c:v>
                </c:pt>
                <c:pt idx="305">
                  <c:v>879.93</c:v>
                </c:pt>
                <c:pt idx="306">
                  <c:v>879.93</c:v>
                </c:pt>
                <c:pt idx="307">
                  <c:v>879.93</c:v>
                </c:pt>
                <c:pt idx="308">
                  <c:v>879.93</c:v>
                </c:pt>
                <c:pt idx="309">
                  <c:v>879.93</c:v>
                </c:pt>
                <c:pt idx="310">
                  <c:v>879.93</c:v>
                </c:pt>
                <c:pt idx="311">
                  <c:v>879.93</c:v>
                </c:pt>
                <c:pt idx="312">
                  <c:v>879.93</c:v>
                </c:pt>
                <c:pt idx="313">
                  <c:v>879.93</c:v>
                </c:pt>
                <c:pt idx="314">
                  <c:v>879.93</c:v>
                </c:pt>
                <c:pt idx="315">
                  <c:v>879.93</c:v>
                </c:pt>
                <c:pt idx="316">
                  <c:v>879.93</c:v>
                </c:pt>
                <c:pt idx="317">
                  <c:v>879.93</c:v>
                </c:pt>
                <c:pt idx="318">
                  <c:v>879.93</c:v>
                </c:pt>
                <c:pt idx="319">
                  <c:v>879.93</c:v>
                </c:pt>
                <c:pt idx="320">
                  <c:v>879.93</c:v>
                </c:pt>
                <c:pt idx="321">
                  <c:v>879.93</c:v>
                </c:pt>
                <c:pt idx="322">
                  <c:v>879.93</c:v>
                </c:pt>
                <c:pt idx="323">
                  <c:v>879.93</c:v>
                </c:pt>
                <c:pt idx="324">
                  <c:v>879.93</c:v>
                </c:pt>
                <c:pt idx="325">
                  <c:v>879.93</c:v>
                </c:pt>
                <c:pt idx="326">
                  <c:v>879.93</c:v>
                </c:pt>
                <c:pt idx="327">
                  <c:v>879.93</c:v>
                </c:pt>
                <c:pt idx="328">
                  <c:v>879.93</c:v>
                </c:pt>
                <c:pt idx="329">
                  <c:v>879.93</c:v>
                </c:pt>
                <c:pt idx="330">
                  <c:v>879.93</c:v>
                </c:pt>
                <c:pt idx="331">
                  <c:v>879.93</c:v>
                </c:pt>
                <c:pt idx="332">
                  <c:v>879.93</c:v>
                </c:pt>
                <c:pt idx="333">
                  <c:v>879.93</c:v>
                </c:pt>
                <c:pt idx="334">
                  <c:v>879.93</c:v>
                </c:pt>
                <c:pt idx="335">
                  <c:v>879.93</c:v>
                </c:pt>
                <c:pt idx="336">
                  <c:v>879.93</c:v>
                </c:pt>
                <c:pt idx="337">
                  <c:v>879.93</c:v>
                </c:pt>
                <c:pt idx="338">
                  <c:v>879.93</c:v>
                </c:pt>
                <c:pt idx="339">
                  <c:v>879.93</c:v>
                </c:pt>
                <c:pt idx="340">
                  <c:v>879.93</c:v>
                </c:pt>
                <c:pt idx="341">
                  <c:v>879.93</c:v>
                </c:pt>
                <c:pt idx="342">
                  <c:v>879.93</c:v>
                </c:pt>
                <c:pt idx="343">
                  <c:v>879.93</c:v>
                </c:pt>
                <c:pt idx="344">
                  <c:v>879.93</c:v>
                </c:pt>
                <c:pt idx="345">
                  <c:v>879.93</c:v>
                </c:pt>
                <c:pt idx="346">
                  <c:v>879.93</c:v>
                </c:pt>
                <c:pt idx="347">
                  <c:v>879.93</c:v>
                </c:pt>
                <c:pt idx="348">
                  <c:v>879.93</c:v>
                </c:pt>
                <c:pt idx="349">
                  <c:v>879.93</c:v>
                </c:pt>
                <c:pt idx="350">
                  <c:v>879.93</c:v>
                </c:pt>
                <c:pt idx="351">
                  <c:v>879.93</c:v>
                </c:pt>
                <c:pt idx="352">
                  <c:v>879.93</c:v>
                </c:pt>
                <c:pt idx="353">
                  <c:v>879.93</c:v>
                </c:pt>
                <c:pt idx="354">
                  <c:v>879.93</c:v>
                </c:pt>
                <c:pt idx="355">
                  <c:v>879.93</c:v>
                </c:pt>
                <c:pt idx="356">
                  <c:v>879.93</c:v>
                </c:pt>
                <c:pt idx="357">
                  <c:v>879.93</c:v>
                </c:pt>
                <c:pt idx="358">
                  <c:v>879.93</c:v>
                </c:pt>
                <c:pt idx="359">
                  <c:v>879.93</c:v>
                </c:pt>
                <c:pt idx="360">
                  <c:v>879.93</c:v>
                </c:pt>
                <c:pt idx="361">
                  <c:v>879.93</c:v>
                </c:pt>
                <c:pt idx="362">
                  <c:v>879.93</c:v>
                </c:pt>
                <c:pt idx="363">
                  <c:v>879.93</c:v>
                </c:pt>
                <c:pt idx="364">
                  <c:v>879.93</c:v>
                </c:pt>
                <c:pt idx="365">
                  <c:v>879.93</c:v>
                </c:pt>
                <c:pt idx="366">
                  <c:v>879.93</c:v>
                </c:pt>
                <c:pt idx="367">
                  <c:v>879.93</c:v>
                </c:pt>
                <c:pt idx="368">
                  <c:v>879.93</c:v>
                </c:pt>
                <c:pt idx="369">
                  <c:v>879.93</c:v>
                </c:pt>
                <c:pt idx="370">
                  <c:v>879.93</c:v>
                </c:pt>
                <c:pt idx="371">
                  <c:v>879.93</c:v>
                </c:pt>
                <c:pt idx="372">
                  <c:v>879.93</c:v>
                </c:pt>
                <c:pt idx="373">
                  <c:v>879.93</c:v>
                </c:pt>
                <c:pt idx="374">
                  <c:v>879.93</c:v>
                </c:pt>
                <c:pt idx="375">
                  <c:v>879.93</c:v>
                </c:pt>
                <c:pt idx="376">
                  <c:v>879.93</c:v>
                </c:pt>
                <c:pt idx="377">
                  <c:v>879.93</c:v>
                </c:pt>
                <c:pt idx="378">
                  <c:v>879.93</c:v>
                </c:pt>
                <c:pt idx="379">
                  <c:v>879.93</c:v>
                </c:pt>
                <c:pt idx="380">
                  <c:v>879.93</c:v>
                </c:pt>
                <c:pt idx="381">
                  <c:v>879.93</c:v>
                </c:pt>
                <c:pt idx="382">
                  <c:v>879.93</c:v>
                </c:pt>
                <c:pt idx="383">
                  <c:v>879.93</c:v>
                </c:pt>
                <c:pt idx="384">
                  <c:v>879.93</c:v>
                </c:pt>
                <c:pt idx="385">
                  <c:v>879.93</c:v>
                </c:pt>
                <c:pt idx="386">
                  <c:v>879.93</c:v>
                </c:pt>
                <c:pt idx="387">
                  <c:v>879.93</c:v>
                </c:pt>
                <c:pt idx="388">
                  <c:v>879.93</c:v>
                </c:pt>
                <c:pt idx="389">
                  <c:v>879.93</c:v>
                </c:pt>
                <c:pt idx="390">
                  <c:v>879.93</c:v>
                </c:pt>
                <c:pt idx="391">
                  <c:v>879.93</c:v>
                </c:pt>
                <c:pt idx="392">
                  <c:v>879.93</c:v>
                </c:pt>
                <c:pt idx="393">
                  <c:v>879.93</c:v>
                </c:pt>
                <c:pt idx="394">
                  <c:v>879.93</c:v>
                </c:pt>
                <c:pt idx="395">
                  <c:v>879.93</c:v>
                </c:pt>
                <c:pt idx="396">
                  <c:v>879.93</c:v>
                </c:pt>
                <c:pt idx="397">
                  <c:v>879.93</c:v>
                </c:pt>
                <c:pt idx="398">
                  <c:v>879.93</c:v>
                </c:pt>
                <c:pt idx="399">
                  <c:v>879.93</c:v>
                </c:pt>
                <c:pt idx="400">
                  <c:v>879.93</c:v>
                </c:pt>
              </c:numCache>
            </c:numRef>
          </c:val>
        </c:ser>
        <c:ser>
          <c:idx val="4"/>
          <c:order val="4"/>
          <c:tx>
            <c:strRef>
              <c:f>'Charts - 55'!$L$6</c:f>
              <c:strCache>
                <c:ptCount val="1"/>
                <c:pt idx="0">
                  <c:v>55 - Silver</c:v>
                </c:pt>
              </c:strCache>
            </c:strRef>
          </c:tx>
          <c:spPr>
            <a:ln>
              <a:solidFill>
                <a:schemeClr val="bg1">
                  <a:lumMod val="65000"/>
                </a:schemeClr>
              </a:solidFill>
              <a:prstDash val="dash"/>
            </a:ln>
          </c:spPr>
          <c:marker>
            <c:symbol val="none"/>
          </c:marker>
          <c:cat>
            <c:numRef>
              <c:f>'Charts - 55'!$A$7:$A$407</c:f>
              <c:numCache>
                <c:formatCode>0%</c:formatCode>
                <c:ptCount val="40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1.1299999999999937</c:v>
                </c:pt>
                <c:pt idx="14">
                  <c:v>1.1399999999999937</c:v>
                </c:pt>
                <c:pt idx="15">
                  <c:v>1.1499999999999937</c:v>
                </c:pt>
                <c:pt idx="16">
                  <c:v>1.1599999999999937</c:v>
                </c:pt>
                <c:pt idx="17">
                  <c:v>1.1700000000000021</c:v>
                </c:pt>
                <c:pt idx="18">
                  <c:v>1.1800000000000055</c:v>
                </c:pt>
                <c:pt idx="19">
                  <c:v>1.1900000000000055</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1.3800000000000001</c:v>
                </c:pt>
                <c:pt idx="39">
                  <c:v>1.3900000000000001</c:v>
                </c:pt>
                <c:pt idx="40">
                  <c:v>1.4</c:v>
                </c:pt>
                <c:pt idx="41">
                  <c:v>1.41</c:v>
                </c:pt>
                <c:pt idx="42">
                  <c:v>1.42</c:v>
                </c:pt>
                <c:pt idx="43">
                  <c:v>1.43</c:v>
                </c:pt>
                <c:pt idx="44">
                  <c:v>1.44</c:v>
                </c:pt>
                <c:pt idx="45">
                  <c:v>1.45</c:v>
                </c:pt>
                <c:pt idx="46">
                  <c:v>1.46</c:v>
                </c:pt>
                <c:pt idx="47">
                  <c:v>1.47</c:v>
                </c:pt>
                <c:pt idx="48">
                  <c:v>1.48</c:v>
                </c:pt>
                <c:pt idx="49">
                  <c:v>1.49</c:v>
                </c:pt>
                <c:pt idx="50">
                  <c:v>1.5</c:v>
                </c:pt>
                <c:pt idx="51">
                  <c:v>1.51</c:v>
                </c:pt>
                <c:pt idx="52">
                  <c:v>1.52</c:v>
                </c:pt>
                <c:pt idx="53">
                  <c:v>1.53</c:v>
                </c:pt>
                <c:pt idx="54">
                  <c:v>1.54</c:v>
                </c:pt>
                <c:pt idx="55">
                  <c:v>1.55</c:v>
                </c:pt>
                <c:pt idx="56">
                  <c:v>1.56</c:v>
                </c:pt>
                <c:pt idx="57">
                  <c:v>1.57</c:v>
                </c:pt>
                <c:pt idx="58">
                  <c:v>1.58</c:v>
                </c:pt>
                <c:pt idx="59">
                  <c:v>1.59</c:v>
                </c:pt>
                <c:pt idx="60">
                  <c:v>1.6</c:v>
                </c:pt>
                <c:pt idx="61">
                  <c:v>1.61</c:v>
                </c:pt>
                <c:pt idx="62">
                  <c:v>1.62</c:v>
                </c:pt>
                <c:pt idx="63">
                  <c:v>1.6300000000000001</c:v>
                </c:pt>
                <c:pt idx="64">
                  <c:v>1.6400000000000001</c:v>
                </c:pt>
                <c:pt idx="65">
                  <c:v>1.6500000000000001</c:v>
                </c:pt>
                <c:pt idx="66">
                  <c:v>1.6600000000000001</c:v>
                </c:pt>
                <c:pt idx="67">
                  <c:v>1.6700000000000021</c:v>
                </c:pt>
                <c:pt idx="68">
                  <c:v>1.6800000000000055</c:v>
                </c:pt>
                <c:pt idx="69">
                  <c:v>1.6900000000000055</c:v>
                </c:pt>
                <c:pt idx="70">
                  <c:v>1.7</c:v>
                </c:pt>
                <c:pt idx="71">
                  <c:v>1.71</c:v>
                </c:pt>
                <c:pt idx="72">
                  <c:v>1.72</c:v>
                </c:pt>
                <c:pt idx="73">
                  <c:v>1.73</c:v>
                </c:pt>
                <c:pt idx="74">
                  <c:v>1.74</c:v>
                </c:pt>
                <c:pt idx="75">
                  <c:v>1.75</c:v>
                </c:pt>
                <c:pt idx="76">
                  <c:v>1.76</c:v>
                </c:pt>
                <c:pt idx="77">
                  <c:v>1.77</c:v>
                </c:pt>
                <c:pt idx="78">
                  <c:v>1.78</c:v>
                </c:pt>
                <c:pt idx="79">
                  <c:v>1.79</c:v>
                </c:pt>
                <c:pt idx="80">
                  <c:v>1.8</c:v>
                </c:pt>
                <c:pt idx="81">
                  <c:v>1.81</c:v>
                </c:pt>
                <c:pt idx="82">
                  <c:v>1.82</c:v>
                </c:pt>
                <c:pt idx="83">
                  <c:v>1.83</c:v>
                </c:pt>
                <c:pt idx="84">
                  <c:v>1.84</c:v>
                </c:pt>
                <c:pt idx="85">
                  <c:v>1.85</c:v>
                </c:pt>
                <c:pt idx="86">
                  <c:v>1.86</c:v>
                </c:pt>
                <c:pt idx="87">
                  <c:v>1.87</c:v>
                </c:pt>
                <c:pt idx="88">
                  <c:v>1.8800000000000001</c:v>
                </c:pt>
                <c:pt idx="89">
                  <c:v>1.8900000000000001</c:v>
                </c:pt>
                <c:pt idx="90">
                  <c:v>1.9000000000000001</c:v>
                </c:pt>
                <c:pt idx="91">
                  <c:v>1.9100000000000001</c:v>
                </c:pt>
                <c:pt idx="92">
                  <c:v>1.9200000000000021</c:v>
                </c:pt>
                <c:pt idx="93">
                  <c:v>1.9300000000000055</c:v>
                </c:pt>
                <c:pt idx="94">
                  <c:v>1.9400000000000055</c:v>
                </c:pt>
                <c:pt idx="95">
                  <c:v>1.9500000000000055</c:v>
                </c:pt>
                <c:pt idx="96">
                  <c:v>1.9600000000000055</c:v>
                </c:pt>
                <c:pt idx="97">
                  <c:v>1.9700000000000055</c:v>
                </c:pt>
                <c:pt idx="98">
                  <c:v>1.9800000000000062</c:v>
                </c:pt>
                <c:pt idx="99">
                  <c:v>1.9900000000000062</c:v>
                </c:pt>
                <c:pt idx="100">
                  <c:v>2</c:v>
                </c:pt>
                <c:pt idx="101">
                  <c:v>2.0099999999999998</c:v>
                </c:pt>
                <c:pt idx="102">
                  <c:v>2.02</c:v>
                </c:pt>
                <c:pt idx="103">
                  <c:v>2.0299999999999998</c:v>
                </c:pt>
                <c:pt idx="104">
                  <c:v>2.04</c:v>
                </c:pt>
                <c:pt idx="105">
                  <c:v>2.0499999999999998</c:v>
                </c:pt>
                <c:pt idx="106">
                  <c:v>2.06</c:v>
                </c:pt>
                <c:pt idx="107">
                  <c:v>2.0699999999999998</c:v>
                </c:pt>
                <c:pt idx="108">
                  <c:v>2.08</c:v>
                </c:pt>
                <c:pt idx="109">
                  <c:v>2.09</c:v>
                </c:pt>
                <c:pt idx="110">
                  <c:v>2.1</c:v>
                </c:pt>
                <c:pt idx="111">
                  <c:v>2.11</c:v>
                </c:pt>
                <c:pt idx="112">
                  <c:v>2.12</c:v>
                </c:pt>
                <c:pt idx="113">
                  <c:v>2.13</c:v>
                </c:pt>
                <c:pt idx="114">
                  <c:v>2.14</c:v>
                </c:pt>
                <c:pt idx="115">
                  <c:v>2.15</c:v>
                </c:pt>
                <c:pt idx="116">
                  <c:v>2.16</c:v>
                </c:pt>
                <c:pt idx="117">
                  <c:v>2.17</c:v>
                </c:pt>
                <c:pt idx="118">
                  <c:v>2.1800000000000002</c:v>
                </c:pt>
                <c:pt idx="119">
                  <c:v>2.19</c:v>
                </c:pt>
                <c:pt idx="120">
                  <c:v>2.2000000000000002</c:v>
                </c:pt>
                <c:pt idx="121">
                  <c:v>2.21</c:v>
                </c:pt>
                <c:pt idx="122">
                  <c:v>2.2200000000000002</c:v>
                </c:pt>
                <c:pt idx="123">
                  <c:v>2.23</c:v>
                </c:pt>
                <c:pt idx="124">
                  <c:v>2.2400000000000002</c:v>
                </c:pt>
                <c:pt idx="125">
                  <c:v>2.25</c:v>
                </c:pt>
                <c:pt idx="126">
                  <c:v>2.2599999999999998</c:v>
                </c:pt>
                <c:pt idx="127">
                  <c:v>2.27</c:v>
                </c:pt>
                <c:pt idx="128">
                  <c:v>2.2799999999999998</c:v>
                </c:pt>
                <c:pt idx="129">
                  <c:v>2.29</c:v>
                </c:pt>
                <c:pt idx="130">
                  <c:v>2.2999999999999998</c:v>
                </c:pt>
                <c:pt idx="131">
                  <c:v>2.3099999999999987</c:v>
                </c:pt>
                <c:pt idx="132">
                  <c:v>2.3199999999999967</c:v>
                </c:pt>
                <c:pt idx="133">
                  <c:v>2.3299999999999987</c:v>
                </c:pt>
                <c:pt idx="134">
                  <c:v>2.34</c:v>
                </c:pt>
                <c:pt idx="135">
                  <c:v>2.3499999999999988</c:v>
                </c:pt>
                <c:pt idx="136">
                  <c:v>2.36</c:v>
                </c:pt>
                <c:pt idx="137">
                  <c:v>2.3699999999999997</c:v>
                </c:pt>
                <c:pt idx="138">
                  <c:v>2.38</c:v>
                </c:pt>
                <c:pt idx="139">
                  <c:v>2.3899999999999997</c:v>
                </c:pt>
                <c:pt idx="140">
                  <c:v>2.4</c:v>
                </c:pt>
                <c:pt idx="141">
                  <c:v>2.4099999999999997</c:v>
                </c:pt>
                <c:pt idx="142">
                  <c:v>2.42</c:v>
                </c:pt>
                <c:pt idx="143">
                  <c:v>2.4299999999999997</c:v>
                </c:pt>
                <c:pt idx="144">
                  <c:v>2.44</c:v>
                </c:pt>
                <c:pt idx="145">
                  <c:v>2.4499999999999997</c:v>
                </c:pt>
                <c:pt idx="146">
                  <c:v>2.46</c:v>
                </c:pt>
                <c:pt idx="147">
                  <c:v>2.4699999999999998</c:v>
                </c:pt>
                <c:pt idx="148">
                  <c:v>2.48</c:v>
                </c:pt>
                <c:pt idx="149">
                  <c:v>2.4899999999999998</c:v>
                </c:pt>
                <c:pt idx="150">
                  <c:v>2.5</c:v>
                </c:pt>
                <c:pt idx="151">
                  <c:v>2.5099999999999998</c:v>
                </c:pt>
                <c:pt idx="152">
                  <c:v>2.52</c:v>
                </c:pt>
                <c:pt idx="153">
                  <c:v>2.5299999999999998</c:v>
                </c:pt>
                <c:pt idx="154">
                  <c:v>2.54</c:v>
                </c:pt>
                <c:pt idx="155">
                  <c:v>2.5499999999999998</c:v>
                </c:pt>
                <c:pt idx="156">
                  <c:v>2.56</c:v>
                </c:pt>
                <c:pt idx="157">
                  <c:v>2.57</c:v>
                </c:pt>
                <c:pt idx="158">
                  <c:v>2.58</c:v>
                </c:pt>
                <c:pt idx="159">
                  <c:v>2.59</c:v>
                </c:pt>
                <c:pt idx="160">
                  <c:v>2.6</c:v>
                </c:pt>
                <c:pt idx="161">
                  <c:v>2.61</c:v>
                </c:pt>
                <c:pt idx="162">
                  <c:v>2.62</c:v>
                </c:pt>
                <c:pt idx="163">
                  <c:v>2.63</c:v>
                </c:pt>
                <c:pt idx="164">
                  <c:v>2.64</c:v>
                </c:pt>
                <c:pt idx="165">
                  <c:v>2.65</c:v>
                </c:pt>
                <c:pt idx="166">
                  <c:v>2.66</c:v>
                </c:pt>
                <c:pt idx="167">
                  <c:v>2.67</c:v>
                </c:pt>
                <c:pt idx="168">
                  <c:v>2.68</c:v>
                </c:pt>
                <c:pt idx="169">
                  <c:v>2.69</c:v>
                </c:pt>
                <c:pt idx="170">
                  <c:v>2.7</c:v>
                </c:pt>
                <c:pt idx="171">
                  <c:v>2.71</c:v>
                </c:pt>
                <c:pt idx="172">
                  <c:v>2.72</c:v>
                </c:pt>
                <c:pt idx="173">
                  <c:v>2.73</c:v>
                </c:pt>
                <c:pt idx="174">
                  <c:v>2.74</c:v>
                </c:pt>
                <c:pt idx="175">
                  <c:v>2.75</c:v>
                </c:pt>
                <c:pt idx="176">
                  <c:v>2.7600000000000002</c:v>
                </c:pt>
                <c:pt idx="177">
                  <c:v>2.77</c:v>
                </c:pt>
                <c:pt idx="178">
                  <c:v>2.7800000000000002</c:v>
                </c:pt>
                <c:pt idx="179">
                  <c:v>2.79</c:v>
                </c:pt>
                <c:pt idx="180">
                  <c:v>2.8</c:v>
                </c:pt>
                <c:pt idx="181">
                  <c:v>2.8099999999999987</c:v>
                </c:pt>
                <c:pt idx="182">
                  <c:v>2.82</c:v>
                </c:pt>
                <c:pt idx="183">
                  <c:v>2.8299999999999987</c:v>
                </c:pt>
                <c:pt idx="184">
                  <c:v>2.84</c:v>
                </c:pt>
                <c:pt idx="185">
                  <c:v>2.8499999999999988</c:v>
                </c:pt>
                <c:pt idx="186">
                  <c:v>2.86</c:v>
                </c:pt>
                <c:pt idx="187">
                  <c:v>2.8699999999999997</c:v>
                </c:pt>
                <c:pt idx="188">
                  <c:v>2.88</c:v>
                </c:pt>
                <c:pt idx="189">
                  <c:v>2.8899999999999997</c:v>
                </c:pt>
                <c:pt idx="190">
                  <c:v>2.9</c:v>
                </c:pt>
                <c:pt idx="191">
                  <c:v>2.9099999999999997</c:v>
                </c:pt>
                <c:pt idx="192">
                  <c:v>2.92</c:v>
                </c:pt>
                <c:pt idx="193">
                  <c:v>2.9299999999999997</c:v>
                </c:pt>
                <c:pt idx="194">
                  <c:v>2.94</c:v>
                </c:pt>
                <c:pt idx="195">
                  <c:v>2.9499999999999997</c:v>
                </c:pt>
                <c:pt idx="196">
                  <c:v>2.96</c:v>
                </c:pt>
                <c:pt idx="197">
                  <c:v>2.9699999999999998</c:v>
                </c:pt>
                <c:pt idx="198">
                  <c:v>2.98</c:v>
                </c:pt>
                <c:pt idx="199">
                  <c:v>2.9899999999999998</c:v>
                </c:pt>
                <c:pt idx="200">
                  <c:v>3</c:v>
                </c:pt>
                <c:pt idx="201">
                  <c:v>3.01</c:v>
                </c:pt>
                <c:pt idx="202">
                  <c:v>3.02</c:v>
                </c:pt>
                <c:pt idx="203">
                  <c:v>3.03</c:v>
                </c:pt>
                <c:pt idx="204">
                  <c:v>3.04</c:v>
                </c:pt>
                <c:pt idx="205">
                  <c:v>3.05</c:v>
                </c:pt>
                <c:pt idx="206">
                  <c:v>3.06</c:v>
                </c:pt>
                <c:pt idx="207">
                  <c:v>3.07</c:v>
                </c:pt>
                <c:pt idx="208">
                  <c:v>3.08</c:v>
                </c:pt>
                <c:pt idx="209">
                  <c:v>3.09</c:v>
                </c:pt>
                <c:pt idx="210">
                  <c:v>3.1</c:v>
                </c:pt>
                <c:pt idx="211">
                  <c:v>3.11</c:v>
                </c:pt>
                <c:pt idx="212">
                  <c:v>3.12</c:v>
                </c:pt>
                <c:pt idx="213">
                  <c:v>3.13</c:v>
                </c:pt>
                <c:pt idx="214">
                  <c:v>3.14</c:v>
                </c:pt>
                <c:pt idx="215">
                  <c:v>3.15</c:v>
                </c:pt>
                <c:pt idx="216">
                  <c:v>3.16</c:v>
                </c:pt>
                <c:pt idx="217">
                  <c:v>3.17</c:v>
                </c:pt>
                <c:pt idx="218">
                  <c:v>3.18</c:v>
                </c:pt>
                <c:pt idx="219">
                  <c:v>3.19</c:v>
                </c:pt>
                <c:pt idx="220">
                  <c:v>3.2</c:v>
                </c:pt>
                <c:pt idx="221">
                  <c:v>3.21</c:v>
                </c:pt>
                <c:pt idx="222">
                  <c:v>3.22</c:v>
                </c:pt>
                <c:pt idx="223">
                  <c:v>3.23</c:v>
                </c:pt>
                <c:pt idx="224">
                  <c:v>3.24</c:v>
                </c:pt>
                <c:pt idx="225">
                  <c:v>3.25</c:v>
                </c:pt>
                <c:pt idx="226">
                  <c:v>3.2600000000000002</c:v>
                </c:pt>
                <c:pt idx="227">
                  <c:v>3.27</c:v>
                </c:pt>
                <c:pt idx="228">
                  <c:v>3.2800000000000002</c:v>
                </c:pt>
                <c:pt idx="229">
                  <c:v>3.29</c:v>
                </c:pt>
                <c:pt idx="230">
                  <c:v>3.3</c:v>
                </c:pt>
                <c:pt idx="231">
                  <c:v>3.3099999999999987</c:v>
                </c:pt>
                <c:pt idx="232">
                  <c:v>3.32</c:v>
                </c:pt>
                <c:pt idx="233">
                  <c:v>3.3299999999999987</c:v>
                </c:pt>
                <c:pt idx="234">
                  <c:v>3.34</c:v>
                </c:pt>
                <c:pt idx="235">
                  <c:v>3.3499999999999988</c:v>
                </c:pt>
                <c:pt idx="236">
                  <c:v>3.36</c:v>
                </c:pt>
                <c:pt idx="237">
                  <c:v>3.3699999999999997</c:v>
                </c:pt>
                <c:pt idx="238">
                  <c:v>3.38</c:v>
                </c:pt>
                <c:pt idx="239">
                  <c:v>3.3899999999999997</c:v>
                </c:pt>
                <c:pt idx="240">
                  <c:v>3.4</c:v>
                </c:pt>
                <c:pt idx="241">
                  <c:v>3.4099999999999997</c:v>
                </c:pt>
                <c:pt idx="242">
                  <c:v>3.42</c:v>
                </c:pt>
                <c:pt idx="243">
                  <c:v>3.4299999999999997</c:v>
                </c:pt>
                <c:pt idx="244">
                  <c:v>3.44</c:v>
                </c:pt>
                <c:pt idx="245">
                  <c:v>3.4499999999999997</c:v>
                </c:pt>
                <c:pt idx="246">
                  <c:v>3.46</c:v>
                </c:pt>
                <c:pt idx="247">
                  <c:v>3.4699999999999998</c:v>
                </c:pt>
                <c:pt idx="248">
                  <c:v>3.48</c:v>
                </c:pt>
                <c:pt idx="249">
                  <c:v>3.4899999999999998</c:v>
                </c:pt>
                <c:pt idx="250">
                  <c:v>3.5</c:v>
                </c:pt>
                <c:pt idx="251">
                  <c:v>3.51</c:v>
                </c:pt>
                <c:pt idx="252">
                  <c:v>3.52</c:v>
                </c:pt>
                <c:pt idx="253">
                  <c:v>3.53</c:v>
                </c:pt>
                <c:pt idx="254">
                  <c:v>3.54</c:v>
                </c:pt>
                <c:pt idx="255">
                  <c:v>3.55</c:v>
                </c:pt>
                <c:pt idx="256">
                  <c:v>3.56</c:v>
                </c:pt>
                <c:pt idx="257">
                  <c:v>3.57</c:v>
                </c:pt>
                <c:pt idx="258">
                  <c:v>3.58</c:v>
                </c:pt>
                <c:pt idx="259">
                  <c:v>3.59</c:v>
                </c:pt>
                <c:pt idx="260">
                  <c:v>3.6</c:v>
                </c:pt>
                <c:pt idx="261">
                  <c:v>3.61</c:v>
                </c:pt>
                <c:pt idx="262">
                  <c:v>3.62</c:v>
                </c:pt>
                <c:pt idx="263">
                  <c:v>3.63</c:v>
                </c:pt>
                <c:pt idx="264">
                  <c:v>3.64</c:v>
                </c:pt>
                <c:pt idx="265">
                  <c:v>3.65</c:v>
                </c:pt>
                <c:pt idx="266">
                  <c:v>3.66</c:v>
                </c:pt>
                <c:pt idx="267">
                  <c:v>3.67</c:v>
                </c:pt>
                <c:pt idx="268">
                  <c:v>3.68</c:v>
                </c:pt>
                <c:pt idx="269">
                  <c:v>3.69</c:v>
                </c:pt>
                <c:pt idx="270">
                  <c:v>3.7</c:v>
                </c:pt>
                <c:pt idx="271">
                  <c:v>3.71</c:v>
                </c:pt>
                <c:pt idx="272">
                  <c:v>3.72</c:v>
                </c:pt>
                <c:pt idx="273">
                  <c:v>3.73</c:v>
                </c:pt>
                <c:pt idx="274">
                  <c:v>3.74</c:v>
                </c:pt>
                <c:pt idx="275">
                  <c:v>3.75</c:v>
                </c:pt>
                <c:pt idx="276">
                  <c:v>3.7600000000000002</c:v>
                </c:pt>
                <c:pt idx="277">
                  <c:v>3.77</c:v>
                </c:pt>
                <c:pt idx="278">
                  <c:v>3.7800000000000002</c:v>
                </c:pt>
                <c:pt idx="279">
                  <c:v>3.79</c:v>
                </c:pt>
                <c:pt idx="280">
                  <c:v>3.8</c:v>
                </c:pt>
                <c:pt idx="281">
                  <c:v>3.8099999999999987</c:v>
                </c:pt>
                <c:pt idx="282">
                  <c:v>3.82</c:v>
                </c:pt>
                <c:pt idx="283">
                  <c:v>3.8299999999999987</c:v>
                </c:pt>
                <c:pt idx="284">
                  <c:v>3.84</c:v>
                </c:pt>
                <c:pt idx="285">
                  <c:v>3.8499999999999988</c:v>
                </c:pt>
                <c:pt idx="286">
                  <c:v>3.86</c:v>
                </c:pt>
                <c:pt idx="287">
                  <c:v>3.8699999999999997</c:v>
                </c:pt>
                <c:pt idx="288">
                  <c:v>3.88</c:v>
                </c:pt>
                <c:pt idx="289">
                  <c:v>3.8899999999999997</c:v>
                </c:pt>
                <c:pt idx="290">
                  <c:v>3.9</c:v>
                </c:pt>
                <c:pt idx="291">
                  <c:v>3.9099999999999997</c:v>
                </c:pt>
                <c:pt idx="292">
                  <c:v>3.92</c:v>
                </c:pt>
                <c:pt idx="293">
                  <c:v>3.9299999999999997</c:v>
                </c:pt>
                <c:pt idx="294">
                  <c:v>3.94</c:v>
                </c:pt>
                <c:pt idx="295">
                  <c:v>3.9499999999999997</c:v>
                </c:pt>
                <c:pt idx="296">
                  <c:v>3.96</c:v>
                </c:pt>
                <c:pt idx="297">
                  <c:v>3.9699999999999998</c:v>
                </c:pt>
                <c:pt idx="298">
                  <c:v>3.98</c:v>
                </c:pt>
                <c:pt idx="299">
                  <c:v>3.9899999999999998</c:v>
                </c:pt>
                <c:pt idx="300">
                  <c:v>4</c:v>
                </c:pt>
                <c:pt idx="301">
                  <c:v>4.01</c:v>
                </c:pt>
                <c:pt idx="302">
                  <c:v>4.0199999999999996</c:v>
                </c:pt>
                <c:pt idx="303">
                  <c:v>4.03</c:v>
                </c:pt>
                <c:pt idx="304">
                  <c:v>4.04</c:v>
                </c:pt>
                <c:pt idx="305">
                  <c:v>4.05</c:v>
                </c:pt>
                <c:pt idx="306">
                  <c:v>4.0599999999999996</c:v>
                </c:pt>
                <c:pt idx="307">
                  <c:v>4.07</c:v>
                </c:pt>
                <c:pt idx="308">
                  <c:v>4.08</c:v>
                </c:pt>
                <c:pt idx="309">
                  <c:v>4.09</c:v>
                </c:pt>
                <c:pt idx="310">
                  <c:v>4.0999999999999996</c:v>
                </c:pt>
                <c:pt idx="311">
                  <c:v>4.1099999999999985</c:v>
                </c:pt>
                <c:pt idx="312">
                  <c:v>4.1199999999999966</c:v>
                </c:pt>
                <c:pt idx="313">
                  <c:v>4.13</c:v>
                </c:pt>
                <c:pt idx="314">
                  <c:v>4.1399999999999997</c:v>
                </c:pt>
                <c:pt idx="315">
                  <c:v>4.1499999999999995</c:v>
                </c:pt>
                <c:pt idx="316">
                  <c:v>4.1599999999999975</c:v>
                </c:pt>
                <c:pt idx="317">
                  <c:v>4.17</c:v>
                </c:pt>
                <c:pt idx="318">
                  <c:v>4.18</c:v>
                </c:pt>
                <c:pt idx="319">
                  <c:v>4.1899999999999995</c:v>
                </c:pt>
                <c:pt idx="320">
                  <c:v>4.2</c:v>
                </c:pt>
                <c:pt idx="321">
                  <c:v>4.21</c:v>
                </c:pt>
                <c:pt idx="322">
                  <c:v>4.22</c:v>
                </c:pt>
                <c:pt idx="323">
                  <c:v>4.2300000000000004</c:v>
                </c:pt>
                <c:pt idx="324">
                  <c:v>4.2399999999999904</c:v>
                </c:pt>
                <c:pt idx="325">
                  <c:v>4.2499999999999902</c:v>
                </c:pt>
                <c:pt idx="326">
                  <c:v>4.25999999999999</c:v>
                </c:pt>
                <c:pt idx="327">
                  <c:v>4.2699999999999898</c:v>
                </c:pt>
                <c:pt idx="328">
                  <c:v>4.2799999999999914</c:v>
                </c:pt>
                <c:pt idx="329">
                  <c:v>4.2899999999999903</c:v>
                </c:pt>
                <c:pt idx="330">
                  <c:v>4.2999999999999901</c:v>
                </c:pt>
                <c:pt idx="331">
                  <c:v>4.3099999999999898</c:v>
                </c:pt>
                <c:pt idx="332">
                  <c:v>4.3199999999999896</c:v>
                </c:pt>
                <c:pt idx="333">
                  <c:v>4.3299999999999885</c:v>
                </c:pt>
                <c:pt idx="334">
                  <c:v>4.3399999999999901</c:v>
                </c:pt>
                <c:pt idx="335">
                  <c:v>4.3499999999999899</c:v>
                </c:pt>
                <c:pt idx="336">
                  <c:v>4.3599999999999897</c:v>
                </c:pt>
                <c:pt idx="337">
                  <c:v>4.3699999999999886</c:v>
                </c:pt>
                <c:pt idx="338">
                  <c:v>4.3799999999999901</c:v>
                </c:pt>
                <c:pt idx="339">
                  <c:v>4.3899999999999899</c:v>
                </c:pt>
                <c:pt idx="340">
                  <c:v>4.3999999999999897</c:v>
                </c:pt>
                <c:pt idx="341">
                  <c:v>4.4099999999999904</c:v>
                </c:pt>
                <c:pt idx="342">
                  <c:v>4.4199999999999902</c:v>
                </c:pt>
                <c:pt idx="343">
                  <c:v>4.4299999999999899</c:v>
                </c:pt>
                <c:pt idx="344">
                  <c:v>4.4399999999999924</c:v>
                </c:pt>
                <c:pt idx="345">
                  <c:v>4.4499999999999904</c:v>
                </c:pt>
                <c:pt idx="346">
                  <c:v>4.4599999999999902</c:v>
                </c:pt>
                <c:pt idx="347">
                  <c:v>4.46999999999999</c:v>
                </c:pt>
                <c:pt idx="348">
                  <c:v>4.4799999999999924</c:v>
                </c:pt>
                <c:pt idx="349">
                  <c:v>4.4899999999999904</c:v>
                </c:pt>
                <c:pt idx="350">
                  <c:v>4.4999999999999902</c:v>
                </c:pt>
                <c:pt idx="351">
                  <c:v>4.50999999999999</c:v>
                </c:pt>
                <c:pt idx="352">
                  <c:v>4.5199999999999898</c:v>
                </c:pt>
                <c:pt idx="353">
                  <c:v>4.5299999999999896</c:v>
                </c:pt>
                <c:pt idx="354">
                  <c:v>4.5399999999999903</c:v>
                </c:pt>
                <c:pt idx="355">
                  <c:v>4.5499999999999901</c:v>
                </c:pt>
                <c:pt idx="356">
                  <c:v>4.5599999999999898</c:v>
                </c:pt>
                <c:pt idx="357">
                  <c:v>4.5699999999999896</c:v>
                </c:pt>
                <c:pt idx="358">
                  <c:v>4.5799999999999903</c:v>
                </c:pt>
                <c:pt idx="359">
                  <c:v>4.5899999999999901</c:v>
                </c:pt>
                <c:pt idx="360">
                  <c:v>4.5999999999999899</c:v>
                </c:pt>
                <c:pt idx="361">
                  <c:v>4.6099999999999897</c:v>
                </c:pt>
                <c:pt idx="362">
                  <c:v>4.6199999999999886</c:v>
                </c:pt>
                <c:pt idx="363">
                  <c:v>4.6299999999999875</c:v>
                </c:pt>
                <c:pt idx="364">
                  <c:v>4.6399999999999899</c:v>
                </c:pt>
                <c:pt idx="365">
                  <c:v>4.6499999999999897</c:v>
                </c:pt>
                <c:pt idx="366">
                  <c:v>4.6599999999999895</c:v>
                </c:pt>
                <c:pt idx="367">
                  <c:v>4.6699999999999875</c:v>
                </c:pt>
                <c:pt idx="368">
                  <c:v>4.6799999999999899</c:v>
                </c:pt>
                <c:pt idx="369">
                  <c:v>4.6899999999999897</c:v>
                </c:pt>
                <c:pt idx="370">
                  <c:v>4.6999999999999895</c:v>
                </c:pt>
                <c:pt idx="371">
                  <c:v>4.7099999999999804</c:v>
                </c:pt>
                <c:pt idx="372">
                  <c:v>4.7199999999999802</c:v>
                </c:pt>
                <c:pt idx="373">
                  <c:v>4.72999999999998</c:v>
                </c:pt>
                <c:pt idx="374">
                  <c:v>4.7399999999999824</c:v>
                </c:pt>
                <c:pt idx="375">
                  <c:v>4.7499999999999813</c:v>
                </c:pt>
                <c:pt idx="376">
                  <c:v>4.7599999999999802</c:v>
                </c:pt>
                <c:pt idx="377">
                  <c:v>4.76999999999998</c:v>
                </c:pt>
                <c:pt idx="378">
                  <c:v>4.7799999999999834</c:v>
                </c:pt>
                <c:pt idx="379">
                  <c:v>4.7899999999999814</c:v>
                </c:pt>
                <c:pt idx="380">
                  <c:v>4.7999999999999803</c:v>
                </c:pt>
                <c:pt idx="381">
                  <c:v>4.8099999999999801</c:v>
                </c:pt>
                <c:pt idx="382">
                  <c:v>4.8199999999999799</c:v>
                </c:pt>
                <c:pt idx="383">
                  <c:v>4.8299999999999796</c:v>
                </c:pt>
                <c:pt idx="384">
                  <c:v>4.8399999999999803</c:v>
                </c:pt>
                <c:pt idx="385">
                  <c:v>4.8499999999999801</c:v>
                </c:pt>
                <c:pt idx="386">
                  <c:v>4.8599999999999799</c:v>
                </c:pt>
                <c:pt idx="387">
                  <c:v>4.8699999999999797</c:v>
                </c:pt>
                <c:pt idx="388">
                  <c:v>4.8799999999999804</c:v>
                </c:pt>
                <c:pt idx="389">
                  <c:v>4.8899999999999801</c:v>
                </c:pt>
                <c:pt idx="390">
                  <c:v>4.8999999999999799</c:v>
                </c:pt>
                <c:pt idx="391">
                  <c:v>4.9099999999999824</c:v>
                </c:pt>
                <c:pt idx="392">
                  <c:v>4.9199999999999804</c:v>
                </c:pt>
                <c:pt idx="393">
                  <c:v>4.9299999999999802</c:v>
                </c:pt>
                <c:pt idx="394">
                  <c:v>4.9399999999999924</c:v>
                </c:pt>
                <c:pt idx="395">
                  <c:v>4.9499999999999824</c:v>
                </c:pt>
                <c:pt idx="396">
                  <c:v>4.9599999999999804</c:v>
                </c:pt>
                <c:pt idx="397">
                  <c:v>4.9699999999999802</c:v>
                </c:pt>
                <c:pt idx="398">
                  <c:v>4.9799999999999924</c:v>
                </c:pt>
                <c:pt idx="399">
                  <c:v>4.9899999999999824</c:v>
                </c:pt>
                <c:pt idx="400">
                  <c:v>4.9999999999999813</c:v>
                </c:pt>
              </c:numCache>
            </c:numRef>
          </c:cat>
          <c:val>
            <c:numRef>
              <c:f>'Charts - 55'!$L$7:$L$407</c:f>
              <c:numCache>
                <c:formatCode>"$"#,##0.00_);\("$"#,##0.00\)</c:formatCode>
                <c:ptCount val="401"/>
                <c:pt idx="0">
                  <c:v>19.437249999999889</c:v>
                </c:pt>
                <c:pt idx="1">
                  <c:v>19.631622500000049</c:v>
                </c:pt>
                <c:pt idx="2">
                  <c:v>19.825995000000034</c:v>
                </c:pt>
                <c:pt idx="3">
                  <c:v>20.02036750000002</c:v>
                </c:pt>
                <c:pt idx="4">
                  <c:v>20.214740000000006</c:v>
                </c:pt>
                <c:pt idx="5">
                  <c:v>20.4091124999999</c:v>
                </c:pt>
                <c:pt idx="6">
                  <c:v>20.603484999999978</c:v>
                </c:pt>
                <c:pt idx="7">
                  <c:v>20.797857500000031</c:v>
                </c:pt>
                <c:pt idx="8">
                  <c:v>20.992229999999783</c:v>
                </c:pt>
                <c:pt idx="9">
                  <c:v>21.186602499999989</c:v>
                </c:pt>
                <c:pt idx="10">
                  <c:v>21.380975000000035</c:v>
                </c:pt>
                <c:pt idx="11">
                  <c:v>21.575347499999989</c:v>
                </c:pt>
                <c:pt idx="12">
                  <c:v>21.769719999999854</c:v>
                </c:pt>
                <c:pt idx="13">
                  <c:v>21.964092499999989</c:v>
                </c:pt>
                <c:pt idx="14">
                  <c:v>22.158464999999978</c:v>
                </c:pt>
                <c:pt idx="15">
                  <c:v>22.352837499999964</c:v>
                </c:pt>
                <c:pt idx="16">
                  <c:v>22.547209999999929</c:v>
                </c:pt>
                <c:pt idx="17">
                  <c:v>22.741582499999989</c:v>
                </c:pt>
                <c:pt idx="18">
                  <c:v>22.935955000000035</c:v>
                </c:pt>
                <c:pt idx="19">
                  <c:v>23.130327500000021</c:v>
                </c:pt>
                <c:pt idx="20">
                  <c:v>23.324700000000007</c:v>
                </c:pt>
                <c:pt idx="21">
                  <c:v>23.519072499999993</c:v>
                </c:pt>
                <c:pt idx="22">
                  <c:v>23.713444999999979</c:v>
                </c:pt>
                <c:pt idx="23">
                  <c:v>23.907817499999965</c:v>
                </c:pt>
                <c:pt idx="24">
                  <c:v>24.102189999999929</c:v>
                </c:pt>
                <c:pt idx="25">
                  <c:v>24.296562500000029</c:v>
                </c:pt>
                <c:pt idx="26">
                  <c:v>24.490935000000036</c:v>
                </c:pt>
                <c:pt idx="27">
                  <c:v>24.685307500000022</c:v>
                </c:pt>
                <c:pt idx="28">
                  <c:v>24.879680000000008</c:v>
                </c:pt>
                <c:pt idx="29">
                  <c:v>25.074052499999993</c:v>
                </c:pt>
                <c:pt idx="30">
                  <c:v>25.268424999999851</c:v>
                </c:pt>
                <c:pt idx="31">
                  <c:v>25.462797499999827</c:v>
                </c:pt>
                <c:pt idx="32">
                  <c:v>25.657169999999951</c:v>
                </c:pt>
                <c:pt idx="33">
                  <c:v>38.777313750000012</c:v>
                </c:pt>
                <c:pt idx="34">
                  <c:v>39.834928823529367</c:v>
                </c:pt>
                <c:pt idx="35">
                  <c:v>40.903977573529446</c:v>
                </c:pt>
                <c:pt idx="36">
                  <c:v>41.984459999999999</c:v>
                </c:pt>
                <c:pt idx="37">
                  <c:v>43.076376102941161</c:v>
                </c:pt>
                <c:pt idx="38">
                  <c:v>44.179725882352962</c:v>
                </c:pt>
                <c:pt idx="39">
                  <c:v>45.294509338235422</c:v>
                </c:pt>
                <c:pt idx="40">
                  <c:v>46.420726470588193</c:v>
                </c:pt>
                <c:pt idx="41">
                  <c:v>47.558377279411729</c:v>
                </c:pt>
                <c:pt idx="42">
                  <c:v>48.70746176470584</c:v>
                </c:pt>
                <c:pt idx="43">
                  <c:v>49.867979926470532</c:v>
                </c:pt>
                <c:pt idx="44">
                  <c:v>51.039931764705912</c:v>
                </c:pt>
                <c:pt idx="45">
                  <c:v>52.223317279411937</c:v>
                </c:pt>
                <c:pt idx="46">
                  <c:v>53.418136470588252</c:v>
                </c:pt>
                <c:pt idx="47">
                  <c:v>54.624389338235233</c:v>
                </c:pt>
                <c:pt idx="48">
                  <c:v>55.842075882352901</c:v>
                </c:pt>
                <c:pt idx="49">
                  <c:v>57.071196102941151</c:v>
                </c:pt>
                <c:pt idx="50">
                  <c:v>58.311749999999954</c:v>
                </c:pt>
                <c:pt idx="51">
                  <c:v>59.375550692500063</c:v>
                </c:pt>
                <c:pt idx="52">
                  <c:v>60.448292520000003</c:v>
                </c:pt>
                <c:pt idx="53">
                  <c:v>61.529975482500063</c:v>
                </c:pt>
                <c:pt idx="54">
                  <c:v>62.620599579999983</c:v>
                </c:pt>
                <c:pt idx="55">
                  <c:v>63.720164812500208</c:v>
                </c:pt>
                <c:pt idx="56">
                  <c:v>64.828671179999418</c:v>
                </c:pt>
                <c:pt idx="57">
                  <c:v>65.946118682500227</c:v>
                </c:pt>
                <c:pt idx="58">
                  <c:v>67.072507319999374</c:v>
                </c:pt>
                <c:pt idx="59">
                  <c:v>68.207837092499346</c:v>
                </c:pt>
                <c:pt idx="60">
                  <c:v>69.352107999999959</c:v>
                </c:pt>
                <c:pt idx="61">
                  <c:v>70.505320042499378</c:v>
                </c:pt>
                <c:pt idx="62">
                  <c:v>71.667473220000034</c:v>
                </c:pt>
                <c:pt idx="63">
                  <c:v>72.838567532499255</c:v>
                </c:pt>
                <c:pt idx="64">
                  <c:v>74.018602980000097</c:v>
                </c:pt>
                <c:pt idx="65">
                  <c:v>75.207579562499959</c:v>
                </c:pt>
                <c:pt idx="66">
                  <c:v>76.405497280000077</c:v>
                </c:pt>
                <c:pt idx="67">
                  <c:v>77.612356132498988</c:v>
                </c:pt>
                <c:pt idx="68">
                  <c:v>78.828156119999434</c:v>
                </c:pt>
                <c:pt idx="69">
                  <c:v>80.052897242499284</c:v>
                </c:pt>
                <c:pt idx="70">
                  <c:v>81.286579500000016</c:v>
                </c:pt>
                <c:pt idx="71">
                  <c:v>82.529202892499271</c:v>
                </c:pt>
                <c:pt idx="72">
                  <c:v>83.780767420000075</c:v>
                </c:pt>
                <c:pt idx="73">
                  <c:v>85.041273082500126</c:v>
                </c:pt>
                <c:pt idx="74">
                  <c:v>86.310719880000093</c:v>
                </c:pt>
                <c:pt idx="75">
                  <c:v>87.589107812499151</c:v>
                </c:pt>
                <c:pt idx="76">
                  <c:v>88.876436879999517</c:v>
                </c:pt>
                <c:pt idx="77">
                  <c:v>90.172707082499059</c:v>
                </c:pt>
                <c:pt idx="78">
                  <c:v>91.477918420000094</c:v>
                </c:pt>
                <c:pt idx="79">
                  <c:v>92.792070892499282</c:v>
                </c:pt>
                <c:pt idx="80">
                  <c:v>94.115164500000105</c:v>
                </c:pt>
                <c:pt idx="81">
                  <c:v>95.447199242500545</c:v>
                </c:pt>
                <c:pt idx="82">
                  <c:v>96.788175120000119</c:v>
                </c:pt>
                <c:pt idx="83">
                  <c:v>98.138092132498898</c:v>
                </c:pt>
                <c:pt idx="84">
                  <c:v>99.49695028000059</c:v>
                </c:pt>
                <c:pt idx="85">
                  <c:v>100.86474956250015</c:v>
                </c:pt>
                <c:pt idx="86">
                  <c:v>102.24148998000078</c:v>
                </c:pt>
                <c:pt idx="87">
                  <c:v>103.62717153249922</c:v>
                </c:pt>
                <c:pt idx="88">
                  <c:v>105.02179422000012</c:v>
                </c:pt>
                <c:pt idx="89">
                  <c:v>106.42535804249937</c:v>
                </c:pt>
                <c:pt idx="90">
                  <c:v>107.8378630000005</c:v>
                </c:pt>
                <c:pt idx="91">
                  <c:v>109.25930909250008</c:v>
                </c:pt>
                <c:pt idx="92">
                  <c:v>110.68969632000017</c:v>
                </c:pt>
                <c:pt idx="93">
                  <c:v>112.12902468250013</c:v>
                </c:pt>
                <c:pt idx="94">
                  <c:v>113.57729418000019</c:v>
                </c:pt>
                <c:pt idx="95">
                  <c:v>115.03450481250015</c:v>
                </c:pt>
                <c:pt idx="96">
                  <c:v>116.50065658000022</c:v>
                </c:pt>
                <c:pt idx="97">
                  <c:v>117.97574948250018</c:v>
                </c:pt>
                <c:pt idx="98">
                  <c:v>119.4597835200002</c:v>
                </c:pt>
                <c:pt idx="99">
                  <c:v>120.95275869249959</c:v>
                </c:pt>
                <c:pt idx="100">
                  <c:v>122.45467500000002</c:v>
                </c:pt>
                <c:pt idx="101">
                  <c:v>123.75065364375031</c:v>
                </c:pt>
                <c:pt idx="102">
                  <c:v>125.05343532500001</c:v>
                </c:pt>
                <c:pt idx="103">
                  <c:v>126.36302004375</c:v>
                </c:pt>
                <c:pt idx="104">
                  <c:v>127.67940779999947</c:v>
                </c:pt>
                <c:pt idx="105">
                  <c:v>129.00259859374998</c:v>
                </c:pt>
                <c:pt idx="106">
                  <c:v>130.33259242500003</c:v>
                </c:pt>
                <c:pt idx="107">
                  <c:v>131.66938929374922</c:v>
                </c:pt>
                <c:pt idx="108">
                  <c:v>133.01298920000005</c:v>
                </c:pt>
                <c:pt idx="109">
                  <c:v>134.36339214375005</c:v>
                </c:pt>
                <c:pt idx="110">
                  <c:v>135.72059812499998</c:v>
                </c:pt>
                <c:pt idx="111">
                  <c:v>137.08460714375008</c:v>
                </c:pt>
                <c:pt idx="112">
                  <c:v>138.45541920000076</c:v>
                </c:pt>
                <c:pt idx="113">
                  <c:v>139.83303429374934</c:v>
                </c:pt>
                <c:pt idx="114">
                  <c:v>141.21745242499998</c:v>
                </c:pt>
                <c:pt idx="115">
                  <c:v>142.60867359374913</c:v>
                </c:pt>
                <c:pt idx="116">
                  <c:v>144.00669780000021</c:v>
                </c:pt>
                <c:pt idx="117">
                  <c:v>145.41152504374998</c:v>
                </c:pt>
                <c:pt idx="118">
                  <c:v>146.82315532500013</c:v>
                </c:pt>
                <c:pt idx="119">
                  <c:v>148.2415886437494</c:v>
                </c:pt>
                <c:pt idx="120">
                  <c:v>149.66682500000013</c:v>
                </c:pt>
                <c:pt idx="121">
                  <c:v>151.09886439374998</c:v>
                </c:pt>
                <c:pt idx="122">
                  <c:v>152.53770682500021</c:v>
                </c:pt>
                <c:pt idx="123">
                  <c:v>153.98335229374939</c:v>
                </c:pt>
                <c:pt idx="124">
                  <c:v>155.43580080000021</c:v>
                </c:pt>
                <c:pt idx="125">
                  <c:v>156.89505234375019</c:v>
                </c:pt>
                <c:pt idx="126">
                  <c:v>158.36110692500088</c:v>
                </c:pt>
                <c:pt idx="127">
                  <c:v>159.83396454374972</c:v>
                </c:pt>
                <c:pt idx="128">
                  <c:v>161.31362519999945</c:v>
                </c:pt>
                <c:pt idx="129">
                  <c:v>162.80008889375017</c:v>
                </c:pt>
                <c:pt idx="130">
                  <c:v>164.29335562499915</c:v>
                </c:pt>
                <c:pt idx="131">
                  <c:v>165.79342539374952</c:v>
                </c:pt>
                <c:pt idx="132">
                  <c:v>167.30029820000021</c:v>
                </c:pt>
                <c:pt idx="133">
                  <c:v>168.81397404374954</c:v>
                </c:pt>
                <c:pt idx="134">
                  <c:v>170.33445292500016</c:v>
                </c:pt>
                <c:pt idx="135">
                  <c:v>171.86173484375024</c:v>
                </c:pt>
                <c:pt idx="136">
                  <c:v>173.39581980000096</c:v>
                </c:pt>
                <c:pt idx="137">
                  <c:v>174.93670779375012</c:v>
                </c:pt>
                <c:pt idx="138">
                  <c:v>176.48439882500091</c:v>
                </c:pt>
                <c:pt idx="139">
                  <c:v>178.03889289375022</c:v>
                </c:pt>
                <c:pt idx="140">
                  <c:v>179.60019000000023</c:v>
                </c:pt>
                <c:pt idx="141">
                  <c:v>181.16829014375026</c:v>
                </c:pt>
                <c:pt idx="142">
                  <c:v>182.74319332499951</c:v>
                </c:pt>
                <c:pt idx="143">
                  <c:v>184.3248995437504</c:v>
                </c:pt>
                <c:pt idx="144">
                  <c:v>185.91340880000041</c:v>
                </c:pt>
                <c:pt idx="145">
                  <c:v>187.5087210937503</c:v>
                </c:pt>
                <c:pt idx="146">
                  <c:v>189.11083642500034</c:v>
                </c:pt>
                <c:pt idx="147">
                  <c:v>190.71975479374774</c:v>
                </c:pt>
                <c:pt idx="148">
                  <c:v>192.33547620000041</c:v>
                </c:pt>
                <c:pt idx="149">
                  <c:v>193.95800064375041</c:v>
                </c:pt>
                <c:pt idx="150">
                  <c:v>195.58732812500071</c:v>
                </c:pt>
                <c:pt idx="151">
                  <c:v>197.07709615125</c:v>
                </c:pt>
                <c:pt idx="152">
                  <c:v>198.57250097999997</c:v>
                </c:pt>
                <c:pt idx="153">
                  <c:v>200.07354261124928</c:v>
                </c:pt>
                <c:pt idx="154">
                  <c:v>201.58022104500068</c:v>
                </c:pt>
                <c:pt idx="155">
                  <c:v>203.09253628125001</c:v>
                </c:pt>
                <c:pt idx="156">
                  <c:v>204.61048832</c:v>
                </c:pt>
                <c:pt idx="157">
                  <c:v>206.13407716124922</c:v>
                </c:pt>
                <c:pt idx="158">
                  <c:v>207.66330280499994</c:v>
                </c:pt>
                <c:pt idx="159">
                  <c:v>209.19816525124995</c:v>
                </c:pt>
                <c:pt idx="160">
                  <c:v>210.73866449999952</c:v>
                </c:pt>
                <c:pt idx="161">
                  <c:v>212.28480055124999</c:v>
                </c:pt>
                <c:pt idx="162">
                  <c:v>213.83657340499997</c:v>
                </c:pt>
                <c:pt idx="163">
                  <c:v>215.39398306124932</c:v>
                </c:pt>
                <c:pt idx="164">
                  <c:v>216.95702952000067</c:v>
                </c:pt>
                <c:pt idx="165">
                  <c:v>218.52571278124992</c:v>
                </c:pt>
                <c:pt idx="166">
                  <c:v>220.10003284500004</c:v>
                </c:pt>
                <c:pt idx="167">
                  <c:v>221.67998971124922</c:v>
                </c:pt>
                <c:pt idx="168">
                  <c:v>223.26558337999995</c:v>
                </c:pt>
                <c:pt idx="169">
                  <c:v>224.85681385125056</c:v>
                </c:pt>
                <c:pt idx="170">
                  <c:v>226.45368112499978</c:v>
                </c:pt>
                <c:pt idx="171">
                  <c:v>228.05618520124995</c:v>
                </c:pt>
                <c:pt idx="172">
                  <c:v>229.66432608000062</c:v>
                </c:pt>
                <c:pt idx="173">
                  <c:v>231.27810376124884</c:v>
                </c:pt>
                <c:pt idx="174">
                  <c:v>232.89751824500001</c:v>
                </c:pt>
                <c:pt idx="175">
                  <c:v>234.52256953124979</c:v>
                </c:pt>
                <c:pt idx="176">
                  <c:v>236.15325761999986</c:v>
                </c:pt>
                <c:pt idx="177">
                  <c:v>237.78958251124922</c:v>
                </c:pt>
                <c:pt idx="178">
                  <c:v>239.43154420499991</c:v>
                </c:pt>
                <c:pt idx="179">
                  <c:v>241.0791427012492</c:v>
                </c:pt>
                <c:pt idx="180">
                  <c:v>242.73237799999981</c:v>
                </c:pt>
                <c:pt idx="181">
                  <c:v>244.39125010124985</c:v>
                </c:pt>
                <c:pt idx="182">
                  <c:v>246.05575900499991</c:v>
                </c:pt>
                <c:pt idx="183">
                  <c:v>247.72590471124917</c:v>
                </c:pt>
                <c:pt idx="184">
                  <c:v>249.40168721999987</c:v>
                </c:pt>
                <c:pt idx="185">
                  <c:v>251.08310653124988</c:v>
                </c:pt>
                <c:pt idx="186">
                  <c:v>252.77016264499952</c:v>
                </c:pt>
                <c:pt idx="187">
                  <c:v>254.46285556124914</c:v>
                </c:pt>
                <c:pt idx="188">
                  <c:v>256.16118527999964</c:v>
                </c:pt>
                <c:pt idx="189">
                  <c:v>257.86515180124923</c:v>
                </c:pt>
                <c:pt idx="190">
                  <c:v>259.5747551249998</c:v>
                </c:pt>
                <c:pt idx="191">
                  <c:v>261.28999525124863</c:v>
                </c:pt>
                <c:pt idx="192">
                  <c:v>263.01087217999981</c:v>
                </c:pt>
                <c:pt idx="193">
                  <c:v>264.73738591124823</c:v>
                </c:pt>
                <c:pt idx="194">
                  <c:v>266.46953644499746</c:v>
                </c:pt>
                <c:pt idx="195">
                  <c:v>268.20732378124899</c:v>
                </c:pt>
                <c:pt idx="196">
                  <c:v>269.95074791999969</c:v>
                </c:pt>
                <c:pt idx="197">
                  <c:v>271.69980886124966</c:v>
                </c:pt>
                <c:pt idx="198">
                  <c:v>273.45450660499966</c:v>
                </c:pt>
                <c:pt idx="199">
                  <c:v>275.2148411512498</c:v>
                </c:pt>
                <c:pt idx="200">
                  <c:v>276.98081249999899</c:v>
                </c:pt>
                <c:pt idx="201">
                  <c:v>277.90408187499992</c:v>
                </c:pt>
                <c:pt idx="202">
                  <c:v>278.82735124999869</c:v>
                </c:pt>
                <c:pt idx="203">
                  <c:v>279.75062062500183</c:v>
                </c:pt>
                <c:pt idx="204">
                  <c:v>280.67388999999997</c:v>
                </c:pt>
                <c:pt idx="205">
                  <c:v>281.59715937499863</c:v>
                </c:pt>
                <c:pt idx="206">
                  <c:v>282.52042874999893</c:v>
                </c:pt>
                <c:pt idx="207">
                  <c:v>283.44369812499991</c:v>
                </c:pt>
                <c:pt idx="208">
                  <c:v>284.36696749999993</c:v>
                </c:pt>
                <c:pt idx="209">
                  <c:v>285.29023687499893</c:v>
                </c:pt>
                <c:pt idx="210">
                  <c:v>286.21350624999798</c:v>
                </c:pt>
                <c:pt idx="211">
                  <c:v>287.13677562499993</c:v>
                </c:pt>
                <c:pt idx="212">
                  <c:v>288.060045</c:v>
                </c:pt>
                <c:pt idx="213">
                  <c:v>288.98331437499775</c:v>
                </c:pt>
                <c:pt idx="214">
                  <c:v>289.90658374999816</c:v>
                </c:pt>
                <c:pt idx="215">
                  <c:v>290.82985312500153</c:v>
                </c:pt>
                <c:pt idx="216">
                  <c:v>291.75312249999899</c:v>
                </c:pt>
                <c:pt idx="217">
                  <c:v>292.67639187499969</c:v>
                </c:pt>
                <c:pt idx="218">
                  <c:v>293.59966124999994</c:v>
                </c:pt>
                <c:pt idx="219">
                  <c:v>294.52293062499996</c:v>
                </c:pt>
                <c:pt idx="220">
                  <c:v>295.44619999999799</c:v>
                </c:pt>
                <c:pt idx="221">
                  <c:v>296.36946937500153</c:v>
                </c:pt>
                <c:pt idx="222">
                  <c:v>297.29273874999751</c:v>
                </c:pt>
                <c:pt idx="223">
                  <c:v>298.21600812499969</c:v>
                </c:pt>
                <c:pt idx="224">
                  <c:v>299.13927749999999</c:v>
                </c:pt>
                <c:pt idx="225">
                  <c:v>300.06254687500001</c:v>
                </c:pt>
                <c:pt idx="226">
                  <c:v>300.98581624999798</c:v>
                </c:pt>
                <c:pt idx="227">
                  <c:v>301.90908562500078</c:v>
                </c:pt>
                <c:pt idx="228">
                  <c:v>302.83235499999893</c:v>
                </c:pt>
                <c:pt idx="229">
                  <c:v>303.75562437499997</c:v>
                </c:pt>
                <c:pt idx="230">
                  <c:v>304.67889374999993</c:v>
                </c:pt>
                <c:pt idx="231">
                  <c:v>305.60216312500188</c:v>
                </c:pt>
                <c:pt idx="232">
                  <c:v>306.52543249999923</c:v>
                </c:pt>
                <c:pt idx="233">
                  <c:v>307.44870187499993</c:v>
                </c:pt>
                <c:pt idx="234">
                  <c:v>308.37197124999869</c:v>
                </c:pt>
                <c:pt idx="235">
                  <c:v>309.29524062499996</c:v>
                </c:pt>
                <c:pt idx="236">
                  <c:v>310.21850999999805</c:v>
                </c:pt>
                <c:pt idx="237">
                  <c:v>311.14177937499994</c:v>
                </c:pt>
                <c:pt idx="238">
                  <c:v>312.06504874999899</c:v>
                </c:pt>
                <c:pt idx="239">
                  <c:v>312.98831812499805</c:v>
                </c:pt>
                <c:pt idx="240">
                  <c:v>313.91158749999869</c:v>
                </c:pt>
                <c:pt idx="241">
                  <c:v>314.83485687500001</c:v>
                </c:pt>
                <c:pt idx="242">
                  <c:v>315.75812624999799</c:v>
                </c:pt>
                <c:pt idx="243">
                  <c:v>316.68139562499999</c:v>
                </c:pt>
                <c:pt idx="244">
                  <c:v>317.60466500000206</c:v>
                </c:pt>
                <c:pt idx="245">
                  <c:v>318.52793437499969</c:v>
                </c:pt>
                <c:pt idx="246">
                  <c:v>319.45120374999863</c:v>
                </c:pt>
                <c:pt idx="247">
                  <c:v>320.37447312500183</c:v>
                </c:pt>
                <c:pt idx="248">
                  <c:v>321.29774249999969</c:v>
                </c:pt>
                <c:pt idx="249">
                  <c:v>322.22101187499828</c:v>
                </c:pt>
                <c:pt idx="250">
                  <c:v>323.14428125000182</c:v>
                </c:pt>
                <c:pt idx="251">
                  <c:v>324.06755062499991</c:v>
                </c:pt>
                <c:pt idx="252">
                  <c:v>324.99081999999822</c:v>
                </c:pt>
                <c:pt idx="253">
                  <c:v>325.91408937499995</c:v>
                </c:pt>
                <c:pt idx="254">
                  <c:v>326.83735874999775</c:v>
                </c:pt>
                <c:pt idx="255">
                  <c:v>327.76062812499998</c:v>
                </c:pt>
                <c:pt idx="256">
                  <c:v>328.68389749999994</c:v>
                </c:pt>
                <c:pt idx="257">
                  <c:v>329.60716687499996</c:v>
                </c:pt>
                <c:pt idx="258">
                  <c:v>330.5304362499981</c:v>
                </c:pt>
                <c:pt idx="259">
                  <c:v>331.45370562499994</c:v>
                </c:pt>
                <c:pt idx="260">
                  <c:v>332.37697499999899</c:v>
                </c:pt>
                <c:pt idx="261">
                  <c:v>333.30024437499998</c:v>
                </c:pt>
                <c:pt idx="262">
                  <c:v>334.22351374999704</c:v>
                </c:pt>
                <c:pt idx="263">
                  <c:v>335.14678312500206</c:v>
                </c:pt>
                <c:pt idx="264">
                  <c:v>336.07005249999969</c:v>
                </c:pt>
                <c:pt idx="265">
                  <c:v>336.99332187499863</c:v>
                </c:pt>
                <c:pt idx="266">
                  <c:v>337.91659124999751</c:v>
                </c:pt>
                <c:pt idx="267">
                  <c:v>338.83986062500242</c:v>
                </c:pt>
                <c:pt idx="268">
                  <c:v>339.76312999999863</c:v>
                </c:pt>
                <c:pt idx="269">
                  <c:v>340.68639937499893</c:v>
                </c:pt>
                <c:pt idx="270">
                  <c:v>341.60966875000008</c:v>
                </c:pt>
                <c:pt idx="271">
                  <c:v>342.53293812499993</c:v>
                </c:pt>
                <c:pt idx="272">
                  <c:v>343.45620749999864</c:v>
                </c:pt>
                <c:pt idx="273">
                  <c:v>344.37947687499997</c:v>
                </c:pt>
                <c:pt idx="274">
                  <c:v>345.30274624999993</c:v>
                </c:pt>
                <c:pt idx="275">
                  <c:v>346.22601562499869</c:v>
                </c:pt>
                <c:pt idx="276">
                  <c:v>347.14928500000212</c:v>
                </c:pt>
                <c:pt idx="277">
                  <c:v>348.07255437499964</c:v>
                </c:pt>
                <c:pt idx="278">
                  <c:v>348.99582374999869</c:v>
                </c:pt>
                <c:pt idx="279">
                  <c:v>349.91909312499996</c:v>
                </c:pt>
                <c:pt idx="280">
                  <c:v>350.84236249999998</c:v>
                </c:pt>
                <c:pt idx="281">
                  <c:v>351.765631875</c:v>
                </c:pt>
                <c:pt idx="282">
                  <c:v>352.68890124999899</c:v>
                </c:pt>
                <c:pt idx="283">
                  <c:v>353.61217062500032</c:v>
                </c:pt>
                <c:pt idx="284">
                  <c:v>354.53543999999869</c:v>
                </c:pt>
                <c:pt idx="285">
                  <c:v>355.45870937499899</c:v>
                </c:pt>
                <c:pt idx="286">
                  <c:v>356.38197874999798</c:v>
                </c:pt>
                <c:pt idx="287">
                  <c:v>357.30524812500153</c:v>
                </c:pt>
                <c:pt idx="288">
                  <c:v>358.22851749999751</c:v>
                </c:pt>
                <c:pt idx="289">
                  <c:v>359.15178687499997</c:v>
                </c:pt>
                <c:pt idx="290">
                  <c:v>360.07505624999828</c:v>
                </c:pt>
                <c:pt idx="291">
                  <c:v>360.99832562499893</c:v>
                </c:pt>
                <c:pt idx="292">
                  <c:v>361.92159499999798</c:v>
                </c:pt>
                <c:pt idx="293">
                  <c:v>362.84486437500277</c:v>
                </c:pt>
                <c:pt idx="294">
                  <c:v>363.76813374999716</c:v>
                </c:pt>
                <c:pt idx="295">
                  <c:v>364.69140312499991</c:v>
                </c:pt>
                <c:pt idx="296">
                  <c:v>365.61467249999998</c:v>
                </c:pt>
                <c:pt idx="297">
                  <c:v>366.53794187499994</c:v>
                </c:pt>
                <c:pt idx="298">
                  <c:v>367.46121124999758</c:v>
                </c:pt>
                <c:pt idx="299">
                  <c:v>368.38448062500254</c:v>
                </c:pt>
                <c:pt idx="300">
                  <c:v>593.87</c:v>
                </c:pt>
                <c:pt idx="301">
                  <c:v>593.87</c:v>
                </c:pt>
                <c:pt idx="302">
                  <c:v>593.87</c:v>
                </c:pt>
                <c:pt idx="303">
                  <c:v>593.87</c:v>
                </c:pt>
                <c:pt idx="304">
                  <c:v>593.87</c:v>
                </c:pt>
                <c:pt idx="305">
                  <c:v>593.87</c:v>
                </c:pt>
                <c:pt idx="306">
                  <c:v>593.87</c:v>
                </c:pt>
                <c:pt idx="307">
                  <c:v>593.87</c:v>
                </c:pt>
                <c:pt idx="308">
                  <c:v>593.87</c:v>
                </c:pt>
                <c:pt idx="309">
                  <c:v>593.87</c:v>
                </c:pt>
                <c:pt idx="310">
                  <c:v>593.87</c:v>
                </c:pt>
                <c:pt idx="311">
                  <c:v>593.87</c:v>
                </c:pt>
                <c:pt idx="312">
                  <c:v>593.87</c:v>
                </c:pt>
                <c:pt idx="313">
                  <c:v>593.87</c:v>
                </c:pt>
                <c:pt idx="314">
                  <c:v>593.87</c:v>
                </c:pt>
                <c:pt idx="315">
                  <c:v>593.87</c:v>
                </c:pt>
                <c:pt idx="316">
                  <c:v>593.87</c:v>
                </c:pt>
                <c:pt idx="317">
                  <c:v>593.87</c:v>
                </c:pt>
                <c:pt idx="318">
                  <c:v>593.87</c:v>
                </c:pt>
                <c:pt idx="319">
                  <c:v>593.87</c:v>
                </c:pt>
                <c:pt idx="320">
                  <c:v>593.87</c:v>
                </c:pt>
                <c:pt idx="321">
                  <c:v>593.87</c:v>
                </c:pt>
                <c:pt idx="322">
                  <c:v>593.87</c:v>
                </c:pt>
                <c:pt idx="323">
                  <c:v>593.87</c:v>
                </c:pt>
                <c:pt idx="324">
                  <c:v>593.87</c:v>
                </c:pt>
                <c:pt idx="325">
                  <c:v>593.87</c:v>
                </c:pt>
                <c:pt idx="326">
                  <c:v>593.87</c:v>
                </c:pt>
                <c:pt idx="327">
                  <c:v>593.87</c:v>
                </c:pt>
                <c:pt idx="328">
                  <c:v>593.87</c:v>
                </c:pt>
                <c:pt idx="329">
                  <c:v>593.87</c:v>
                </c:pt>
                <c:pt idx="330">
                  <c:v>593.87</c:v>
                </c:pt>
                <c:pt idx="331">
                  <c:v>593.87</c:v>
                </c:pt>
                <c:pt idx="332">
                  <c:v>593.87</c:v>
                </c:pt>
                <c:pt idx="333">
                  <c:v>593.87</c:v>
                </c:pt>
                <c:pt idx="334">
                  <c:v>593.87</c:v>
                </c:pt>
                <c:pt idx="335">
                  <c:v>593.87</c:v>
                </c:pt>
                <c:pt idx="336">
                  <c:v>593.87</c:v>
                </c:pt>
                <c:pt idx="337">
                  <c:v>593.87</c:v>
                </c:pt>
                <c:pt idx="338">
                  <c:v>593.87</c:v>
                </c:pt>
                <c:pt idx="339">
                  <c:v>593.87</c:v>
                </c:pt>
                <c:pt idx="340">
                  <c:v>593.87</c:v>
                </c:pt>
                <c:pt idx="341">
                  <c:v>593.87</c:v>
                </c:pt>
                <c:pt idx="342">
                  <c:v>593.87</c:v>
                </c:pt>
                <c:pt idx="343">
                  <c:v>593.87</c:v>
                </c:pt>
                <c:pt idx="344">
                  <c:v>593.87</c:v>
                </c:pt>
                <c:pt idx="345">
                  <c:v>593.87</c:v>
                </c:pt>
                <c:pt idx="346">
                  <c:v>593.87</c:v>
                </c:pt>
                <c:pt idx="347">
                  <c:v>593.87</c:v>
                </c:pt>
                <c:pt idx="348">
                  <c:v>593.87</c:v>
                </c:pt>
                <c:pt idx="349">
                  <c:v>593.87</c:v>
                </c:pt>
                <c:pt idx="350">
                  <c:v>593.87</c:v>
                </c:pt>
                <c:pt idx="351">
                  <c:v>593.87</c:v>
                </c:pt>
                <c:pt idx="352">
                  <c:v>593.87</c:v>
                </c:pt>
                <c:pt idx="353">
                  <c:v>593.87</c:v>
                </c:pt>
                <c:pt idx="354">
                  <c:v>593.87</c:v>
                </c:pt>
                <c:pt idx="355">
                  <c:v>593.87</c:v>
                </c:pt>
                <c:pt idx="356">
                  <c:v>593.87</c:v>
                </c:pt>
                <c:pt idx="357">
                  <c:v>593.87</c:v>
                </c:pt>
                <c:pt idx="358">
                  <c:v>593.87</c:v>
                </c:pt>
                <c:pt idx="359">
                  <c:v>593.87</c:v>
                </c:pt>
                <c:pt idx="360">
                  <c:v>593.87</c:v>
                </c:pt>
                <c:pt idx="361">
                  <c:v>593.87</c:v>
                </c:pt>
                <c:pt idx="362">
                  <c:v>593.87</c:v>
                </c:pt>
                <c:pt idx="363">
                  <c:v>593.87</c:v>
                </c:pt>
                <c:pt idx="364">
                  <c:v>593.87</c:v>
                </c:pt>
                <c:pt idx="365">
                  <c:v>593.87</c:v>
                </c:pt>
                <c:pt idx="366">
                  <c:v>593.87</c:v>
                </c:pt>
                <c:pt idx="367">
                  <c:v>593.87</c:v>
                </c:pt>
                <c:pt idx="368">
                  <c:v>593.87</c:v>
                </c:pt>
                <c:pt idx="369">
                  <c:v>593.87</c:v>
                </c:pt>
                <c:pt idx="370">
                  <c:v>593.87</c:v>
                </c:pt>
                <c:pt idx="371">
                  <c:v>593.87</c:v>
                </c:pt>
                <c:pt idx="372">
                  <c:v>593.87</c:v>
                </c:pt>
                <c:pt idx="373">
                  <c:v>593.87</c:v>
                </c:pt>
                <c:pt idx="374">
                  <c:v>593.87</c:v>
                </c:pt>
                <c:pt idx="375">
                  <c:v>593.87</c:v>
                </c:pt>
                <c:pt idx="376">
                  <c:v>593.87</c:v>
                </c:pt>
                <c:pt idx="377">
                  <c:v>593.87</c:v>
                </c:pt>
                <c:pt idx="378">
                  <c:v>593.87</c:v>
                </c:pt>
                <c:pt idx="379">
                  <c:v>593.87</c:v>
                </c:pt>
                <c:pt idx="380">
                  <c:v>593.87</c:v>
                </c:pt>
                <c:pt idx="381">
                  <c:v>593.87</c:v>
                </c:pt>
                <c:pt idx="382">
                  <c:v>593.87</c:v>
                </c:pt>
                <c:pt idx="383">
                  <c:v>593.87</c:v>
                </c:pt>
                <c:pt idx="384">
                  <c:v>593.87</c:v>
                </c:pt>
                <c:pt idx="385">
                  <c:v>593.87</c:v>
                </c:pt>
                <c:pt idx="386">
                  <c:v>593.87</c:v>
                </c:pt>
                <c:pt idx="387">
                  <c:v>593.87</c:v>
                </c:pt>
                <c:pt idx="388">
                  <c:v>593.87</c:v>
                </c:pt>
                <c:pt idx="389">
                  <c:v>593.87</c:v>
                </c:pt>
                <c:pt idx="390">
                  <c:v>593.87</c:v>
                </c:pt>
                <c:pt idx="391">
                  <c:v>593.87</c:v>
                </c:pt>
                <c:pt idx="392">
                  <c:v>593.87</c:v>
                </c:pt>
                <c:pt idx="393">
                  <c:v>593.87</c:v>
                </c:pt>
                <c:pt idx="394">
                  <c:v>593.87</c:v>
                </c:pt>
                <c:pt idx="395">
                  <c:v>593.87</c:v>
                </c:pt>
                <c:pt idx="396">
                  <c:v>593.87</c:v>
                </c:pt>
                <c:pt idx="397">
                  <c:v>593.87</c:v>
                </c:pt>
                <c:pt idx="398">
                  <c:v>593.87</c:v>
                </c:pt>
                <c:pt idx="399">
                  <c:v>593.87</c:v>
                </c:pt>
                <c:pt idx="400">
                  <c:v>593.87</c:v>
                </c:pt>
              </c:numCache>
            </c:numRef>
          </c:val>
        </c:ser>
        <c:marker val="1"/>
        <c:axId val="113375104"/>
        <c:axId val="113455104"/>
      </c:lineChart>
      <c:catAx>
        <c:axId val="113375104"/>
        <c:scaling>
          <c:orientation val="minMax"/>
        </c:scaling>
        <c:axPos val="b"/>
        <c:title>
          <c:tx>
            <c:rich>
              <a:bodyPr/>
              <a:lstStyle/>
              <a:p>
                <a:pPr>
                  <a:defRPr>
                    <a:latin typeface="Times New Roman" pitchFamily="18" charset="0"/>
                    <a:cs typeface="Times New Roman" pitchFamily="18" charset="0"/>
                  </a:defRPr>
                </a:pPr>
                <a:r>
                  <a:rPr lang="en-US" dirty="0">
                    <a:latin typeface="Times New Roman" pitchFamily="18" charset="0"/>
                    <a:cs typeface="Times New Roman" pitchFamily="18" charset="0"/>
                  </a:rPr>
                  <a:t>Federal Poverty Level</a:t>
                </a:r>
              </a:p>
            </c:rich>
          </c:tx>
          <c:layout>
            <c:manualLayout>
              <c:xMode val="edge"/>
              <c:yMode val="edge"/>
              <c:x val="0.38901221481930393"/>
              <c:y val="0.76833003416472689"/>
            </c:manualLayout>
          </c:layout>
        </c:title>
        <c:numFmt formatCode="0%" sourceLinked="1"/>
        <c:tickLblPos val="nextTo"/>
        <c:txPr>
          <a:bodyPr/>
          <a:lstStyle/>
          <a:p>
            <a:pPr>
              <a:defRPr>
                <a:latin typeface="Times New Roman" pitchFamily="18" charset="0"/>
                <a:cs typeface="Times New Roman" pitchFamily="18" charset="0"/>
              </a:defRPr>
            </a:pPr>
            <a:endParaRPr lang="en-US"/>
          </a:p>
        </c:txPr>
        <c:crossAx val="113455104"/>
        <c:crosses val="autoZero"/>
        <c:auto val="1"/>
        <c:lblAlgn val="ctr"/>
        <c:lblOffset val="100"/>
        <c:tickLblSkip val="50"/>
        <c:tickMarkSkip val="100"/>
      </c:catAx>
      <c:valAx>
        <c:axId val="113455104"/>
        <c:scaling>
          <c:orientation val="minMax"/>
        </c:scaling>
        <c:axPos val="l"/>
        <c:majorGridlines/>
        <c:numFmt formatCode="&quot;$&quot;#,##0_);\(&quot;$&quot;#,##0\)" sourceLinked="0"/>
        <c:tickLblPos val="nextTo"/>
        <c:txPr>
          <a:bodyPr/>
          <a:lstStyle/>
          <a:p>
            <a:pPr>
              <a:defRPr>
                <a:latin typeface="Times New Roman" pitchFamily="18" charset="0"/>
                <a:cs typeface="Times New Roman" pitchFamily="18" charset="0"/>
              </a:defRPr>
            </a:pPr>
            <a:endParaRPr lang="en-US"/>
          </a:p>
        </c:txPr>
        <c:crossAx val="113375104"/>
        <c:crosses val="autoZero"/>
        <c:crossBetween val="between"/>
      </c:valAx>
    </c:plotArea>
    <c:legend>
      <c:legendPos val="b"/>
      <c:layout>
        <c:manualLayout>
          <c:xMode val="edge"/>
          <c:yMode val="edge"/>
          <c:x val="7.246376811594255E-4"/>
          <c:y val="0.82774204900365111"/>
          <c:w val="0.98435843435627568"/>
          <c:h val="0.14003401809410698"/>
        </c:manualLayout>
      </c:layout>
      <c:txPr>
        <a:bodyPr/>
        <a:lstStyle/>
        <a:p>
          <a:pPr>
            <a:defRPr>
              <a:latin typeface="Times New Roman" pitchFamily="18" charset="0"/>
              <a:cs typeface="Times New Roman" pitchFamily="18" charset="0"/>
            </a:defRPr>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CAF59C-9C97-4A1E-8C03-A69BE3D66327}" type="datetimeFigureOut">
              <a:rPr lang="en-US" smtClean="0"/>
              <a:pPr/>
              <a:t>11/12/2013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3BBD1A4-F4A8-44A5-8D7F-6C169F4C27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E9B6AA3-C3CF-4F78-A93F-0B6AFC8B8F78}" type="datetimeFigureOut">
              <a:rPr lang="en-US" smtClean="0"/>
              <a:pPr/>
              <a:t>11/12/2013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6147AC-C880-4A0E-90C1-83060C15EA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DEE943-8423-45DC-8FF5-A664DAD230F4}"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300105-1702-4931-8633-33D0165A4596}" type="slidenum">
              <a:rPr lang="en-US" smtClean="0">
                <a:solidFill>
                  <a:srgbClr val="000000"/>
                </a:solidFill>
              </a:rPr>
              <a:pPr fontAlgn="base">
                <a:spcBef>
                  <a:spcPct val="0"/>
                </a:spcBef>
                <a:spcAft>
                  <a:spcPct val="0"/>
                </a:spcAft>
                <a:defRPr/>
              </a:pPr>
              <a:t>21</a:t>
            </a:fld>
            <a:endParaRPr lang="en-US" smtClean="0">
              <a:solidFill>
                <a:srgbClr val="000000"/>
              </a:solidFill>
            </a:endParaRPr>
          </a:p>
        </p:txBody>
      </p:sp>
      <p:sp>
        <p:nvSpPr>
          <p:cNvPr id="116741"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(c) SVC Inc</a:t>
            </a:r>
          </a:p>
        </p:txBody>
      </p:sp>
      <p:sp>
        <p:nvSpPr>
          <p:cNvPr id="116742"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10/22/2013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DF6147AC-C880-4A0E-90C1-83060C15EAD0}" type="slidenum">
              <a:rPr lang="en-US" smtClean="0"/>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DF6147AC-C880-4A0E-90C1-83060C15EAD0}" type="slidenum">
              <a:rPr lang="en-US" smtClean="0"/>
              <a:pPr/>
              <a:t>24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eaLnBrk="1" fontAlgn="auto" latinLnBrk="0" hangingPunct="1"/>
            <a:endParaRPr lang="en-US" sz="1200" b="1"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6147AC-C880-4A0E-90C1-83060C15EAD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F6147AC-C880-4A0E-90C1-83060C15EAD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47AC-C880-4A0E-90C1-83060C15EAD0}"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6147AC-C880-4A0E-90C1-83060C15EAD0}"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658BEF3F-15C6-4B5C-98DA-CB64D2841C1B}" type="datetime1">
              <a:rPr lang="en-US" smtClean="0"/>
              <a:pPr>
                <a:defRPr/>
              </a:pPr>
              <a:t>11/12/2013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Program Integrity Proposed Regulatioin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803A852F-C2FA-4B83-A15A-2CD3895D8A6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D553703-9F53-4E52-9BC5-D4479F57CE9F}" type="datetime1">
              <a:rPr lang="en-US" smtClean="0"/>
              <a:pPr>
                <a:defRPr/>
              </a:pPr>
              <a:t>11/12/2013</a:t>
            </a:fld>
            <a:endParaRPr lang="en-US" dirty="0"/>
          </a:p>
        </p:txBody>
      </p:sp>
      <p:sp>
        <p:nvSpPr>
          <p:cNvPr id="5" name="Footer Placeholder 4"/>
          <p:cNvSpPr>
            <a:spLocks noGrp="1"/>
          </p:cNvSpPr>
          <p:nvPr>
            <p:ph type="ftr" sz="quarter" idx="11"/>
          </p:nvPr>
        </p:nvSpPr>
        <p:spPr/>
        <p:txBody>
          <a:bodyPr/>
          <a:lstStyle>
            <a:extLst/>
          </a:lstStyle>
          <a:p>
            <a:pPr>
              <a:defRPr/>
            </a:pPr>
            <a:r>
              <a:rPr lang="en-US" smtClean="0"/>
              <a:t>Program Integrity Proposed Regulatioin</a:t>
            </a:r>
            <a:endParaRPr lang="en-US" dirty="0"/>
          </a:p>
        </p:txBody>
      </p:sp>
      <p:sp>
        <p:nvSpPr>
          <p:cNvPr id="6" name="Slide Number Placeholder 5"/>
          <p:cNvSpPr>
            <a:spLocks noGrp="1"/>
          </p:cNvSpPr>
          <p:nvPr>
            <p:ph type="sldNum" sz="quarter" idx="12"/>
          </p:nvPr>
        </p:nvSpPr>
        <p:spPr/>
        <p:txBody>
          <a:bodyPr/>
          <a:lstStyle>
            <a:extLst/>
          </a:lstStyle>
          <a:p>
            <a:pPr>
              <a:defRPr/>
            </a:pPr>
            <a:fld id="{04AEED40-C9A5-49C5-B3BC-7800D5640F9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FC2903B-2407-4F44-99AF-DEB0A9012576}" type="datetime1">
              <a:rPr lang="en-US" smtClean="0"/>
              <a:pPr>
                <a:defRPr/>
              </a:pPr>
              <a:t>11/12/2013</a:t>
            </a:fld>
            <a:endParaRPr lang="en-US" dirty="0"/>
          </a:p>
        </p:txBody>
      </p:sp>
      <p:sp>
        <p:nvSpPr>
          <p:cNvPr id="5" name="Footer Placeholder 4"/>
          <p:cNvSpPr>
            <a:spLocks noGrp="1"/>
          </p:cNvSpPr>
          <p:nvPr>
            <p:ph type="ftr" sz="quarter" idx="11"/>
          </p:nvPr>
        </p:nvSpPr>
        <p:spPr/>
        <p:txBody>
          <a:bodyPr/>
          <a:lstStyle>
            <a:extLst/>
          </a:lstStyle>
          <a:p>
            <a:pPr>
              <a:defRPr/>
            </a:pPr>
            <a:r>
              <a:rPr lang="en-US" smtClean="0"/>
              <a:t>Program Integrity Proposed Regulatioin</a:t>
            </a:r>
            <a:endParaRPr lang="en-US" dirty="0"/>
          </a:p>
        </p:txBody>
      </p:sp>
      <p:sp>
        <p:nvSpPr>
          <p:cNvPr id="6" name="Slide Number Placeholder 5"/>
          <p:cNvSpPr>
            <a:spLocks noGrp="1"/>
          </p:cNvSpPr>
          <p:nvPr>
            <p:ph type="sldNum" sz="quarter" idx="12"/>
          </p:nvPr>
        </p:nvSpPr>
        <p:spPr/>
        <p:txBody>
          <a:bodyPr/>
          <a:lstStyle>
            <a:extLst/>
          </a:lstStyle>
          <a:p>
            <a:pPr>
              <a:defRPr/>
            </a:pPr>
            <a:fld id="{4917BB40-8C34-4B01-9F29-91759EB9F4F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0C01E93-27A5-4726-8CEC-184BD8E162FE}" type="datetime1">
              <a:rPr lang="en-US" smtClean="0"/>
              <a:pPr>
                <a:defRPr/>
              </a:pPr>
              <a:t>11/12/2013</a:t>
            </a:fld>
            <a:endParaRPr lang="en-US" dirty="0"/>
          </a:p>
        </p:txBody>
      </p:sp>
      <p:sp>
        <p:nvSpPr>
          <p:cNvPr id="5" name="Footer Placeholder 4"/>
          <p:cNvSpPr>
            <a:spLocks noGrp="1"/>
          </p:cNvSpPr>
          <p:nvPr>
            <p:ph type="ftr" sz="quarter" idx="11"/>
          </p:nvPr>
        </p:nvSpPr>
        <p:spPr/>
        <p:txBody>
          <a:bodyPr/>
          <a:lstStyle>
            <a:extLst/>
          </a:lstStyle>
          <a:p>
            <a:pPr>
              <a:defRPr/>
            </a:pPr>
            <a:r>
              <a:rPr lang="en-US" smtClean="0"/>
              <a:t>Program Integrity Proposed Regulatioin</a:t>
            </a:r>
            <a:endParaRPr lang="en-US" dirty="0"/>
          </a:p>
        </p:txBody>
      </p:sp>
      <p:sp>
        <p:nvSpPr>
          <p:cNvPr id="6" name="Slide Number Placeholder 5"/>
          <p:cNvSpPr>
            <a:spLocks noGrp="1"/>
          </p:cNvSpPr>
          <p:nvPr>
            <p:ph type="sldNum" sz="quarter" idx="12"/>
          </p:nvPr>
        </p:nvSpPr>
        <p:spPr/>
        <p:txBody>
          <a:bodyPr/>
          <a:lstStyle>
            <a:extLst/>
          </a:lstStyle>
          <a:p>
            <a:pPr>
              <a:defRPr/>
            </a:pPr>
            <a:fld id="{6C8C966F-5EDB-428F-9A8D-36A5F0C60829}"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45249BD1-FF42-4569-8F47-BDDA740F3946}" type="datetime1">
              <a:rPr lang="en-US" smtClean="0"/>
              <a:pPr>
                <a:defRPr/>
              </a:pPr>
              <a:t>11/12/2013</a:t>
            </a:fld>
            <a:endParaRPr lang="en-US" dirty="0"/>
          </a:p>
        </p:txBody>
      </p:sp>
      <p:sp>
        <p:nvSpPr>
          <p:cNvPr id="5" name="Footer Placeholder 4"/>
          <p:cNvSpPr>
            <a:spLocks noGrp="1"/>
          </p:cNvSpPr>
          <p:nvPr>
            <p:ph type="ftr" sz="quarter" idx="11"/>
          </p:nvPr>
        </p:nvSpPr>
        <p:spPr/>
        <p:txBody>
          <a:bodyPr/>
          <a:lstStyle>
            <a:extLst/>
          </a:lstStyle>
          <a:p>
            <a:pPr>
              <a:defRPr/>
            </a:pPr>
            <a:r>
              <a:rPr lang="en-US" smtClean="0"/>
              <a:t>Program Integrity Proposed Regulatioin</a:t>
            </a:r>
            <a:endParaRPr lang="en-US" dirty="0"/>
          </a:p>
        </p:txBody>
      </p:sp>
      <p:sp>
        <p:nvSpPr>
          <p:cNvPr id="6" name="Slide Number Placeholder 5"/>
          <p:cNvSpPr>
            <a:spLocks noGrp="1"/>
          </p:cNvSpPr>
          <p:nvPr>
            <p:ph type="sldNum" sz="quarter" idx="12"/>
          </p:nvPr>
        </p:nvSpPr>
        <p:spPr/>
        <p:txBody>
          <a:bodyPr/>
          <a:lstStyle>
            <a:extLst/>
          </a:lstStyle>
          <a:p>
            <a:pPr>
              <a:defRPr/>
            </a:pPr>
            <a:fld id="{AB286D14-1906-4F5A-8B90-89603B62033C}"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D84DF9C6-5E4D-4C06-B014-DFC725DD0846}" type="datetime1">
              <a:rPr lang="en-US" smtClean="0"/>
              <a:pPr>
                <a:defRPr/>
              </a:pPr>
              <a:t>11/12/2013</a:t>
            </a:fld>
            <a:endParaRPr lang="en-US" dirty="0"/>
          </a:p>
        </p:txBody>
      </p:sp>
      <p:sp>
        <p:nvSpPr>
          <p:cNvPr id="6" name="Footer Placeholder 5"/>
          <p:cNvSpPr>
            <a:spLocks noGrp="1"/>
          </p:cNvSpPr>
          <p:nvPr>
            <p:ph type="ftr" sz="quarter" idx="11"/>
          </p:nvPr>
        </p:nvSpPr>
        <p:spPr/>
        <p:txBody>
          <a:bodyPr/>
          <a:lstStyle>
            <a:extLst/>
          </a:lstStyle>
          <a:p>
            <a:pPr>
              <a:defRPr/>
            </a:pPr>
            <a:r>
              <a:rPr lang="en-US" smtClean="0"/>
              <a:t>Program Integrity Proposed Regulatioin</a:t>
            </a:r>
            <a:endParaRPr lang="en-US" dirty="0"/>
          </a:p>
        </p:txBody>
      </p:sp>
      <p:sp>
        <p:nvSpPr>
          <p:cNvPr id="7" name="Slide Number Placeholder 6"/>
          <p:cNvSpPr>
            <a:spLocks noGrp="1"/>
          </p:cNvSpPr>
          <p:nvPr>
            <p:ph type="sldNum" sz="quarter" idx="12"/>
          </p:nvPr>
        </p:nvSpPr>
        <p:spPr/>
        <p:txBody>
          <a:bodyPr/>
          <a:lstStyle>
            <a:extLst/>
          </a:lstStyle>
          <a:p>
            <a:pPr>
              <a:defRPr/>
            </a:pPr>
            <a:fld id="{8CA77F06-E54E-4FA7-BF02-0D42CE987EEF}"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354F87B6-E381-46DD-9A5A-5A4BFBBEC0AB}" type="datetime1">
              <a:rPr lang="en-US" smtClean="0"/>
              <a:pPr>
                <a:defRPr/>
              </a:pPr>
              <a:t>11/12/2013</a:t>
            </a:fld>
            <a:endParaRPr lang="en-US" dirty="0"/>
          </a:p>
        </p:txBody>
      </p:sp>
      <p:sp>
        <p:nvSpPr>
          <p:cNvPr id="8" name="Footer Placeholder 7"/>
          <p:cNvSpPr>
            <a:spLocks noGrp="1"/>
          </p:cNvSpPr>
          <p:nvPr>
            <p:ph type="ftr" sz="quarter" idx="11"/>
          </p:nvPr>
        </p:nvSpPr>
        <p:spPr/>
        <p:txBody>
          <a:bodyPr/>
          <a:lstStyle>
            <a:extLst/>
          </a:lstStyle>
          <a:p>
            <a:pPr>
              <a:defRPr/>
            </a:pPr>
            <a:r>
              <a:rPr lang="en-US" smtClean="0"/>
              <a:t>Program Integrity Proposed Regulatioin</a:t>
            </a:r>
            <a:endParaRPr lang="en-US" dirty="0"/>
          </a:p>
        </p:txBody>
      </p:sp>
      <p:sp>
        <p:nvSpPr>
          <p:cNvPr id="9" name="Slide Number Placeholder 8"/>
          <p:cNvSpPr>
            <a:spLocks noGrp="1"/>
          </p:cNvSpPr>
          <p:nvPr>
            <p:ph type="sldNum" sz="quarter" idx="12"/>
          </p:nvPr>
        </p:nvSpPr>
        <p:spPr/>
        <p:txBody>
          <a:bodyPr/>
          <a:lstStyle>
            <a:extLst/>
          </a:lstStyle>
          <a:p>
            <a:pPr>
              <a:defRPr/>
            </a:pPr>
            <a:fld id="{A6F7A174-E99F-445B-9162-96750E306C7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C3CB8ADC-45D2-4AEA-A7B0-2BA7C03C84E2}" type="datetime1">
              <a:rPr lang="en-US" smtClean="0"/>
              <a:pPr>
                <a:defRPr/>
              </a:pPr>
              <a:t>11/12/2013</a:t>
            </a:fld>
            <a:endParaRPr lang="en-US" dirty="0"/>
          </a:p>
        </p:txBody>
      </p:sp>
      <p:sp>
        <p:nvSpPr>
          <p:cNvPr id="4" name="Footer Placeholder 3"/>
          <p:cNvSpPr>
            <a:spLocks noGrp="1"/>
          </p:cNvSpPr>
          <p:nvPr>
            <p:ph type="ftr" sz="quarter" idx="11"/>
          </p:nvPr>
        </p:nvSpPr>
        <p:spPr/>
        <p:txBody>
          <a:bodyPr/>
          <a:lstStyle>
            <a:extLst/>
          </a:lstStyle>
          <a:p>
            <a:pPr>
              <a:defRPr/>
            </a:pPr>
            <a:r>
              <a:rPr lang="en-US" smtClean="0"/>
              <a:t>Program Integrity Proposed Regulatioin</a:t>
            </a:r>
            <a:endParaRPr lang="en-US" dirty="0"/>
          </a:p>
        </p:txBody>
      </p:sp>
      <p:sp>
        <p:nvSpPr>
          <p:cNvPr id="5" name="Slide Number Placeholder 4"/>
          <p:cNvSpPr>
            <a:spLocks noGrp="1"/>
          </p:cNvSpPr>
          <p:nvPr>
            <p:ph type="sldNum" sz="quarter" idx="12"/>
          </p:nvPr>
        </p:nvSpPr>
        <p:spPr/>
        <p:txBody>
          <a:bodyPr/>
          <a:lstStyle>
            <a:extLst/>
          </a:lstStyle>
          <a:p>
            <a:pPr>
              <a:defRPr/>
            </a:pPr>
            <a:fld id="{1A6A93EB-568D-4F8F-A90A-AED9679D54FA}"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136E4391-799E-4125-B60B-AC045FC2DB1E}" type="datetime1">
              <a:rPr lang="en-US" smtClean="0"/>
              <a:pPr>
                <a:defRPr/>
              </a:pPr>
              <a:t>11/12/2013</a:t>
            </a:fld>
            <a:endParaRPr lang="en-US" dirty="0"/>
          </a:p>
        </p:txBody>
      </p:sp>
      <p:sp>
        <p:nvSpPr>
          <p:cNvPr id="3" name="Footer Placeholder 2"/>
          <p:cNvSpPr>
            <a:spLocks noGrp="1"/>
          </p:cNvSpPr>
          <p:nvPr>
            <p:ph type="ftr" sz="quarter" idx="11"/>
          </p:nvPr>
        </p:nvSpPr>
        <p:spPr/>
        <p:txBody>
          <a:bodyPr/>
          <a:lstStyle>
            <a:extLst/>
          </a:lstStyle>
          <a:p>
            <a:pPr>
              <a:defRPr/>
            </a:pPr>
            <a:r>
              <a:rPr lang="en-US" smtClean="0"/>
              <a:t>Program Integrity Proposed Regulatioin</a:t>
            </a:r>
            <a:endParaRPr lang="en-US" dirty="0"/>
          </a:p>
        </p:txBody>
      </p:sp>
      <p:sp>
        <p:nvSpPr>
          <p:cNvPr id="4" name="Slide Number Placeholder 3"/>
          <p:cNvSpPr>
            <a:spLocks noGrp="1"/>
          </p:cNvSpPr>
          <p:nvPr>
            <p:ph type="sldNum" sz="quarter" idx="12"/>
          </p:nvPr>
        </p:nvSpPr>
        <p:spPr/>
        <p:txBody>
          <a:bodyPr/>
          <a:lstStyle>
            <a:extLst/>
          </a:lstStyle>
          <a:p>
            <a:pPr>
              <a:defRPr/>
            </a:pPr>
            <a:fld id="{28697005-D2B0-46C4-A534-C166B517061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3D6918D9-C60B-4B34-9671-62CD9F9902A3}" type="datetime1">
              <a:rPr lang="en-US" smtClean="0"/>
              <a:pPr>
                <a:defRPr/>
              </a:pPr>
              <a:t>11/12/2013</a:t>
            </a:fld>
            <a:endParaRPr lang="en-US" dirty="0"/>
          </a:p>
        </p:txBody>
      </p:sp>
      <p:sp>
        <p:nvSpPr>
          <p:cNvPr id="6" name="Footer Placeholder 5"/>
          <p:cNvSpPr>
            <a:spLocks noGrp="1"/>
          </p:cNvSpPr>
          <p:nvPr>
            <p:ph type="ftr" sz="quarter" idx="11"/>
          </p:nvPr>
        </p:nvSpPr>
        <p:spPr/>
        <p:txBody>
          <a:bodyPr/>
          <a:lstStyle>
            <a:extLst/>
          </a:lstStyle>
          <a:p>
            <a:pPr>
              <a:defRPr/>
            </a:pPr>
            <a:r>
              <a:rPr lang="en-US" smtClean="0"/>
              <a:t>Program Integrity Proposed Regulatioin</a:t>
            </a:r>
            <a:endParaRPr lang="en-US" dirty="0"/>
          </a:p>
        </p:txBody>
      </p:sp>
      <p:sp>
        <p:nvSpPr>
          <p:cNvPr id="7" name="Slide Number Placeholder 6"/>
          <p:cNvSpPr>
            <a:spLocks noGrp="1"/>
          </p:cNvSpPr>
          <p:nvPr>
            <p:ph type="sldNum" sz="quarter" idx="12"/>
          </p:nvPr>
        </p:nvSpPr>
        <p:spPr/>
        <p:txBody>
          <a:bodyPr/>
          <a:lstStyle>
            <a:extLst/>
          </a:lstStyle>
          <a:p>
            <a:pPr>
              <a:defRPr/>
            </a:pPr>
            <a:fld id="{C0E97F03-0D3A-4CEC-B299-4054F74067A4}"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D70F36CD-EB9F-4994-97D7-99ACAF7FB249}" type="datetime1">
              <a:rPr lang="en-US" smtClean="0"/>
              <a:pPr>
                <a:defRPr/>
              </a:pPr>
              <a:t>11/12/2013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Program Integrity Proposed Regulatioin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852F199-520D-46FB-955E-F742D76DB169}"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16E6AC9-975A-40EE-AB11-E8117E55D6DC}" type="datetime1">
              <a:rPr lang="en-US" smtClean="0"/>
              <a:pPr>
                <a:defRPr/>
              </a:pPr>
              <a:t>11/12/2013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Program Integrity Proposed Regulatioin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472A02E-5676-4994-BE51-40C0ECD948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endParaRPr lang="en-US" dirty="0"/>
          </a:p>
        </p:txBody>
      </p:sp>
      <p:pic>
        <p:nvPicPr>
          <p:cNvPr id="7" name="Picture 6" descr="indiana-flag.jpg"/>
          <p:cNvPicPr>
            <a:picLocks noChangeAspect="1"/>
          </p:cNvPicPr>
          <p:nvPr/>
        </p:nvPicPr>
        <p:blipFill>
          <a:blip r:embed="rId3" cstate="print">
            <a:lum bright="40000" contrast="-40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143000" y="1343561"/>
            <a:ext cx="6705600" cy="1323439"/>
          </a:xfrm>
          <a:prstGeom prst="rect">
            <a:avLst/>
          </a:prstGeom>
          <a:noFill/>
        </p:spPr>
        <p:txBody>
          <a:bodyPr>
            <a:spAutoFit/>
          </a:bodyPr>
          <a:lstStyle/>
          <a:p>
            <a:pPr algn="ctr" fontAlgn="auto">
              <a:spcBef>
                <a:spcPts val="0"/>
              </a:spcBef>
              <a:spcAft>
                <a:spcPts val="0"/>
              </a:spcAft>
              <a:defRPr/>
            </a:pPr>
            <a:r>
              <a:rPr lang="en-US" sz="4000" dirty="0">
                <a:solidFill>
                  <a:srgbClr val="002060"/>
                </a:solidFill>
                <a:effectLst>
                  <a:outerShdw blurRad="38100" dist="38100" dir="2700000" algn="tl">
                    <a:srgbClr val="000000">
                      <a:alpha val="43137"/>
                    </a:srgbClr>
                  </a:outerShdw>
                </a:effectLst>
                <a:latin typeface="+mj-lt"/>
              </a:rPr>
              <a:t>Indiana Department of Insurance</a:t>
            </a:r>
          </a:p>
        </p:txBody>
      </p:sp>
      <p:sp>
        <p:nvSpPr>
          <p:cNvPr id="9" name="TextBox 8"/>
          <p:cNvSpPr txBox="1"/>
          <p:nvPr/>
        </p:nvSpPr>
        <p:spPr>
          <a:xfrm>
            <a:off x="457200" y="2667000"/>
            <a:ext cx="8382000" cy="4001095"/>
          </a:xfrm>
          <a:prstGeom prst="rect">
            <a:avLst/>
          </a:prstGeom>
          <a:noFill/>
        </p:spPr>
        <p:txBody>
          <a:bodyPr wrap="square">
            <a:spAutoFit/>
          </a:bodyPr>
          <a:lstStyle/>
          <a:p>
            <a:pPr algn="ctr" fontAlgn="auto">
              <a:spcBef>
                <a:spcPts val="0"/>
              </a:spcBef>
              <a:spcAft>
                <a:spcPts val="0"/>
              </a:spcAft>
              <a:defRPr/>
            </a:pPr>
            <a:r>
              <a:rPr lang="en-US" sz="4400" b="1" dirty="0" smtClean="0">
                <a:solidFill>
                  <a:srgbClr val="002060"/>
                </a:solidFill>
                <a:effectLst>
                  <a:outerShdw blurRad="38100" dist="38100" dir="2700000" algn="tl">
                    <a:srgbClr val="000000">
                      <a:alpha val="43137"/>
                    </a:srgbClr>
                  </a:outerShdw>
                </a:effectLst>
                <a:latin typeface="+mj-lt"/>
              </a:rPr>
              <a:t>Actuarial Science Program Purdue University</a:t>
            </a:r>
          </a:p>
          <a:p>
            <a:pPr algn="ctr" fontAlgn="auto">
              <a:spcBef>
                <a:spcPts val="0"/>
              </a:spcBef>
              <a:spcAft>
                <a:spcPts val="0"/>
              </a:spcAft>
              <a:defRPr/>
            </a:pPr>
            <a:r>
              <a:rPr lang="en-US" sz="4400" b="1" dirty="0" smtClean="0">
                <a:solidFill>
                  <a:srgbClr val="002060"/>
                </a:solidFill>
                <a:effectLst>
                  <a:outerShdw blurRad="38100" dist="38100" dir="2700000" algn="tl">
                    <a:srgbClr val="000000">
                      <a:alpha val="43137"/>
                    </a:srgbClr>
                  </a:outerShdw>
                </a:effectLst>
                <a:latin typeface="+mj-lt"/>
              </a:rPr>
              <a:t>ACA Update </a:t>
            </a:r>
          </a:p>
          <a:p>
            <a:pPr algn="ctr" fontAlgn="auto">
              <a:spcBef>
                <a:spcPts val="0"/>
              </a:spcBef>
              <a:spcAft>
                <a:spcPts val="0"/>
              </a:spcAft>
              <a:defRPr/>
            </a:pPr>
            <a:endParaRPr lang="en-US" sz="1600" b="1" dirty="0" smtClean="0">
              <a:solidFill>
                <a:srgbClr val="002060"/>
              </a:solidFill>
              <a:effectLst>
                <a:outerShdw blurRad="38100" dist="38100" dir="2700000" algn="tl">
                  <a:srgbClr val="000000">
                    <a:alpha val="43137"/>
                  </a:srgbClr>
                </a:outerShdw>
              </a:effectLst>
              <a:latin typeface="+mj-lt"/>
            </a:endParaRPr>
          </a:p>
          <a:p>
            <a:pPr algn="ctr" fontAlgn="auto">
              <a:spcBef>
                <a:spcPts val="0"/>
              </a:spcBef>
              <a:spcAft>
                <a:spcPts val="0"/>
              </a:spcAft>
              <a:defRPr/>
            </a:pPr>
            <a:r>
              <a:rPr lang="en-US" sz="1600" b="1" dirty="0" smtClean="0">
                <a:solidFill>
                  <a:srgbClr val="002060"/>
                </a:solidFill>
                <a:effectLst>
                  <a:outerShdw blurRad="38100" dist="38100" dir="2700000" algn="tl">
                    <a:srgbClr val="000000">
                      <a:alpha val="43137"/>
                    </a:srgbClr>
                  </a:outerShdw>
                </a:effectLst>
                <a:latin typeface="+mj-lt"/>
              </a:rPr>
              <a:t>November 12, 2013</a:t>
            </a:r>
            <a:endParaRPr lang="en-US" sz="1600" b="1" dirty="0">
              <a:solidFill>
                <a:srgbClr val="002060"/>
              </a:solidFill>
              <a:effectLst>
                <a:outerShdw blurRad="38100" dist="38100" dir="2700000" algn="tl">
                  <a:srgbClr val="000000">
                    <a:alpha val="43137"/>
                  </a:srgbClr>
                </a:outerShdw>
              </a:effectLst>
              <a:latin typeface="+mj-lt"/>
            </a:endParaRPr>
          </a:p>
          <a:p>
            <a:pPr algn="ctr" fontAlgn="auto">
              <a:spcBef>
                <a:spcPts val="0"/>
              </a:spcBef>
              <a:spcAft>
                <a:spcPts val="0"/>
              </a:spcAft>
              <a:defRPr/>
            </a:pPr>
            <a:endParaRPr lang="en-US" b="1" dirty="0" smtClean="0">
              <a:solidFill>
                <a:srgbClr val="002060"/>
              </a:solidFill>
              <a:effectLst>
                <a:outerShdw blurRad="38100" dist="38100" dir="2700000" algn="tl">
                  <a:srgbClr val="000000">
                    <a:alpha val="43137"/>
                  </a:srgbClr>
                </a:outerShdw>
              </a:effectLst>
              <a:latin typeface="+mj-lt"/>
            </a:endParaRPr>
          </a:p>
          <a:p>
            <a:pPr algn="ctr" fontAlgn="auto">
              <a:spcBef>
                <a:spcPts val="0"/>
              </a:spcBef>
              <a:spcAft>
                <a:spcPts val="0"/>
              </a:spcAft>
              <a:defRPr/>
            </a:pPr>
            <a:r>
              <a:rPr lang="en-US" b="1" dirty="0" smtClean="0">
                <a:solidFill>
                  <a:srgbClr val="002060"/>
                </a:solidFill>
                <a:effectLst>
                  <a:outerShdw blurRad="38100" dist="38100" dir="2700000" algn="tl">
                    <a:srgbClr val="000000">
                      <a:alpha val="43137"/>
                    </a:srgbClr>
                  </a:outerShdw>
                </a:effectLst>
                <a:latin typeface="+mj-lt"/>
              </a:rPr>
              <a:t>Logan P. Harrison </a:t>
            </a:r>
          </a:p>
          <a:p>
            <a:pPr algn="ctr" fontAlgn="auto">
              <a:spcBef>
                <a:spcPts val="0"/>
              </a:spcBef>
              <a:spcAft>
                <a:spcPts val="0"/>
              </a:spcAft>
              <a:defRPr/>
            </a:pPr>
            <a:r>
              <a:rPr lang="en-US" b="1" dirty="0" smtClean="0">
                <a:solidFill>
                  <a:srgbClr val="002060"/>
                </a:solidFill>
                <a:effectLst>
                  <a:outerShdw blurRad="38100" dist="38100" dir="2700000" algn="tl">
                    <a:srgbClr val="000000">
                      <a:alpha val="43137"/>
                    </a:srgbClr>
                  </a:outerShdw>
                </a:effectLst>
                <a:latin typeface="+mj-lt"/>
              </a:rPr>
              <a:t>Chief Deputy Commissioner of Insurance</a:t>
            </a:r>
            <a:endParaRPr lang="en-US" b="1" dirty="0">
              <a:solidFill>
                <a:srgbClr val="002060"/>
              </a:solidFill>
              <a:effectLst>
                <a:outerShdw blurRad="38100" dist="38100" dir="2700000" algn="tl">
                  <a:srgbClr val="000000">
                    <a:alpha val="43137"/>
                  </a:srgbClr>
                </a:outerShdw>
              </a:effectLst>
              <a:latin typeface="+mj-lt"/>
            </a:endParaRPr>
          </a:p>
          <a:p>
            <a:pPr algn="ctr" fontAlgn="auto">
              <a:spcBef>
                <a:spcPts val="0"/>
              </a:spcBef>
              <a:spcAft>
                <a:spcPts val="0"/>
              </a:spcAft>
              <a:defRPr/>
            </a:pPr>
            <a:r>
              <a:rPr lang="en-US" b="1" dirty="0" smtClean="0">
                <a:solidFill>
                  <a:srgbClr val="002060"/>
                </a:solidFill>
                <a:effectLst>
                  <a:outerShdw blurRad="38100" dist="38100" dir="2700000" algn="tl">
                    <a:srgbClr val="000000">
                      <a:alpha val="43137"/>
                    </a:srgbClr>
                  </a:outerShdw>
                </a:effectLst>
                <a:latin typeface="+mj-lt"/>
              </a:rPr>
              <a:t>lharrison@idoi.IN.gov</a:t>
            </a:r>
          </a:p>
          <a:p>
            <a:pPr algn="ctr" fontAlgn="auto">
              <a:spcBef>
                <a:spcPts val="0"/>
              </a:spcBef>
              <a:spcAft>
                <a:spcPts val="0"/>
              </a:spcAft>
              <a:defRPr/>
            </a:pPr>
            <a:r>
              <a:rPr lang="en-US" b="1" dirty="0" smtClean="0">
                <a:solidFill>
                  <a:schemeClr val="bg1"/>
                </a:solidFill>
                <a:effectLst>
                  <a:outerShdw blurRad="38100" dist="38100" dir="2700000" algn="tl">
                    <a:srgbClr val="000000">
                      <a:alpha val="43137"/>
                    </a:srgbClr>
                  </a:outerShdw>
                </a:effectLst>
                <a:latin typeface="+mj-lt"/>
              </a:rPr>
              <a:t> </a:t>
            </a:r>
            <a:endParaRPr lang="en-US"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1219200"/>
          <a:ext cx="8382001" cy="4310793"/>
        </p:xfrm>
        <a:graphic>
          <a:graphicData uri="http://schemas.openxmlformats.org/drawingml/2006/table">
            <a:tbl>
              <a:tblPr firstRow="1" bandRow="1">
                <a:tableStyleId>{5C22544A-7EE6-4342-B048-85BDC9FD1C3A}</a:tableStyleId>
              </a:tblPr>
              <a:tblGrid>
                <a:gridCol w="838199"/>
                <a:gridCol w="3962401"/>
                <a:gridCol w="1295400"/>
                <a:gridCol w="2286001"/>
              </a:tblGrid>
              <a:tr h="837467">
                <a:tc>
                  <a:txBody>
                    <a:bodyPr/>
                    <a:lstStyle/>
                    <a:p>
                      <a:pPr algn="ctr"/>
                      <a:r>
                        <a:rPr lang="en-US" dirty="0" smtClean="0"/>
                        <a:t>State</a:t>
                      </a:r>
                    </a:p>
                  </a:txBody>
                  <a:tcPr/>
                </a:tc>
                <a:tc>
                  <a:txBody>
                    <a:bodyPr/>
                    <a:lstStyle/>
                    <a:p>
                      <a:pPr algn="ctr"/>
                      <a:r>
                        <a:rPr lang="en-US" dirty="0" smtClean="0"/>
                        <a:t>Individual</a:t>
                      </a:r>
                      <a:r>
                        <a:rPr lang="en-US" baseline="0" dirty="0" smtClean="0"/>
                        <a:t> Market </a:t>
                      </a:r>
                      <a:r>
                        <a:rPr lang="en-US" dirty="0" smtClean="0"/>
                        <a:t>Rating Limit</a:t>
                      </a:r>
                      <a:endParaRPr lang="en-US" dirty="0"/>
                    </a:p>
                  </a:txBody>
                  <a:tcPr/>
                </a:tc>
                <a:tc>
                  <a:txBody>
                    <a:bodyPr/>
                    <a:lstStyle/>
                    <a:p>
                      <a:pPr algn="ctr"/>
                      <a:r>
                        <a:rPr lang="en-US" dirty="0" smtClean="0"/>
                        <a:t>State High Risk Pool</a:t>
                      </a:r>
                      <a:endParaRPr lang="en-US" dirty="0"/>
                    </a:p>
                  </a:txBody>
                  <a:tcPr/>
                </a:tc>
                <a:tc>
                  <a:txBody>
                    <a:bodyPr/>
                    <a:lstStyle/>
                    <a:p>
                      <a:pPr algn="ctr"/>
                      <a:r>
                        <a:rPr lang="en-US" dirty="0" smtClean="0"/>
                        <a:t>SOA</a:t>
                      </a:r>
                      <a:r>
                        <a:rPr lang="en-US" baseline="0" dirty="0" smtClean="0"/>
                        <a:t> % Projected Change in Non-Group PMPM</a:t>
                      </a:r>
                      <a:endParaRPr lang="en-US" dirty="0"/>
                    </a:p>
                  </a:txBody>
                  <a:tcPr/>
                </a:tc>
              </a:tr>
              <a:tr h="485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a:t>
                      </a:r>
                    </a:p>
                  </a:txBody>
                  <a:tcPr/>
                </a:tc>
                <a:tc>
                  <a:txBody>
                    <a:bodyPr/>
                    <a:lstStyle/>
                    <a:p>
                      <a:r>
                        <a:rPr lang="en-US" dirty="0" smtClean="0"/>
                        <a:t>NRS: No</a:t>
                      </a:r>
                      <a:r>
                        <a:rPr lang="en-US" baseline="0" dirty="0" smtClean="0"/>
                        <a:t> Rating Structure</a:t>
                      </a:r>
                      <a:endParaRPr lang="en-US" dirty="0"/>
                    </a:p>
                  </a:txBody>
                  <a:tcPr/>
                </a:tc>
                <a:tc>
                  <a:txBody>
                    <a:bodyPr/>
                    <a:lstStyle/>
                    <a:p>
                      <a:pPr algn="ctr"/>
                      <a:r>
                        <a:rPr lang="en-US" dirty="0" smtClean="0"/>
                        <a:t>YES</a:t>
                      </a:r>
                      <a:endParaRPr lang="en-US" dirty="0"/>
                    </a:p>
                  </a:txBody>
                  <a:tcPr/>
                </a:tc>
                <a:tc>
                  <a:txBody>
                    <a:bodyPr/>
                    <a:lstStyle/>
                    <a:p>
                      <a:pPr algn="ctr"/>
                      <a:r>
                        <a:rPr lang="en-US" dirty="0" smtClean="0"/>
                        <a:t>55.2%</a:t>
                      </a:r>
                      <a:endParaRPr lang="en-US" dirty="0"/>
                    </a:p>
                  </a:txBody>
                  <a:tcPr/>
                </a:tc>
              </a:tr>
              <a:tr h="485199">
                <a:tc>
                  <a:txBody>
                    <a:bodyPr/>
                    <a:lstStyle/>
                    <a:p>
                      <a:r>
                        <a:rPr lang="en-US" dirty="0" smtClean="0"/>
                        <a:t>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NRS: No</a:t>
                      </a:r>
                      <a:r>
                        <a:rPr lang="en-US" baseline="0" dirty="0" smtClean="0"/>
                        <a:t> Rating Structure</a:t>
                      </a:r>
                      <a:endParaRPr lang="en-US" dirty="0" smtClean="0"/>
                    </a:p>
                  </a:txBody>
                  <a:tcPr/>
                </a:tc>
                <a:tc>
                  <a:txBody>
                    <a:bodyPr/>
                    <a:lstStyle/>
                    <a:p>
                      <a:pPr algn="ctr"/>
                      <a:r>
                        <a:rPr lang="en-US" dirty="0" smtClean="0"/>
                        <a:t>YES</a:t>
                      </a:r>
                      <a:endParaRPr lang="en-US" dirty="0"/>
                    </a:p>
                  </a:txBody>
                  <a:tcPr/>
                </a:tc>
                <a:tc>
                  <a:txBody>
                    <a:bodyPr/>
                    <a:lstStyle/>
                    <a:p>
                      <a:pPr algn="ctr"/>
                      <a:r>
                        <a:rPr lang="en-US" dirty="0" smtClean="0"/>
                        <a:t>66.4%</a:t>
                      </a:r>
                      <a:endParaRPr lang="en-US" dirty="0"/>
                    </a:p>
                  </a:txBody>
                  <a:tcPr/>
                </a:tc>
              </a:tr>
              <a:tr h="485199">
                <a:tc>
                  <a:txBody>
                    <a:bodyPr/>
                    <a:lstStyle/>
                    <a:p>
                      <a:r>
                        <a:rPr lang="en-US" dirty="0" smtClean="0"/>
                        <a:t>ME</a:t>
                      </a:r>
                    </a:p>
                  </a:txBody>
                  <a:tcPr/>
                </a:tc>
                <a:tc>
                  <a:txBody>
                    <a:bodyPr/>
                    <a:lstStyle/>
                    <a:p>
                      <a:r>
                        <a:rPr lang="en-US" dirty="0" smtClean="0"/>
                        <a:t>ACR:</a:t>
                      </a:r>
                      <a:r>
                        <a:rPr lang="en-US" baseline="0" dirty="0" smtClean="0"/>
                        <a:t> Adjusted Community Rating</a:t>
                      </a:r>
                      <a:endParaRPr lang="en-US" dirty="0"/>
                    </a:p>
                  </a:txBody>
                  <a:tcPr/>
                </a:tc>
                <a:tc>
                  <a:txBody>
                    <a:bodyPr/>
                    <a:lstStyle/>
                    <a:p>
                      <a:pPr algn="ctr"/>
                      <a:r>
                        <a:rPr lang="en-US" dirty="0" smtClean="0"/>
                        <a:t>NO</a:t>
                      </a:r>
                      <a:endParaRPr lang="en-US" dirty="0"/>
                    </a:p>
                  </a:txBody>
                  <a:tcPr/>
                </a:tc>
                <a:tc>
                  <a:txBody>
                    <a:bodyPr/>
                    <a:lstStyle/>
                    <a:p>
                      <a:pPr algn="ctr"/>
                      <a:r>
                        <a:rPr lang="en-US" dirty="0" smtClean="0"/>
                        <a:t>4.7%</a:t>
                      </a:r>
                      <a:endParaRPr lang="en-US" dirty="0"/>
                    </a:p>
                  </a:txBody>
                  <a:tcPr/>
                </a:tc>
              </a:tr>
              <a:tr h="485199">
                <a:tc>
                  <a:txBody>
                    <a:bodyPr/>
                    <a:lstStyle/>
                    <a:p>
                      <a:r>
                        <a:rPr lang="en-US" dirty="0" smtClean="0"/>
                        <a:t>MA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ACR:</a:t>
                      </a:r>
                      <a:r>
                        <a:rPr lang="en-US" baseline="0" dirty="0" smtClean="0"/>
                        <a:t> Adjusted Community Rating</a:t>
                      </a:r>
                      <a:endParaRPr lang="en-US" dirty="0" smtClean="0"/>
                    </a:p>
                  </a:txBody>
                  <a:tcPr/>
                </a:tc>
                <a:tc>
                  <a:txBody>
                    <a:bodyPr/>
                    <a:lstStyle/>
                    <a:p>
                      <a:pPr algn="ctr"/>
                      <a:r>
                        <a:rPr lang="en-US" dirty="0" smtClean="0"/>
                        <a:t>NO</a:t>
                      </a:r>
                      <a:endParaRPr lang="en-US" dirty="0"/>
                    </a:p>
                  </a:txBody>
                  <a:tcPr/>
                </a:tc>
                <a:tc>
                  <a:txBody>
                    <a:bodyPr/>
                    <a:lstStyle/>
                    <a:p>
                      <a:pPr algn="ctr"/>
                      <a:r>
                        <a:rPr lang="en-US" dirty="0" smtClean="0"/>
                        <a:t>-8.0%</a:t>
                      </a:r>
                      <a:endParaRPr lang="en-US" dirty="0"/>
                    </a:p>
                  </a:txBody>
                  <a:tcPr/>
                </a:tc>
              </a:tr>
              <a:tr h="485199">
                <a:tc>
                  <a:txBody>
                    <a:bodyPr/>
                    <a:lstStyle/>
                    <a:p>
                      <a:r>
                        <a:rPr lang="en-US" dirty="0" smtClean="0"/>
                        <a:t>NJ</a:t>
                      </a:r>
                      <a:endParaRPr lang="en-US" dirty="0"/>
                    </a:p>
                  </a:txBody>
                  <a:tcPr/>
                </a:tc>
                <a:tc>
                  <a:txBody>
                    <a:bodyPr/>
                    <a:lstStyle/>
                    <a:p>
                      <a:r>
                        <a:rPr lang="en-US" dirty="0" smtClean="0"/>
                        <a:t>C:</a:t>
                      </a:r>
                      <a:r>
                        <a:rPr lang="en-US" baseline="0" dirty="0" smtClean="0"/>
                        <a:t> Pure Community Rating</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2.2%</a:t>
                      </a:r>
                    </a:p>
                  </a:txBody>
                  <a:tcPr/>
                </a:tc>
              </a:tr>
              <a:tr h="485199">
                <a:tc>
                  <a:txBody>
                    <a:bodyPr/>
                    <a:lstStyle/>
                    <a:p>
                      <a:r>
                        <a:rPr lang="en-US" dirty="0" smtClean="0"/>
                        <a:t>NY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
                      </a:r>
                      <a:r>
                        <a:rPr lang="en-US" baseline="0" dirty="0" smtClean="0"/>
                        <a:t> Pure Community Rating</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-10.1%</a:t>
                      </a:r>
                    </a:p>
                  </a:txBody>
                  <a:tcPr/>
                </a:tc>
              </a:tr>
              <a:tr h="485199">
                <a:tc>
                  <a:txBody>
                    <a:bodyPr/>
                    <a:lstStyle/>
                    <a:p>
                      <a:r>
                        <a:rPr lang="en-US" dirty="0" smtClean="0"/>
                        <a:t>VT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
                      </a:r>
                      <a:r>
                        <a:rPr lang="en-US" baseline="0" dirty="0" smtClean="0"/>
                        <a:t> Pure Community Rating</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-7.1%</a:t>
                      </a:r>
                    </a:p>
                  </a:txBody>
                  <a:tcPr/>
                </a:tc>
              </a:tr>
            </a:tbl>
          </a:graphicData>
        </a:graphic>
      </p:graphicFrame>
      <p:sp>
        <p:nvSpPr>
          <p:cNvPr id="3" name="Footer Placeholder 2"/>
          <p:cNvSpPr>
            <a:spLocks noGrp="1"/>
          </p:cNvSpPr>
          <p:nvPr>
            <p:ph type="ftr" sz="quarter" idx="11"/>
          </p:nvPr>
        </p:nvSpPr>
        <p:spPr>
          <a:xfrm>
            <a:off x="4380072" y="6407944"/>
            <a:ext cx="4535328" cy="365125"/>
          </a:xfrm>
        </p:spPr>
        <p:txBody>
          <a:bodyPr/>
          <a:lstStyle/>
          <a:p>
            <a:pPr>
              <a:defRPr/>
            </a:pPr>
            <a:r>
              <a:rPr lang="en-US" dirty="0" smtClean="0"/>
              <a:t>Society of Actuaries, Cost of the Future Newly Insured under the Affordable Care Act (ACA) March 2013</a:t>
            </a:r>
            <a:endParaRPr lang="en-US" dirty="0"/>
          </a:p>
        </p:txBody>
      </p:sp>
      <p:sp>
        <p:nvSpPr>
          <p:cNvPr id="4" name="Title 3"/>
          <p:cNvSpPr>
            <a:spLocks noGrp="1"/>
          </p:cNvSpPr>
          <p:nvPr>
            <p:ph type="title"/>
          </p:nvPr>
        </p:nvSpPr>
        <p:spPr/>
        <p:txBody>
          <a:bodyPr>
            <a:normAutofit fontScale="90000"/>
          </a:bodyPr>
          <a:lstStyle/>
          <a:p>
            <a:r>
              <a:rPr lang="en-US" dirty="0" smtClean="0"/>
              <a:t>Comparing State Rating Practices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Premiums under the ACA</a:t>
            </a:r>
            <a:endParaRPr lang="en-US" dirty="0"/>
          </a:p>
        </p:txBody>
      </p:sp>
      <p:sp>
        <p:nvSpPr>
          <p:cNvPr id="61443" name="Subtitle 2"/>
          <p:cNvSpPr>
            <a:spLocks noGrp="1"/>
          </p:cNvSpPr>
          <p:nvPr>
            <p:ph type="subTitle" idx="1"/>
          </p:nvPr>
        </p:nvSpPr>
        <p:spPr>
          <a:xfrm>
            <a:off x="685800" y="3611563"/>
            <a:ext cx="7772400" cy="1200150"/>
          </a:xfrm>
        </p:spPr>
        <p:txBody>
          <a:bodyPr/>
          <a:lstStyle/>
          <a:p>
            <a:pPr marR="0"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pPr algn="ctr" eaLnBrk="1" fontAlgn="auto" hangingPunct="1">
              <a:spcAft>
                <a:spcPts val="0"/>
              </a:spcAft>
              <a:defRPr/>
            </a:pPr>
            <a:r>
              <a:rPr lang="en-US" dirty="0" smtClean="0"/>
              <a:t>Premium Rates</a:t>
            </a:r>
            <a:endParaRPr lang="en-US" dirty="0"/>
          </a:p>
        </p:txBody>
      </p:sp>
      <p:sp>
        <p:nvSpPr>
          <p:cNvPr id="3" name="Content Placeholder 2"/>
          <p:cNvSpPr>
            <a:spLocks noGrp="1"/>
          </p:cNvSpPr>
          <p:nvPr>
            <p:ph idx="1"/>
          </p:nvPr>
        </p:nvSpPr>
        <p:spPr>
          <a:xfrm>
            <a:off x="457200" y="1143000"/>
            <a:ext cx="8229600" cy="3276600"/>
          </a:xfrm>
        </p:spPr>
        <p:txBody>
          <a:bodyPr>
            <a:normAutofit fontScale="77500" lnSpcReduction="20000"/>
          </a:bodyPr>
          <a:lstStyle/>
          <a:p>
            <a:pPr marL="365760" indent="-256032" eaLnBrk="1" fontAlgn="auto" hangingPunct="1">
              <a:spcAft>
                <a:spcPts val="0"/>
              </a:spcAft>
              <a:buFont typeface="Wingdings 3"/>
              <a:buChar char=""/>
              <a:defRPr/>
            </a:pPr>
            <a:r>
              <a:rPr lang="en-US" dirty="0" smtClean="0"/>
              <a:t>Provisions of the ACA impact premium rates</a:t>
            </a:r>
          </a:p>
          <a:p>
            <a:pPr marL="621792" lvl="1" eaLnBrk="1" fontAlgn="auto" hangingPunct="1">
              <a:spcBef>
                <a:spcPts val="324"/>
              </a:spcBef>
              <a:spcAft>
                <a:spcPts val="0"/>
              </a:spcAft>
              <a:buFont typeface="Verdana"/>
              <a:buChar char="◦"/>
              <a:defRPr/>
            </a:pPr>
            <a:r>
              <a:rPr lang="en-US" dirty="0" smtClean="0"/>
              <a:t>Guarantee Issue</a:t>
            </a:r>
          </a:p>
          <a:p>
            <a:pPr marL="621792" lvl="1" eaLnBrk="1" fontAlgn="auto" hangingPunct="1">
              <a:spcBef>
                <a:spcPts val="324"/>
              </a:spcBef>
              <a:spcAft>
                <a:spcPts val="0"/>
              </a:spcAft>
              <a:buFont typeface="Verdana"/>
              <a:buChar char="◦"/>
              <a:defRPr/>
            </a:pPr>
            <a:r>
              <a:rPr lang="en-US" dirty="0" smtClean="0"/>
              <a:t>Limit on rating factors</a:t>
            </a:r>
          </a:p>
          <a:p>
            <a:pPr marL="621792" lvl="1" eaLnBrk="1" fontAlgn="auto" hangingPunct="1">
              <a:spcBef>
                <a:spcPts val="324"/>
              </a:spcBef>
              <a:spcAft>
                <a:spcPts val="0"/>
              </a:spcAft>
              <a:buFont typeface="Verdana"/>
              <a:buChar char="◦"/>
              <a:defRPr/>
            </a:pPr>
            <a:r>
              <a:rPr lang="en-US" dirty="0" smtClean="0"/>
              <a:t>Required benefits</a:t>
            </a:r>
          </a:p>
          <a:p>
            <a:pPr marL="621792" lvl="1" eaLnBrk="1" fontAlgn="auto" hangingPunct="1">
              <a:spcBef>
                <a:spcPts val="324"/>
              </a:spcBef>
              <a:spcAft>
                <a:spcPts val="0"/>
              </a:spcAft>
              <a:buFont typeface="Verdana"/>
              <a:buChar char="◦"/>
              <a:defRPr/>
            </a:pPr>
            <a:endParaRPr lang="en-US" dirty="0" smtClean="0"/>
          </a:p>
          <a:p>
            <a:pPr marL="365760" indent="-256032" eaLnBrk="1" fontAlgn="auto" hangingPunct="1">
              <a:spcAft>
                <a:spcPts val="0"/>
              </a:spcAft>
              <a:buFont typeface="Wingdings 3"/>
              <a:buChar char=""/>
              <a:defRPr/>
            </a:pPr>
            <a:r>
              <a:rPr lang="en-US" dirty="0" smtClean="0"/>
              <a:t>The impact on any particular individual or family depends on current and eligibility for federal subsidies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Not </a:t>
            </a:r>
            <a:r>
              <a:rPr lang="en-US" dirty="0"/>
              <a:t>accounting for the application of federal subsides, in </a:t>
            </a:r>
            <a:r>
              <a:rPr lang="en-US" dirty="0" smtClean="0"/>
              <a:t>general:</a:t>
            </a:r>
            <a:endParaRPr lang="en-US" dirty="0"/>
          </a:p>
        </p:txBody>
      </p:sp>
      <p:sp>
        <p:nvSpPr>
          <p:cNvPr id="6246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CC57530-35F5-443B-AECC-6065E81B44AF}" type="slidenum">
              <a:rPr lang="en-US" smtClean="0">
                <a:solidFill>
                  <a:schemeClr val="tx1"/>
                </a:solidFill>
              </a:rPr>
              <a:pPr fontAlgn="base">
                <a:spcBef>
                  <a:spcPct val="0"/>
                </a:spcBef>
                <a:spcAft>
                  <a:spcPct val="0"/>
                </a:spcAft>
                <a:defRPr/>
              </a:pPr>
              <a:t>12</a:t>
            </a:fld>
            <a:endParaRPr lang="en-US" smtClean="0">
              <a:solidFill>
                <a:schemeClr val="tx1"/>
              </a:solidFill>
            </a:endParaRPr>
          </a:p>
        </p:txBody>
      </p:sp>
      <p:graphicFrame>
        <p:nvGraphicFramePr>
          <p:cNvPr id="5" name="Table 4"/>
          <p:cNvGraphicFramePr>
            <a:graphicFrameLocks noGrp="1"/>
          </p:cNvGraphicFramePr>
          <p:nvPr/>
        </p:nvGraphicFramePr>
        <p:xfrm>
          <a:off x="533400" y="4038600"/>
          <a:ext cx="7467600" cy="1828800"/>
        </p:xfrm>
        <a:graphic>
          <a:graphicData uri="http://schemas.openxmlformats.org/drawingml/2006/table">
            <a:tbl>
              <a:tblPr firstRow="1" bandRow="1">
                <a:tableStyleId>{5C22544A-7EE6-4342-B048-85BDC9FD1C3A}</a:tableStyleId>
              </a:tblPr>
              <a:tblGrid>
                <a:gridCol w="3733800"/>
                <a:gridCol w="3733800"/>
              </a:tblGrid>
              <a:tr h="373380">
                <a:tc>
                  <a:txBody>
                    <a:bodyPr/>
                    <a:lstStyle/>
                    <a:p>
                      <a:r>
                        <a:rPr lang="en-US" dirty="0" smtClean="0"/>
                        <a:t>2014</a:t>
                      </a:r>
                      <a:r>
                        <a:rPr lang="en-US" baseline="0" dirty="0" smtClean="0"/>
                        <a:t> Premiums Will Cost More For:</a:t>
                      </a:r>
                      <a:endParaRPr lang="en-US" dirty="0"/>
                    </a:p>
                  </a:txBody>
                  <a:tcPr/>
                </a:tc>
                <a:tc>
                  <a:txBody>
                    <a:bodyPr/>
                    <a:lstStyle/>
                    <a:p>
                      <a:r>
                        <a:rPr lang="en-US" dirty="0" smtClean="0"/>
                        <a:t>2014 Premiums</a:t>
                      </a:r>
                      <a:r>
                        <a:rPr lang="en-US" baseline="0" dirty="0" smtClean="0"/>
                        <a:t> will Cost Less For:</a:t>
                      </a:r>
                      <a:endParaRPr lang="en-US" dirty="0"/>
                    </a:p>
                  </a:txBody>
                  <a:tcPr/>
                </a:tc>
              </a:tr>
              <a:tr h="693420">
                <a:tc>
                  <a:txBody>
                    <a:bodyPr/>
                    <a:lstStyle/>
                    <a:p>
                      <a:pPr marL="285750" indent="-285750">
                        <a:buFont typeface="Arial" panose="020B0604020202020204" pitchFamily="34" charset="0"/>
                        <a:buChar char="•"/>
                      </a:pPr>
                      <a:r>
                        <a:rPr lang="en-US" dirty="0" smtClean="0"/>
                        <a:t>Individuals in good health</a:t>
                      </a:r>
                    </a:p>
                    <a:p>
                      <a:pPr marL="285750" indent="-285750">
                        <a:buFont typeface="Arial" panose="020B0604020202020204" pitchFamily="34" charset="0"/>
                        <a:buChar char="•"/>
                      </a:pPr>
                      <a:r>
                        <a:rPr lang="en-US" dirty="0" smtClean="0"/>
                        <a:t>Healthy young</a:t>
                      </a:r>
                      <a:r>
                        <a:rPr lang="en-US" baseline="0" dirty="0" smtClean="0"/>
                        <a:t> adults in general, with the greatest increase for young men</a:t>
                      </a:r>
                    </a:p>
                  </a:txBody>
                  <a:tcPr/>
                </a:tc>
                <a:tc>
                  <a:txBody>
                    <a:bodyPr/>
                    <a:lstStyle/>
                    <a:p>
                      <a:pPr marL="285750" indent="-285750">
                        <a:buFont typeface="Arial" panose="020B0604020202020204" pitchFamily="34" charset="0"/>
                        <a:buChar char="•"/>
                      </a:pPr>
                      <a:r>
                        <a:rPr lang="en-US" dirty="0" smtClean="0"/>
                        <a:t>Individuals in poor health</a:t>
                      </a:r>
                    </a:p>
                    <a:p>
                      <a:pPr marL="0" indent="0">
                        <a:buFont typeface="Arial" panose="020B0604020202020204" pitchFamily="34" charset="0"/>
                        <a:buNone/>
                      </a:pPr>
                      <a:endParaRPr lang="en-US" dirty="0"/>
                    </a:p>
                  </a:txBody>
                  <a:tcPr/>
                </a:tc>
              </a:tr>
            </a:tbl>
          </a:graphicData>
        </a:graphic>
      </p:graphicFrame>
      <p:sp>
        <p:nvSpPr>
          <p:cNvPr id="62480" name="Footer Placeholder 5"/>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01000" cy="1066800"/>
          </a:xfrm>
        </p:spPr>
        <p:txBody>
          <a:bodyPr>
            <a:normAutofit fontScale="90000"/>
          </a:bodyPr>
          <a:lstStyle/>
          <a:p>
            <a:pPr algn="ctr" eaLnBrk="1" fontAlgn="auto" hangingPunct="1">
              <a:spcAft>
                <a:spcPts val="0"/>
              </a:spcAft>
              <a:defRPr/>
            </a:pPr>
            <a:r>
              <a:rPr lang="en-US" dirty="0" smtClean="0"/>
              <a:t>Indiana Premium Rate Changes</a:t>
            </a:r>
            <a:endParaRPr lang="en-US" dirty="0"/>
          </a:p>
        </p:txBody>
      </p:sp>
      <p:graphicFrame>
        <p:nvGraphicFramePr>
          <p:cNvPr id="5" name="Content Placeholder 4"/>
          <p:cNvGraphicFramePr>
            <a:graphicFrameLocks noGrp="1"/>
          </p:cNvGraphicFramePr>
          <p:nvPr>
            <p:ph idx="1"/>
          </p:nvPr>
        </p:nvGraphicFramePr>
        <p:xfrm>
          <a:off x="152400" y="838200"/>
          <a:ext cx="8915402" cy="2377440"/>
        </p:xfrm>
        <a:graphic>
          <a:graphicData uri="http://schemas.openxmlformats.org/drawingml/2006/table">
            <a:tbl>
              <a:tblPr firstRow="1" bandRow="1">
                <a:tableStyleId>{5C22544A-7EE6-4342-B048-85BDC9FD1C3A}</a:tableStyleId>
              </a:tblPr>
              <a:tblGrid>
                <a:gridCol w="2149248"/>
                <a:gridCol w="875620"/>
                <a:gridCol w="955222"/>
                <a:gridCol w="711279"/>
                <a:gridCol w="880758"/>
                <a:gridCol w="1114425"/>
                <a:gridCol w="1114425"/>
                <a:gridCol w="1114425"/>
              </a:tblGrid>
              <a:tr h="176755">
                <a:tc rowSpan="2">
                  <a:txBody>
                    <a:bodyPr/>
                    <a:lstStyle/>
                    <a:p>
                      <a:r>
                        <a:rPr lang="en-US" sz="1200" dirty="0" smtClean="0"/>
                        <a:t>Age/Gender/Family</a:t>
                      </a:r>
                      <a:endParaRPr lang="en-US" sz="1200" dirty="0"/>
                    </a:p>
                  </a:txBody>
                  <a:tcPr anchor="ctr"/>
                </a:tc>
                <a:tc rowSpan="2">
                  <a:txBody>
                    <a:bodyPr/>
                    <a:lstStyle/>
                    <a:p>
                      <a:r>
                        <a:rPr lang="en-US" sz="1200" dirty="0" smtClean="0"/>
                        <a:t>Health Status</a:t>
                      </a:r>
                      <a:endParaRPr lang="en-US" sz="1200" dirty="0"/>
                    </a:p>
                  </a:txBody>
                  <a:tcPr anchor="ctr"/>
                </a:tc>
                <a:tc gridSpan="3">
                  <a:txBody>
                    <a:bodyPr/>
                    <a:lstStyle/>
                    <a:p>
                      <a:r>
                        <a:rPr lang="en-US" sz="1200" dirty="0" smtClean="0"/>
                        <a:t>Monthly Premium</a:t>
                      </a:r>
                      <a:r>
                        <a:rPr lang="en-US" sz="1200" baseline="0" dirty="0" smtClean="0"/>
                        <a:t> Bronze Plan Comparison</a:t>
                      </a:r>
                      <a:endParaRPr lang="en-US" sz="1200" dirty="0"/>
                    </a:p>
                  </a:txBody>
                  <a:tcPr/>
                </a:tc>
                <a:tc hMerge="1">
                  <a:txBody>
                    <a:bodyPr/>
                    <a:lstStyle/>
                    <a:p>
                      <a:endParaRPr lang="en-US" sz="1200" dirty="0"/>
                    </a:p>
                  </a:txBody>
                  <a:tcPr/>
                </a:tc>
                <a:tc hMerge="1">
                  <a:txBody>
                    <a:bodyPr/>
                    <a:lstStyle/>
                    <a:p>
                      <a:endParaRPr lang="en-US" sz="1200"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Monthly</a:t>
                      </a:r>
                      <a:r>
                        <a:rPr lang="en-US" sz="1200" baseline="0" dirty="0" smtClean="0"/>
                        <a:t> </a:t>
                      </a:r>
                      <a:r>
                        <a:rPr lang="en-US" sz="1200" dirty="0" smtClean="0"/>
                        <a:t>Premium Silver</a:t>
                      </a:r>
                      <a:r>
                        <a:rPr lang="en-US" sz="1200" baseline="0" dirty="0" smtClean="0"/>
                        <a:t> Plan Comparison</a:t>
                      </a:r>
                      <a:endParaRPr lang="en-US" sz="1200" dirty="0" smtClean="0"/>
                    </a:p>
                  </a:txBody>
                  <a:tcPr/>
                </a:tc>
                <a:tc hMerge="1">
                  <a:txBody>
                    <a:bodyPr/>
                    <a:lstStyle/>
                    <a:p>
                      <a:endParaRPr lang="en-US" sz="1200" dirty="0"/>
                    </a:p>
                  </a:txBody>
                  <a:tcPr/>
                </a:tc>
                <a:tc hMerge="1">
                  <a:txBody>
                    <a:bodyPr/>
                    <a:lstStyle/>
                    <a:p>
                      <a:endParaRPr lang="en-US" sz="1200" dirty="0"/>
                    </a:p>
                  </a:txBody>
                  <a:tcPr/>
                </a:tc>
              </a:tr>
              <a:tr h="318159">
                <a:tc vMerge="1">
                  <a:txBody>
                    <a:bodyPr/>
                    <a:lstStyle/>
                    <a:p>
                      <a:endParaRPr lang="en-US" sz="1200" dirty="0"/>
                    </a:p>
                  </a:txBody>
                  <a:tcPr/>
                </a:tc>
                <a:tc vMerge="1">
                  <a:txBody>
                    <a:bodyPr/>
                    <a:lstStyle/>
                    <a:p>
                      <a:endParaRPr lang="en-US" sz="1200" dirty="0"/>
                    </a:p>
                  </a:txBody>
                  <a:tcPr/>
                </a:tc>
                <a:tc>
                  <a:txBody>
                    <a:bodyPr/>
                    <a:lstStyle/>
                    <a:p>
                      <a:r>
                        <a:rPr lang="en-US" sz="1200" dirty="0" smtClean="0"/>
                        <a:t>Current Lumenos HSA</a:t>
                      </a:r>
                      <a:r>
                        <a:rPr lang="en-US" sz="1200" baseline="0" dirty="0" smtClean="0"/>
                        <a:t> Plus $5,500</a:t>
                      </a:r>
                      <a:endParaRPr lang="en-US" sz="1200" dirty="0"/>
                    </a:p>
                  </a:txBody>
                  <a:tcPr/>
                </a:tc>
                <a:tc>
                  <a:txBody>
                    <a:bodyPr/>
                    <a:lstStyle/>
                    <a:p>
                      <a:r>
                        <a:rPr lang="en-US" sz="1200" dirty="0" smtClean="0"/>
                        <a:t>2014 Lowest</a:t>
                      </a:r>
                      <a:r>
                        <a:rPr lang="en-US" sz="1200" baseline="0" dirty="0" smtClean="0"/>
                        <a:t> Cost Bronze</a:t>
                      </a:r>
                      <a:endParaRPr lang="en-US" sz="1200" dirty="0"/>
                    </a:p>
                  </a:txBody>
                  <a:tcPr/>
                </a:tc>
                <a:tc>
                  <a:txBody>
                    <a:bodyPr/>
                    <a:lstStyle/>
                    <a:p>
                      <a:r>
                        <a:rPr lang="en-US" sz="1200" dirty="0" smtClean="0"/>
                        <a:t>Rate Change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Current Lumenos HSA</a:t>
                      </a:r>
                      <a:r>
                        <a:rPr lang="en-US" sz="1200" baseline="0" dirty="0" smtClean="0"/>
                        <a:t> Plus $5,500</a:t>
                      </a:r>
                      <a:endParaRPr lang="en-US" sz="1200" dirty="0" smtClean="0"/>
                    </a:p>
                  </a:txBody>
                  <a:tcPr/>
                </a:tc>
                <a:tc>
                  <a:txBody>
                    <a:bodyPr/>
                    <a:lstStyle/>
                    <a:p>
                      <a:r>
                        <a:rPr lang="en-US" sz="1200" dirty="0" smtClean="0"/>
                        <a:t>2014 Lowest Cost</a:t>
                      </a:r>
                      <a:r>
                        <a:rPr lang="en-US" sz="1200" baseline="0" dirty="0" smtClean="0"/>
                        <a:t> Silver</a:t>
                      </a:r>
                      <a:endParaRPr lang="en-US" sz="1200" dirty="0"/>
                    </a:p>
                  </a:txBody>
                  <a:tcPr/>
                </a:tc>
                <a:tc>
                  <a:txBody>
                    <a:bodyPr/>
                    <a:lstStyle/>
                    <a:p>
                      <a:r>
                        <a:rPr lang="en-US" sz="1200" dirty="0" smtClean="0"/>
                        <a:t>Rate Change</a:t>
                      </a:r>
                      <a:endParaRPr lang="en-US" sz="1200" dirty="0"/>
                    </a:p>
                  </a:txBody>
                  <a:tcPr/>
                </a:tc>
              </a:tr>
              <a:tr h="0">
                <a:tc>
                  <a:txBody>
                    <a:bodyPr/>
                    <a:lstStyle/>
                    <a:p>
                      <a:r>
                        <a:rPr lang="en-US" sz="1200" dirty="0" smtClean="0"/>
                        <a:t>25 Year</a:t>
                      </a:r>
                      <a:r>
                        <a:rPr lang="en-US" sz="1200" baseline="0" dirty="0" smtClean="0"/>
                        <a:t> Old Single Male</a:t>
                      </a:r>
                      <a:endParaRPr lang="en-US" sz="1200" dirty="0"/>
                    </a:p>
                  </a:txBody>
                  <a:tcPr/>
                </a:tc>
                <a:tc>
                  <a:txBody>
                    <a:bodyPr/>
                    <a:lstStyle/>
                    <a:p>
                      <a:r>
                        <a:rPr lang="en-US" sz="1200" dirty="0" smtClean="0"/>
                        <a:t>Excellent</a:t>
                      </a:r>
                      <a:endParaRPr lang="en-US" sz="1200" dirty="0"/>
                    </a:p>
                  </a:txBody>
                  <a:tcPr/>
                </a:tc>
                <a:tc>
                  <a:txBody>
                    <a:bodyPr/>
                    <a:lstStyle/>
                    <a:p>
                      <a:r>
                        <a:rPr lang="en-US" sz="1200" dirty="0" smtClean="0"/>
                        <a:t>$82</a:t>
                      </a:r>
                      <a:endParaRPr lang="en-US" sz="1200" dirty="0"/>
                    </a:p>
                  </a:txBody>
                  <a:tcPr/>
                </a:tc>
                <a:tc>
                  <a:txBody>
                    <a:bodyPr/>
                    <a:lstStyle/>
                    <a:p>
                      <a:r>
                        <a:rPr lang="en-US" sz="1200" dirty="0" smtClean="0"/>
                        <a:t>$212</a:t>
                      </a:r>
                      <a:endParaRPr lang="en-US" sz="1200" dirty="0"/>
                    </a:p>
                  </a:txBody>
                  <a:tcPr/>
                </a:tc>
                <a:tc>
                  <a:txBody>
                    <a:bodyPr/>
                    <a:lstStyle/>
                    <a:p>
                      <a:r>
                        <a:rPr lang="en-US" sz="1200" dirty="0" smtClean="0"/>
                        <a:t>+158%</a:t>
                      </a:r>
                      <a:endParaRPr lang="en-US" sz="1200" dirty="0"/>
                    </a:p>
                  </a:txBody>
                  <a:tcPr/>
                </a:tc>
                <a:tc>
                  <a:txBody>
                    <a:bodyPr/>
                    <a:lstStyle/>
                    <a:p>
                      <a:r>
                        <a:rPr lang="en-US" sz="1200" dirty="0" smtClean="0"/>
                        <a:t>$108</a:t>
                      </a:r>
                      <a:endParaRPr lang="en-US" sz="1200" dirty="0"/>
                    </a:p>
                  </a:txBody>
                  <a:tcPr/>
                </a:tc>
                <a:tc>
                  <a:txBody>
                    <a:bodyPr/>
                    <a:lstStyle/>
                    <a:p>
                      <a:r>
                        <a:rPr lang="en-US" sz="1200" dirty="0" smtClean="0"/>
                        <a:t>$266</a:t>
                      </a:r>
                      <a:endParaRPr lang="en-US" sz="1200" dirty="0"/>
                    </a:p>
                  </a:txBody>
                  <a:tcPr/>
                </a:tc>
                <a:tc>
                  <a:txBody>
                    <a:bodyPr/>
                    <a:lstStyle/>
                    <a:p>
                      <a:r>
                        <a:rPr lang="en-US" sz="1200" dirty="0" smtClean="0"/>
                        <a:t>+146%</a:t>
                      </a:r>
                      <a:endParaRPr lang="en-US" sz="1200" dirty="0"/>
                    </a:p>
                  </a:txBody>
                  <a:tcPr/>
                </a:tc>
              </a:tr>
              <a:tr h="0">
                <a:tc>
                  <a:txBody>
                    <a:bodyPr/>
                    <a:lstStyle/>
                    <a:p>
                      <a:r>
                        <a:rPr lang="en-US" sz="1200" dirty="0" smtClean="0"/>
                        <a:t>25 Year Old Single Female</a:t>
                      </a:r>
                      <a:endParaRPr lang="en-US" sz="1200" dirty="0"/>
                    </a:p>
                  </a:txBody>
                  <a:tcPr/>
                </a:tc>
                <a:tc>
                  <a:txBody>
                    <a:bodyPr/>
                    <a:lstStyle/>
                    <a:p>
                      <a:r>
                        <a:rPr lang="en-US" sz="1200" dirty="0" smtClean="0"/>
                        <a:t>Excellent</a:t>
                      </a:r>
                      <a:endParaRPr lang="en-US" sz="1200" dirty="0"/>
                    </a:p>
                  </a:txBody>
                  <a:tcPr/>
                </a:tc>
                <a:tc>
                  <a:txBody>
                    <a:bodyPr/>
                    <a:lstStyle/>
                    <a:p>
                      <a:r>
                        <a:rPr lang="en-US" sz="1200" dirty="0" smtClean="0"/>
                        <a:t>$118</a:t>
                      </a:r>
                      <a:endParaRPr lang="en-US" sz="1200" dirty="0"/>
                    </a:p>
                  </a:txBody>
                  <a:tcPr/>
                </a:tc>
                <a:tc>
                  <a:txBody>
                    <a:bodyPr/>
                    <a:lstStyle/>
                    <a:p>
                      <a:r>
                        <a:rPr lang="en-US" sz="1200" dirty="0" smtClean="0"/>
                        <a:t>$212</a:t>
                      </a:r>
                      <a:endParaRPr lang="en-US" sz="1200" dirty="0"/>
                    </a:p>
                  </a:txBody>
                  <a:tcPr/>
                </a:tc>
                <a:tc>
                  <a:txBody>
                    <a:bodyPr/>
                    <a:lstStyle/>
                    <a:p>
                      <a:r>
                        <a:rPr lang="en-US" sz="1200" dirty="0" smtClean="0"/>
                        <a:t>+79%</a:t>
                      </a:r>
                      <a:endParaRPr lang="en-US" sz="1200" dirty="0"/>
                    </a:p>
                  </a:txBody>
                  <a:tcPr/>
                </a:tc>
                <a:tc>
                  <a:txBody>
                    <a:bodyPr/>
                    <a:lstStyle/>
                    <a:p>
                      <a:r>
                        <a:rPr lang="en-US" sz="1200" dirty="0" smtClean="0"/>
                        <a:t>$154</a:t>
                      </a:r>
                      <a:endParaRPr lang="en-US" sz="1200" dirty="0"/>
                    </a:p>
                  </a:txBody>
                  <a:tcPr/>
                </a:tc>
                <a:tc>
                  <a:txBody>
                    <a:bodyPr/>
                    <a:lstStyle/>
                    <a:p>
                      <a:r>
                        <a:rPr lang="en-US" sz="1200" dirty="0" smtClean="0"/>
                        <a:t>$266</a:t>
                      </a:r>
                      <a:endParaRPr lang="en-US" sz="1200" dirty="0"/>
                    </a:p>
                  </a:txBody>
                  <a:tcPr/>
                </a:tc>
                <a:tc>
                  <a:txBody>
                    <a:bodyPr/>
                    <a:lstStyle/>
                    <a:p>
                      <a:r>
                        <a:rPr lang="en-US" sz="1200" dirty="0" smtClean="0"/>
                        <a:t>+72%</a:t>
                      </a:r>
                      <a:endParaRPr lang="en-US" sz="1200" dirty="0"/>
                    </a:p>
                  </a:txBody>
                  <a:tcPr/>
                </a:tc>
              </a:tr>
              <a:tr h="0">
                <a:tc>
                  <a:txBody>
                    <a:bodyPr/>
                    <a:lstStyle/>
                    <a:p>
                      <a:r>
                        <a:rPr lang="en-US" sz="1200" dirty="0" smtClean="0"/>
                        <a:t>25 Year Old Single Male</a:t>
                      </a:r>
                      <a:endParaRPr lang="en-US" sz="1200" dirty="0"/>
                    </a:p>
                  </a:txBody>
                  <a:tcPr/>
                </a:tc>
                <a:tc>
                  <a:txBody>
                    <a:bodyPr/>
                    <a:lstStyle/>
                    <a:p>
                      <a:r>
                        <a:rPr lang="en-US" sz="1200" dirty="0" smtClean="0"/>
                        <a:t>Poor</a:t>
                      </a:r>
                      <a:endParaRPr lang="en-US" sz="1200" dirty="0"/>
                    </a:p>
                  </a:txBody>
                  <a:tcPr/>
                </a:tc>
                <a:tc>
                  <a:txBody>
                    <a:bodyPr/>
                    <a:lstStyle/>
                    <a:p>
                      <a:r>
                        <a:rPr lang="en-US" sz="1200" dirty="0" smtClean="0"/>
                        <a:t>$288</a:t>
                      </a:r>
                      <a:endParaRPr lang="en-US" sz="1200" dirty="0"/>
                    </a:p>
                  </a:txBody>
                  <a:tcPr/>
                </a:tc>
                <a:tc>
                  <a:txBody>
                    <a:bodyPr/>
                    <a:lstStyle/>
                    <a:p>
                      <a:r>
                        <a:rPr lang="en-US" sz="1200" dirty="0" smtClean="0"/>
                        <a:t>$212</a:t>
                      </a:r>
                      <a:endParaRPr lang="en-US" sz="1200" dirty="0"/>
                    </a:p>
                  </a:txBody>
                  <a:tcPr/>
                </a:tc>
                <a:tc>
                  <a:txBody>
                    <a:bodyPr/>
                    <a:lstStyle/>
                    <a:p>
                      <a:r>
                        <a:rPr lang="en-US" sz="1200" dirty="0" smtClean="0"/>
                        <a:t>-26%</a:t>
                      </a:r>
                      <a:endParaRPr lang="en-US" sz="1200" dirty="0"/>
                    </a:p>
                  </a:txBody>
                  <a:tcPr/>
                </a:tc>
                <a:tc>
                  <a:txBody>
                    <a:bodyPr/>
                    <a:lstStyle/>
                    <a:p>
                      <a:r>
                        <a:rPr lang="en-US" sz="1200" dirty="0" smtClean="0"/>
                        <a:t>$304</a:t>
                      </a:r>
                      <a:endParaRPr lang="en-US" sz="1200" dirty="0"/>
                    </a:p>
                  </a:txBody>
                  <a:tcPr/>
                </a:tc>
                <a:tc>
                  <a:txBody>
                    <a:bodyPr/>
                    <a:lstStyle/>
                    <a:p>
                      <a:r>
                        <a:rPr lang="en-US" sz="1200" dirty="0" smtClean="0"/>
                        <a:t>$266</a:t>
                      </a:r>
                      <a:endParaRPr lang="en-US" sz="1200" dirty="0"/>
                    </a:p>
                  </a:txBody>
                  <a:tcPr/>
                </a:tc>
                <a:tc>
                  <a:txBody>
                    <a:bodyPr/>
                    <a:lstStyle/>
                    <a:p>
                      <a:r>
                        <a:rPr lang="en-US" sz="1200" dirty="0" smtClean="0"/>
                        <a:t>-12.5%</a:t>
                      </a:r>
                      <a:endParaRPr lang="en-US" sz="1200" dirty="0"/>
                    </a:p>
                  </a:txBody>
                  <a:tcPr/>
                </a:tc>
              </a:tr>
              <a:tr h="131806">
                <a:tc>
                  <a:txBody>
                    <a:bodyPr/>
                    <a:lstStyle/>
                    <a:p>
                      <a:r>
                        <a:rPr lang="en-US" sz="1200" dirty="0" smtClean="0"/>
                        <a:t>25 Year Old Single Female</a:t>
                      </a:r>
                      <a:endParaRPr lang="en-US" sz="1200" dirty="0"/>
                    </a:p>
                  </a:txBody>
                  <a:tcPr/>
                </a:tc>
                <a:tc>
                  <a:txBody>
                    <a:bodyPr/>
                    <a:lstStyle/>
                    <a:p>
                      <a:r>
                        <a:rPr lang="en-US" sz="1200" dirty="0" smtClean="0"/>
                        <a:t>Poor</a:t>
                      </a:r>
                      <a:endParaRPr lang="en-US" sz="1200" dirty="0"/>
                    </a:p>
                  </a:txBody>
                  <a:tcPr/>
                </a:tc>
                <a:tc>
                  <a:txBody>
                    <a:bodyPr/>
                    <a:lstStyle/>
                    <a:p>
                      <a:r>
                        <a:rPr lang="en-US" sz="1200" dirty="0" smtClean="0"/>
                        <a:t>$551</a:t>
                      </a:r>
                      <a:endParaRPr lang="en-US" sz="1200" dirty="0"/>
                    </a:p>
                  </a:txBody>
                  <a:tcPr/>
                </a:tc>
                <a:tc>
                  <a:txBody>
                    <a:bodyPr/>
                    <a:lstStyle/>
                    <a:p>
                      <a:r>
                        <a:rPr lang="en-US" sz="1200" dirty="0" smtClean="0"/>
                        <a:t>$212</a:t>
                      </a:r>
                      <a:endParaRPr lang="en-US" sz="1200" dirty="0"/>
                    </a:p>
                  </a:txBody>
                  <a:tcPr/>
                </a:tc>
                <a:tc>
                  <a:txBody>
                    <a:bodyPr/>
                    <a:lstStyle/>
                    <a:p>
                      <a:r>
                        <a:rPr lang="en-US" sz="1200" dirty="0" smtClean="0"/>
                        <a:t>-62%</a:t>
                      </a:r>
                      <a:endParaRPr lang="en-US" sz="1200" dirty="0"/>
                    </a:p>
                  </a:txBody>
                  <a:tcPr/>
                </a:tc>
                <a:tc>
                  <a:txBody>
                    <a:bodyPr/>
                    <a:lstStyle/>
                    <a:p>
                      <a:r>
                        <a:rPr lang="en-US" sz="1200" dirty="0" smtClean="0"/>
                        <a:t>$582</a:t>
                      </a:r>
                      <a:endParaRPr lang="en-US" sz="1200" dirty="0"/>
                    </a:p>
                  </a:txBody>
                  <a:tcPr/>
                </a:tc>
                <a:tc>
                  <a:txBody>
                    <a:bodyPr/>
                    <a:lstStyle/>
                    <a:p>
                      <a:r>
                        <a:rPr lang="en-US" sz="1200" dirty="0" smtClean="0"/>
                        <a:t>$266</a:t>
                      </a:r>
                      <a:endParaRPr lang="en-US" sz="1200" dirty="0"/>
                    </a:p>
                  </a:txBody>
                  <a:tcPr/>
                </a:tc>
                <a:tc>
                  <a:txBody>
                    <a:bodyPr/>
                    <a:lstStyle/>
                    <a:p>
                      <a:r>
                        <a:rPr lang="en-US" sz="1200" dirty="0" smtClean="0"/>
                        <a:t>-54.3%</a:t>
                      </a:r>
                      <a:endParaRPr lang="en-US" sz="1200" dirty="0"/>
                    </a:p>
                  </a:txBody>
                  <a:tcPr/>
                </a:tc>
              </a:tr>
            </a:tbl>
          </a:graphicData>
        </a:graphic>
      </p:graphicFrame>
      <p:sp>
        <p:nvSpPr>
          <p:cNvPr id="63553"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6463091-D0DC-4763-B21C-EB29361BC59D}" type="slidenum">
              <a:rPr lang="en-US" smtClean="0">
                <a:solidFill>
                  <a:schemeClr val="tx1"/>
                </a:solidFill>
              </a:rPr>
              <a:pPr fontAlgn="base">
                <a:spcBef>
                  <a:spcPct val="0"/>
                </a:spcBef>
                <a:spcAft>
                  <a:spcPct val="0"/>
                </a:spcAft>
                <a:defRPr/>
              </a:pPr>
              <a:t>13</a:t>
            </a:fld>
            <a:endParaRPr lang="en-US" smtClean="0">
              <a:solidFill>
                <a:schemeClr val="tx1"/>
              </a:solidFill>
            </a:endParaRPr>
          </a:p>
        </p:txBody>
      </p:sp>
      <p:graphicFrame>
        <p:nvGraphicFramePr>
          <p:cNvPr id="8" name="Content Placeholder 4"/>
          <p:cNvGraphicFramePr>
            <a:graphicFrameLocks/>
          </p:cNvGraphicFramePr>
          <p:nvPr/>
        </p:nvGraphicFramePr>
        <p:xfrm>
          <a:off x="152400" y="3581400"/>
          <a:ext cx="8915400" cy="2377440"/>
        </p:xfrm>
        <a:graphic>
          <a:graphicData uri="http://schemas.openxmlformats.org/drawingml/2006/table">
            <a:tbl>
              <a:tblPr firstRow="1" bandRow="1">
                <a:tableStyleId>{5C22544A-7EE6-4342-B048-85BDC9FD1C3A}</a:tableStyleId>
              </a:tblPr>
              <a:tblGrid>
                <a:gridCol w="2149248"/>
                <a:gridCol w="875620"/>
                <a:gridCol w="955221"/>
                <a:gridCol w="711279"/>
                <a:gridCol w="880757"/>
                <a:gridCol w="1114425"/>
                <a:gridCol w="1114425"/>
                <a:gridCol w="1114425"/>
              </a:tblGrid>
              <a:tr h="176755">
                <a:tc rowSpan="2">
                  <a:txBody>
                    <a:bodyPr/>
                    <a:lstStyle/>
                    <a:p>
                      <a:r>
                        <a:rPr lang="en-US" sz="1200" dirty="0" smtClean="0"/>
                        <a:t>Age/Gender/Family</a:t>
                      </a:r>
                      <a:endParaRPr lang="en-US" sz="1200" dirty="0"/>
                    </a:p>
                  </a:txBody>
                  <a:tcPr anchor="ctr"/>
                </a:tc>
                <a:tc rowSpan="2">
                  <a:txBody>
                    <a:bodyPr/>
                    <a:lstStyle/>
                    <a:p>
                      <a:r>
                        <a:rPr lang="en-US" sz="1200" dirty="0" smtClean="0"/>
                        <a:t>Health Status</a:t>
                      </a:r>
                      <a:endParaRPr lang="en-US" sz="1200" dirty="0"/>
                    </a:p>
                  </a:txBody>
                  <a:tcPr anchor="ctr"/>
                </a:tc>
                <a:tc gridSpan="3">
                  <a:txBody>
                    <a:bodyPr/>
                    <a:lstStyle/>
                    <a:p>
                      <a:r>
                        <a:rPr lang="en-US" sz="1200" dirty="0" smtClean="0"/>
                        <a:t>Monthly Premium</a:t>
                      </a:r>
                      <a:r>
                        <a:rPr lang="en-US" sz="1200" baseline="0" dirty="0" smtClean="0"/>
                        <a:t> Bronze Plan Comparison</a:t>
                      </a:r>
                      <a:endParaRPr lang="en-US" sz="1200" dirty="0"/>
                    </a:p>
                  </a:txBody>
                  <a:tcPr/>
                </a:tc>
                <a:tc hMerge="1">
                  <a:txBody>
                    <a:bodyPr/>
                    <a:lstStyle/>
                    <a:p>
                      <a:endParaRPr lang="en-US" sz="1200" dirty="0"/>
                    </a:p>
                  </a:txBody>
                  <a:tcPr/>
                </a:tc>
                <a:tc hMerge="1">
                  <a:txBody>
                    <a:bodyPr/>
                    <a:lstStyle/>
                    <a:p>
                      <a:endParaRPr lang="en-US" sz="1200"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Monthly</a:t>
                      </a:r>
                      <a:r>
                        <a:rPr lang="en-US" sz="1200" baseline="0" dirty="0" smtClean="0"/>
                        <a:t> </a:t>
                      </a:r>
                      <a:r>
                        <a:rPr lang="en-US" sz="1200" dirty="0" smtClean="0"/>
                        <a:t>Premium Silver</a:t>
                      </a:r>
                      <a:r>
                        <a:rPr lang="en-US" sz="1200" baseline="0" dirty="0" smtClean="0"/>
                        <a:t> Plan Comparison</a:t>
                      </a:r>
                      <a:endParaRPr lang="en-US" sz="1200" dirty="0" smtClean="0"/>
                    </a:p>
                  </a:txBody>
                  <a:tcPr/>
                </a:tc>
                <a:tc hMerge="1">
                  <a:txBody>
                    <a:bodyPr/>
                    <a:lstStyle/>
                    <a:p>
                      <a:endParaRPr lang="en-US" sz="1200" dirty="0"/>
                    </a:p>
                  </a:txBody>
                  <a:tcPr/>
                </a:tc>
                <a:tc hMerge="1">
                  <a:txBody>
                    <a:bodyPr/>
                    <a:lstStyle/>
                    <a:p>
                      <a:endParaRPr lang="en-US" sz="1200" dirty="0"/>
                    </a:p>
                  </a:txBody>
                  <a:tcPr/>
                </a:tc>
              </a:tr>
              <a:tr h="318159">
                <a:tc vMerge="1">
                  <a:txBody>
                    <a:bodyPr/>
                    <a:lstStyle/>
                    <a:p>
                      <a:endParaRPr lang="en-US" sz="1200" dirty="0"/>
                    </a:p>
                  </a:txBody>
                  <a:tcPr/>
                </a:tc>
                <a:tc vMerge="1">
                  <a:txBody>
                    <a:bodyPr/>
                    <a:lstStyle/>
                    <a:p>
                      <a:endParaRPr lang="en-US" sz="1200" dirty="0"/>
                    </a:p>
                  </a:txBody>
                  <a:tcPr/>
                </a:tc>
                <a:tc>
                  <a:txBody>
                    <a:bodyPr/>
                    <a:lstStyle/>
                    <a:p>
                      <a:r>
                        <a:rPr lang="en-US" sz="1200" dirty="0" smtClean="0"/>
                        <a:t>Current Lumenos HSA</a:t>
                      </a:r>
                      <a:r>
                        <a:rPr lang="en-US" sz="1200" baseline="0" dirty="0" smtClean="0"/>
                        <a:t> Plus $5,500</a:t>
                      </a:r>
                      <a:endParaRPr lang="en-US" sz="1200" dirty="0"/>
                    </a:p>
                  </a:txBody>
                  <a:tcPr/>
                </a:tc>
                <a:tc>
                  <a:txBody>
                    <a:bodyPr/>
                    <a:lstStyle/>
                    <a:p>
                      <a:r>
                        <a:rPr lang="en-US" sz="1200" dirty="0" smtClean="0"/>
                        <a:t>2014 Lowest</a:t>
                      </a:r>
                      <a:r>
                        <a:rPr lang="en-US" sz="1200" baseline="0" dirty="0" smtClean="0"/>
                        <a:t> Cost Bronze</a:t>
                      </a:r>
                      <a:endParaRPr lang="en-US" sz="1200" dirty="0"/>
                    </a:p>
                  </a:txBody>
                  <a:tcPr/>
                </a:tc>
                <a:tc>
                  <a:txBody>
                    <a:bodyPr/>
                    <a:lstStyle/>
                    <a:p>
                      <a:r>
                        <a:rPr lang="en-US" sz="1200" dirty="0" smtClean="0"/>
                        <a:t>Rate Change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Current Lumenos HSA</a:t>
                      </a:r>
                      <a:r>
                        <a:rPr lang="en-US" sz="1200" baseline="0" dirty="0" smtClean="0"/>
                        <a:t> Plus $5,500</a:t>
                      </a:r>
                      <a:endParaRPr lang="en-US" sz="1200" dirty="0" smtClean="0"/>
                    </a:p>
                  </a:txBody>
                  <a:tcPr/>
                </a:tc>
                <a:tc>
                  <a:txBody>
                    <a:bodyPr/>
                    <a:lstStyle/>
                    <a:p>
                      <a:r>
                        <a:rPr lang="en-US" sz="1200" dirty="0" smtClean="0"/>
                        <a:t>2014 Lowest Cost</a:t>
                      </a:r>
                      <a:r>
                        <a:rPr lang="en-US" sz="1200" baseline="0" dirty="0" smtClean="0"/>
                        <a:t> Silver</a:t>
                      </a:r>
                      <a:endParaRPr lang="en-US" sz="1200" dirty="0"/>
                    </a:p>
                  </a:txBody>
                  <a:tcPr/>
                </a:tc>
                <a:tc>
                  <a:txBody>
                    <a:bodyPr/>
                    <a:lstStyle/>
                    <a:p>
                      <a:r>
                        <a:rPr lang="en-US" sz="1200" dirty="0" smtClean="0"/>
                        <a:t>Rate Change</a:t>
                      </a:r>
                      <a:endParaRPr lang="en-US" sz="1200" dirty="0"/>
                    </a:p>
                  </a:txBody>
                  <a:tcPr/>
                </a:tc>
              </a:tr>
              <a:tr h="0">
                <a:tc>
                  <a:txBody>
                    <a:bodyPr/>
                    <a:lstStyle/>
                    <a:p>
                      <a:r>
                        <a:rPr lang="en-US" sz="1200" dirty="0" smtClean="0"/>
                        <a:t>55 Year</a:t>
                      </a:r>
                      <a:r>
                        <a:rPr lang="en-US" sz="1200" baseline="0" dirty="0" smtClean="0"/>
                        <a:t> Old Single Male</a:t>
                      </a:r>
                      <a:endParaRPr lang="en-US" sz="1200" dirty="0"/>
                    </a:p>
                  </a:txBody>
                  <a:tcPr/>
                </a:tc>
                <a:tc>
                  <a:txBody>
                    <a:bodyPr/>
                    <a:lstStyle/>
                    <a:p>
                      <a:r>
                        <a:rPr lang="en-US" sz="1200" dirty="0" smtClean="0"/>
                        <a:t>Excellent</a:t>
                      </a:r>
                      <a:endParaRPr lang="en-US" sz="1200" dirty="0"/>
                    </a:p>
                  </a:txBody>
                  <a:tcPr/>
                </a:tc>
                <a:tc>
                  <a:txBody>
                    <a:bodyPr/>
                    <a:lstStyle/>
                    <a:p>
                      <a:r>
                        <a:rPr lang="en-US" sz="1200" dirty="0" smtClean="0"/>
                        <a:t>$253</a:t>
                      </a:r>
                      <a:endParaRPr lang="en-US" sz="1200" dirty="0"/>
                    </a:p>
                  </a:txBody>
                  <a:tcPr/>
                </a:tc>
                <a:tc>
                  <a:txBody>
                    <a:bodyPr/>
                    <a:lstStyle/>
                    <a:p>
                      <a:r>
                        <a:rPr lang="en-US" sz="1200" dirty="0" smtClean="0"/>
                        <a:t>$471</a:t>
                      </a:r>
                      <a:endParaRPr lang="en-US" sz="1200" dirty="0"/>
                    </a:p>
                  </a:txBody>
                  <a:tcPr/>
                </a:tc>
                <a:tc>
                  <a:txBody>
                    <a:bodyPr/>
                    <a:lstStyle/>
                    <a:p>
                      <a:r>
                        <a:rPr lang="en-US" sz="1200" dirty="0" smtClean="0"/>
                        <a:t>87%</a:t>
                      </a:r>
                      <a:endParaRPr lang="en-US" sz="1200" dirty="0"/>
                    </a:p>
                  </a:txBody>
                  <a:tcPr/>
                </a:tc>
                <a:tc>
                  <a:txBody>
                    <a:bodyPr/>
                    <a:lstStyle/>
                    <a:p>
                      <a:r>
                        <a:rPr lang="en-US" sz="1200" dirty="0" smtClean="0"/>
                        <a:t>$108</a:t>
                      </a:r>
                      <a:endParaRPr lang="en-US" sz="1200" dirty="0"/>
                    </a:p>
                  </a:txBody>
                  <a:tcPr/>
                </a:tc>
                <a:tc>
                  <a:txBody>
                    <a:bodyPr/>
                    <a:lstStyle/>
                    <a:p>
                      <a:r>
                        <a:rPr lang="en-US" sz="1200" dirty="0" smtClean="0"/>
                        <a:t>$591</a:t>
                      </a:r>
                      <a:endParaRPr lang="en-US" sz="1200" dirty="0"/>
                    </a:p>
                  </a:txBody>
                  <a:tcPr/>
                </a:tc>
                <a:tc>
                  <a:txBody>
                    <a:bodyPr/>
                    <a:lstStyle/>
                    <a:p>
                      <a:r>
                        <a:rPr lang="en-US" sz="1200" dirty="0" smtClean="0"/>
                        <a:t>+78%</a:t>
                      </a:r>
                      <a:endParaRPr lang="en-US" sz="1200" dirty="0"/>
                    </a:p>
                  </a:txBody>
                  <a:tcPr/>
                </a:tc>
              </a:tr>
              <a:tr h="0">
                <a:tc>
                  <a:txBody>
                    <a:bodyPr/>
                    <a:lstStyle/>
                    <a:p>
                      <a:r>
                        <a:rPr lang="en-US" sz="1200" dirty="0" smtClean="0"/>
                        <a:t>55 Year Old Single Female</a:t>
                      </a:r>
                      <a:endParaRPr lang="en-US" sz="1200" dirty="0"/>
                    </a:p>
                  </a:txBody>
                  <a:tcPr/>
                </a:tc>
                <a:tc>
                  <a:txBody>
                    <a:bodyPr/>
                    <a:lstStyle/>
                    <a:p>
                      <a:r>
                        <a:rPr lang="en-US" sz="1200" dirty="0" smtClean="0"/>
                        <a:t>Excellent</a:t>
                      </a:r>
                      <a:endParaRPr lang="en-US" sz="1200" dirty="0"/>
                    </a:p>
                  </a:txBody>
                  <a:tcPr/>
                </a:tc>
                <a:tc>
                  <a:txBody>
                    <a:bodyPr/>
                    <a:lstStyle/>
                    <a:p>
                      <a:r>
                        <a:rPr lang="en-US" sz="1200" dirty="0" smtClean="0"/>
                        <a:t>$262</a:t>
                      </a:r>
                      <a:endParaRPr lang="en-US" sz="1200" dirty="0"/>
                    </a:p>
                  </a:txBody>
                  <a:tcPr/>
                </a:tc>
                <a:tc>
                  <a:txBody>
                    <a:bodyPr/>
                    <a:lstStyle/>
                    <a:p>
                      <a:r>
                        <a:rPr lang="en-US" sz="1200" dirty="0" smtClean="0"/>
                        <a:t>$471</a:t>
                      </a:r>
                      <a:endParaRPr lang="en-US" sz="1200" dirty="0"/>
                    </a:p>
                  </a:txBody>
                  <a:tcPr/>
                </a:tc>
                <a:tc>
                  <a:txBody>
                    <a:bodyPr/>
                    <a:lstStyle/>
                    <a:p>
                      <a:r>
                        <a:rPr lang="en-US" sz="1200" dirty="0" smtClean="0"/>
                        <a:t>80%</a:t>
                      </a:r>
                      <a:endParaRPr lang="en-US" sz="1200" dirty="0"/>
                    </a:p>
                  </a:txBody>
                  <a:tcPr/>
                </a:tc>
                <a:tc>
                  <a:txBody>
                    <a:bodyPr/>
                    <a:lstStyle/>
                    <a:p>
                      <a:r>
                        <a:rPr lang="en-US" sz="1200" dirty="0" smtClean="0"/>
                        <a:t>$154</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$591</a:t>
                      </a:r>
                    </a:p>
                  </a:txBody>
                  <a:tcPr/>
                </a:tc>
                <a:tc>
                  <a:txBody>
                    <a:bodyPr/>
                    <a:lstStyle/>
                    <a:p>
                      <a:r>
                        <a:rPr lang="en-US" sz="1200" dirty="0" smtClean="0"/>
                        <a:t>+72%</a:t>
                      </a:r>
                      <a:endParaRPr lang="en-US" sz="1200" dirty="0"/>
                    </a:p>
                  </a:txBody>
                  <a:tcPr/>
                </a:tc>
              </a:tr>
              <a:tr h="0">
                <a:tc>
                  <a:txBody>
                    <a:bodyPr/>
                    <a:lstStyle/>
                    <a:p>
                      <a:r>
                        <a:rPr lang="en-US" sz="1200" dirty="0" smtClean="0"/>
                        <a:t>55 Year Old Single Male</a:t>
                      </a:r>
                      <a:endParaRPr lang="en-US" sz="1200" dirty="0"/>
                    </a:p>
                  </a:txBody>
                  <a:tcPr/>
                </a:tc>
                <a:tc>
                  <a:txBody>
                    <a:bodyPr/>
                    <a:lstStyle/>
                    <a:p>
                      <a:r>
                        <a:rPr lang="en-US" sz="1200" dirty="0" smtClean="0"/>
                        <a:t>Poor</a:t>
                      </a:r>
                      <a:endParaRPr lang="en-US" sz="1200" dirty="0"/>
                    </a:p>
                  </a:txBody>
                  <a:tcPr/>
                </a:tc>
                <a:tc>
                  <a:txBody>
                    <a:bodyPr/>
                    <a:lstStyle/>
                    <a:p>
                      <a:r>
                        <a:rPr lang="en-US" sz="1200" dirty="0" smtClean="0"/>
                        <a:t>$840</a:t>
                      </a:r>
                      <a:endParaRPr lang="en-US" sz="1200" dirty="0"/>
                    </a:p>
                  </a:txBody>
                  <a:tcPr/>
                </a:tc>
                <a:tc>
                  <a:txBody>
                    <a:bodyPr/>
                    <a:lstStyle/>
                    <a:p>
                      <a:r>
                        <a:rPr lang="en-US" sz="1200" dirty="0" smtClean="0"/>
                        <a:t>$471</a:t>
                      </a:r>
                      <a:endParaRPr lang="en-US" sz="1200" dirty="0"/>
                    </a:p>
                  </a:txBody>
                  <a:tcPr/>
                </a:tc>
                <a:tc>
                  <a:txBody>
                    <a:bodyPr/>
                    <a:lstStyle/>
                    <a:p>
                      <a:r>
                        <a:rPr lang="en-US" sz="1200" dirty="0" smtClean="0"/>
                        <a:t>-44%</a:t>
                      </a:r>
                      <a:endParaRPr lang="en-US" sz="1200" dirty="0"/>
                    </a:p>
                  </a:txBody>
                  <a:tcPr/>
                </a:tc>
                <a:tc>
                  <a:txBody>
                    <a:bodyPr/>
                    <a:lstStyle/>
                    <a:p>
                      <a:r>
                        <a:rPr lang="en-US" sz="1200" dirty="0" smtClean="0"/>
                        <a:t>$304</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$591</a:t>
                      </a:r>
                    </a:p>
                  </a:txBody>
                  <a:tcPr/>
                </a:tc>
                <a:tc>
                  <a:txBody>
                    <a:bodyPr/>
                    <a:lstStyle/>
                    <a:p>
                      <a:r>
                        <a:rPr lang="en-US" sz="1200" dirty="0" smtClean="0"/>
                        <a:t>-33%</a:t>
                      </a:r>
                      <a:endParaRPr lang="en-US" sz="1200" dirty="0"/>
                    </a:p>
                  </a:txBody>
                  <a:tcPr/>
                </a:tc>
              </a:tr>
              <a:tr h="131806">
                <a:tc>
                  <a:txBody>
                    <a:bodyPr/>
                    <a:lstStyle/>
                    <a:p>
                      <a:r>
                        <a:rPr lang="en-US" sz="1200" dirty="0" smtClean="0"/>
                        <a:t>55 Year Old Single Female</a:t>
                      </a:r>
                      <a:endParaRPr lang="en-US" sz="1200" dirty="0"/>
                    </a:p>
                  </a:txBody>
                  <a:tcPr/>
                </a:tc>
                <a:tc>
                  <a:txBody>
                    <a:bodyPr/>
                    <a:lstStyle/>
                    <a:p>
                      <a:r>
                        <a:rPr lang="en-US" sz="1200" dirty="0" smtClean="0"/>
                        <a:t>Poor</a:t>
                      </a:r>
                      <a:endParaRPr lang="en-US" sz="1200" dirty="0"/>
                    </a:p>
                  </a:txBody>
                  <a:tcPr/>
                </a:tc>
                <a:tc>
                  <a:txBody>
                    <a:bodyPr/>
                    <a:lstStyle/>
                    <a:p>
                      <a:r>
                        <a:rPr lang="en-US" sz="1200" dirty="0" smtClean="0"/>
                        <a:t>$833</a:t>
                      </a:r>
                      <a:endParaRPr lang="en-US" sz="1200" dirty="0"/>
                    </a:p>
                  </a:txBody>
                  <a:tcPr/>
                </a:tc>
                <a:tc>
                  <a:txBody>
                    <a:bodyPr/>
                    <a:lstStyle/>
                    <a:p>
                      <a:r>
                        <a:rPr lang="en-US" sz="1200" dirty="0" smtClean="0"/>
                        <a:t>$471</a:t>
                      </a:r>
                      <a:endParaRPr lang="en-US" sz="1200" dirty="0"/>
                    </a:p>
                  </a:txBody>
                  <a:tcPr/>
                </a:tc>
                <a:tc>
                  <a:txBody>
                    <a:bodyPr/>
                    <a:lstStyle/>
                    <a:p>
                      <a:r>
                        <a:rPr lang="en-US" sz="1200" dirty="0" smtClean="0"/>
                        <a:t>-44%</a:t>
                      </a:r>
                      <a:endParaRPr lang="en-US" sz="1200" dirty="0"/>
                    </a:p>
                  </a:txBody>
                  <a:tcPr/>
                </a:tc>
                <a:tc>
                  <a:txBody>
                    <a:bodyPr/>
                    <a:lstStyle/>
                    <a:p>
                      <a:r>
                        <a:rPr lang="en-US" sz="1200" dirty="0" smtClean="0"/>
                        <a:t>$582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$591</a:t>
                      </a:r>
                    </a:p>
                  </a:txBody>
                  <a:tcPr/>
                </a:tc>
                <a:tc>
                  <a:txBody>
                    <a:bodyPr/>
                    <a:lstStyle/>
                    <a:p>
                      <a:r>
                        <a:rPr lang="en-US" sz="1200" dirty="0" smtClean="0"/>
                        <a:t>-33%</a:t>
                      </a:r>
                      <a:endParaRPr lang="en-US" sz="1200" dirty="0"/>
                    </a:p>
                  </a:txBody>
                  <a:tcPr/>
                </a:tc>
              </a:tr>
            </a:tbl>
          </a:graphicData>
        </a:graphic>
      </p:graphicFrame>
      <p:sp>
        <p:nvSpPr>
          <p:cNvPr id="63616" name="Footer Placeholder 5"/>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Impact of Premium Tax Credit Subsidies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Premium rate changes do not account for the premium tax credit subsidies</a:t>
            </a:r>
          </a:p>
          <a:p>
            <a:endParaRPr lang="en-US" dirty="0" smtClean="0"/>
          </a:p>
          <a:p>
            <a:r>
              <a:rPr lang="en-US" dirty="0" smtClean="0"/>
              <a:t>Subsidies reduce the amount individuals will pay for their health insurance</a:t>
            </a:r>
          </a:p>
          <a:p>
            <a:endParaRPr lang="en-US" dirty="0" smtClean="0"/>
          </a:p>
          <a:p>
            <a:r>
              <a:rPr lang="en-US" dirty="0" smtClean="0"/>
              <a:t>Value of the premium subsidy is highest for households with income near the poverty line and is reduced as household income increases</a:t>
            </a:r>
          </a:p>
          <a:p>
            <a:pPr lvl="1"/>
            <a:r>
              <a:rPr lang="en-US" dirty="0" smtClean="0"/>
              <a:t>100%-400% FPL</a:t>
            </a:r>
          </a:p>
          <a:p>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dirty="0" smtClean="0"/>
              <a:t>Premium Tax Credit Subsidies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52400" y="152400"/>
          <a:ext cx="8991600" cy="67056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p:cNvSpPr>
            <a:spLocks noGrp="1"/>
          </p:cNvSpPr>
          <p:nvPr>
            <p:ph type="ftr" sz="quarter" idx="11"/>
          </p:nvPr>
        </p:nvSpPr>
        <p:spPr/>
        <p:txBody>
          <a:bodyPr/>
          <a:lstStyle/>
          <a:p>
            <a:pPr>
              <a:defRPr/>
            </a:pPr>
            <a:r>
              <a:rPr lang="en-US" dirty="0" smtClean="0"/>
              <a:t>FIGURE 3, PAGE 6</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smtClean="0"/>
              <a:t>FIGURE 4, PAGE 7</a:t>
            </a:r>
            <a:endParaRPr lang="en-US" dirty="0"/>
          </a:p>
        </p:txBody>
      </p:sp>
      <p:graphicFrame>
        <p:nvGraphicFramePr>
          <p:cNvPr id="4" name="Chart 3"/>
          <p:cNvGraphicFramePr/>
          <p:nvPr/>
        </p:nvGraphicFramePr>
        <p:xfrm>
          <a:off x="0" y="152400"/>
          <a:ext cx="9144000" cy="632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Federally Facilitated Marketplace </a:t>
            </a:r>
            <a:endParaRPr lang="en-US" dirty="0"/>
          </a:p>
        </p:txBody>
      </p:sp>
      <p:sp>
        <p:nvSpPr>
          <p:cNvPr id="3" name="Subtitle 2"/>
          <p:cNvSpPr>
            <a:spLocks noGrp="1"/>
          </p:cNvSpPr>
          <p:nvPr>
            <p:ph type="subTitle" idx="1"/>
          </p:nvPr>
        </p:nvSpPr>
        <p:spPr/>
        <p:txBody>
          <a:bodyPr/>
          <a:lstStyle/>
          <a:p>
            <a:r>
              <a:rPr lang="en-US" dirty="0" smtClean="0"/>
              <a:t>Understanding the Implications for Indiana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Operate a toll-free call center and website </a:t>
            </a:r>
          </a:p>
          <a:p>
            <a:pPr lvl="1"/>
            <a:r>
              <a:rPr lang="en-US" dirty="0" smtClean="0"/>
              <a:t>Allow consumers to compare information on all available health plans as well as apply for coverage</a:t>
            </a:r>
          </a:p>
          <a:p>
            <a:pPr lvl="1"/>
            <a:endParaRPr lang="en-US" dirty="0" smtClean="0"/>
          </a:p>
          <a:p>
            <a:r>
              <a:rPr lang="en-US" dirty="0" smtClean="0"/>
              <a:t>Determine eligibility for premium tax credits and cost-sharing reductions</a:t>
            </a:r>
          </a:p>
          <a:p>
            <a:pPr lvl="1"/>
            <a:r>
              <a:rPr lang="en-US" dirty="0" smtClean="0"/>
              <a:t>Applies to citizens and legal residents in families with household income between 100% to 400% of the Federal Poverty Level (FPL)</a:t>
            </a:r>
          </a:p>
          <a:p>
            <a:endParaRPr lang="en-US" dirty="0" smtClean="0"/>
          </a:p>
          <a:p>
            <a:r>
              <a:rPr lang="en-US" dirty="0" smtClean="0"/>
              <a:t>Determine exemptions from the individual mandate</a:t>
            </a:r>
          </a:p>
          <a:p>
            <a:endParaRPr lang="en-US" dirty="0" smtClean="0"/>
          </a:p>
          <a:p>
            <a:r>
              <a:rPr lang="en-US" dirty="0" smtClean="0"/>
              <a:t>Establish a federal navigator program</a:t>
            </a:r>
          </a:p>
          <a:p>
            <a:endParaRPr lang="en-US" dirty="0" smtClean="0"/>
          </a:p>
          <a:p>
            <a:r>
              <a:rPr lang="en-US" dirty="0" smtClean="0"/>
              <a:t>Manage Qualified Health Plans (QHPs)</a:t>
            </a:r>
          </a:p>
          <a:p>
            <a:pPr lvl="1"/>
            <a:r>
              <a:rPr lang="en-US" dirty="0" smtClean="0"/>
              <a:t>Certifying, recertifying, and decertifying QHPs</a:t>
            </a:r>
            <a:endParaRPr lang="en-US" dirty="0"/>
          </a:p>
        </p:txBody>
      </p:sp>
      <p:sp>
        <p:nvSpPr>
          <p:cNvPr id="3" name="Title 2"/>
          <p:cNvSpPr>
            <a:spLocks noGrp="1"/>
          </p:cNvSpPr>
          <p:nvPr>
            <p:ph type="title"/>
          </p:nvPr>
        </p:nvSpPr>
        <p:spPr/>
        <p:txBody>
          <a:bodyPr>
            <a:normAutofit fontScale="90000"/>
          </a:bodyPr>
          <a:lstStyle/>
          <a:p>
            <a:pPr algn="ctr"/>
            <a:r>
              <a:rPr lang="en-US" dirty="0" smtClean="0"/>
              <a:t>Federally Facilitated Marketplace Responsibilities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Rate Shock</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14400"/>
          <a:ext cx="8229600" cy="3505199"/>
        </p:xfrm>
        <a:graphic>
          <a:graphicData uri="http://schemas.openxmlformats.org/drawingml/2006/table">
            <a:tbl>
              <a:tblPr firstRow="1" bandRow="1">
                <a:tableStyleId>{5C22544A-7EE6-4342-B048-85BDC9FD1C3A}</a:tableStyleId>
              </a:tblPr>
              <a:tblGrid>
                <a:gridCol w="2743200"/>
                <a:gridCol w="2743200"/>
                <a:gridCol w="2743200"/>
              </a:tblGrid>
              <a:tr h="488320">
                <a:tc>
                  <a:txBody>
                    <a:bodyPr/>
                    <a:lstStyle/>
                    <a:p>
                      <a:pPr algn="ctr"/>
                      <a:r>
                        <a:rPr lang="en-US" dirty="0" smtClean="0">
                          <a:solidFill>
                            <a:schemeClr val="tx1"/>
                          </a:solidFill>
                        </a:rPr>
                        <a:t>Company</a:t>
                      </a:r>
                      <a:endParaRPr lang="en-US" dirty="0">
                        <a:solidFill>
                          <a:schemeClr val="tx1"/>
                        </a:solidFill>
                      </a:endParaRPr>
                    </a:p>
                  </a:txBody>
                  <a:tcPr/>
                </a:tc>
                <a:tc>
                  <a:txBody>
                    <a:bodyPr/>
                    <a:lstStyle/>
                    <a:p>
                      <a:pPr algn="ctr"/>
                      <a:r>
                        <a:rPr lang="en-US" dirty="0" smtClean="0">
                          <a:solidFill>
                            <a:schemeClr val="tx1"/>
                          </a:solidFill>
                        </a:rPr>
                        <a:t>Individual Marketplace</a:t>
                      </a:r>
                      <a:endParaRPr lang="en-US" dirty="0">
                        <a:solidFill>
                          <a:schemeClr val="tx1"/>
                        </a:solidFill>
                      </a:endParaRPr>
                    </a:p>
                  </a:txBody>
                  <a:tcPr/>
                </a:tc>
                <a:tc>
                  <a:txBody>
                    <a:bodyPr/>
                    <a:lstStyle/>
                    <a:p>
                      <a:pPr algn="ctr"/>
                      <a:r>
                        <a:rPr lang="en-US" dirty="0" smtClean="0">
                          <a:solidFill>
                            <a:schemeClr val="tx1"/>
                          </a:solidFill>
                        </a:rPr>
                        <a:t>SHOP Marketplace</a:t>
                      </a:r>
                      <a:endParaRPr lang="en-US" dirty="0">
                        <a:solidFill>
                          <a:schemeClr val="tx1"/>
                        </a:solidFill>
                      </a:endParaRPr>
                    </a:p>
                  </a:txBody>
                  <a:tcPr/>
                </a:tc>
              </a:tr>
              <a:tr h="488320">
                <a:tc>
                  <a:txBody>
                    <a:bodyPr/>
                    <a:lstStyle/>
                    <a:p>
                      <a:r>
                        <a:rPr lang="en-US" dirty="0" smtClean="0"/>
                        <a:t>MD Wise (HMO)</a:t>
                      </a:r>
                    </a:p>
                  </a:txBody>
                  <a:tcPr/>
                </a:tc>
                <a:tc>
                  <a:txBody>
                    <a:bodyPr/>
                    <a:lstStyle/>
                    <a:p>
                      <a:pPr algn="ctr"/>
                      <a:r>
                        <a:rPr lang="en-US" b="1" dirty="0" smtClean="0"/>
                        <a:t>B, S</a:t>
                      </a:r>
                      <a:r>
                        <a:rPr lang="en-US" b="1" baseline="0" dirty="0" smtClean="0"/>
                        <a:t>, G</a:t>
                      </a:r>
                      <a:endParaRPr lang="en-US" b="1" dirty="0"/>
                    </a:p>
                  </a:txBody>
                  <a:tcPr/>
                </a:tc>
                <a:tc>
                  <a:txBody>
                    <a:bodyPr/>
                    <a:lstStyle/>
                    <a:p>
                      <a:pPr algn="ctr"/>
                      <a:r>
                        <a:rPr lang="en-US" b="1" dirty="0" smtClean="0"/>
                        <a:t>N/A</a:t>
                      </a:r>
                      <a:endParaRPr lang="en-US" b="1" dirty="0"/>
                    </a:p>
                  </a:txBody>
                  <a:tcPr/>
                </a:tc>
              </a:tr>
              <a:tr h="842853">
                <a:tc>
                  <a:txBody>
                    <a:bodyPr/>
                    <a:lstStyle/>
                    <a:p>
                      <a:r>
                        <a:rPr lang="en-US" dirty="0" smtClean="0"/>
                        <a:t>Coordinated Care (HMO)</a:t>
                      </a:r>
                      <a:endParaRPr lang="en-US" dirty="0"/>
                    </a:p>
                  </a:txBody>
                  <a:tcPr/>
                </a:tc>
                <a:tc>
                  <a:txBody>
                    <a:bodyPr/>
                    <a:lstStyle/>
                    <a:p>
                      <a:pPr algn="ctr"/>
                      <a:r>
                        <a:rPr lang="en-US" b="1" dirty="0" smtClean="0"/>
                        <a:t>B, S</a:t>
                      </a:r>
                      <a:r>
                        <a:rPr lang="en-US" b="1" baseline="0" dirty="0" smtClean="0"/>
                        <a:t>, G</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N/A</a:t>
                      </a:r>
                    </a:p>
                    <a:p>
                      <a:pPr algn="ctr"/>
                      <a:endParaRPr lang="en-US" b="1" dirty="0"/>
                    </a:p>
                  </a:txBody>
                  <a:tcPr/>
                </a:tc>
              </a:tr>
              <a:tr h="842853">
                <a:tc>
                  <a:txBody>
                    <a:bodyPr/>
                    <a:lstStyle/>
                    <a:p>
                      <a:r>
                        <a:rPr lang="en-US" dirty="0" smtClean="0"/>
                        <a:t>Physicians</a:t>
                      </a:r>
                      <a:r>
                        <a:rPr lang="en-US" baseline="0" dirty="0" smtClean="0"/>
                        <a:t> Health Plan of Northern Indiana</a:t>
                      </a:r>
                      <a:endParaRPr lang="en-US" dirty="0"/>
                    </a:p>
                  </a:txBody>
                  <a:tcPr/>
                </a:tc>
                <a:tc>
                  <a:txBody>
                    <a:bodyPr/>
                    <a:lstStyle/>
                    <a:p>
                      <a:pPr algn="ctr"/>
                      <a:r>
                        <a:rPr lang="en-US" b="1" dirty="0" smtClean="0"/>
                        <a:t>C, B, S</a:t>
                      </a:r>
                      <a:r>
                        <a:rPr lang="en-US" b="1" baseline="0" dirty="0" smtClean="0"/>
                        <a:t>, G</a:t>
                      </a:r>
                      <a:endParaRPr lang="en-US" b="1" dirty="0"/>
                    </a:p>
                  </a:txBody>
                  <a:tcPr/>
                </a:tc>
                <a:tc>
                  <a:txBody>
                    <a:bodyPr/>
                    <a:lstStyle/>
                    <a:p>
                      <a:pPr algn="ctr"/>
                      <a:r>
                        <a:rPr lang="en-US" b="1" dirty="0" smtClean="0"/>
                        <a:t>B, S</a:t>
                      </a:r>
                      <a:r>
                        <a:rPr lang="en-US" b="1" baseline="0" dirty="0" smtClean="0"/>
                        <a:t>, G</a:t>
                      </a:r>
                      <a:endParaRPr lang="en-US" b="1" dirty="0"/>
                    </a:p>
                  </a:txBody>
                  <a:tcPr/>
                </a:tc>
              </a:tr>
              <a:tr h="842853">
                <a:tc>
                  <a:txBody>
                    <a:bodyPr/>
                    <a:lstStyle/>
                    <a:p>
                      <a:r>
                        <a:rPr lang="en-US" dirty="0" smtClean="0"/>
                        <a:t>Anthem Insurance Companies, Inc.</a:t>
                      </a:r>
                      <a:endParaRPr lang="en-US" dirty="0"/>
                    </a:p>
                  </a:txBody>
                  <a:tcPr/>
                </a:tc>
                <a:tc>
                  <a:txBody>
                    <a:bodyPr/>
                    <a:lstStyle/>
                    <a:p>
                      <a:pPr algn="ctr"/>
                      <a:r>
                        <a:rPr lang="en-US" b="1" dirty="0" smtClean="0"/>
                        <a:t>C, B, S</a:t>
                      </a:r>
                      <a:r>
                        <a:rPr lang="en-US" b="1" baseline="0" dirty="0" smtClean="0"/>
                        <a:t>, G</a:t>
                      </a:r>
                      <a:endParaRPr lang="en-US" b="1" dirty="0"/>
                    </a:p>
                  </a:txBody>
                  <a:tcPr/>
                </a:tc>
                <a:tc>
                  <a:txBody>
                    <a:bodyPr/>
                    <a:lstStyle/>
                    <a:p>
                      <a:pPr algn="ctr"/>
                      <a:r>
                        <a:rPr lang="en-US" b="1" dirty="0" smtClean="0"/>
                        <a:t>B, S</a:t>
                      </a:r>
                      <a:r>
                        <a:rPr lang="en-US" b="1" baseline="0" dirty="0" smtClean="0"/>
                        <a:t>, G</a:t>
                      </a:r>
                      <a:endParaRPr lang="en-US" b="1" dirty="0"/>
                    </a:p>
                  </a:txBody>
                  <a:tcPr/>
                </a:tc>
              </a:tr>
            </a:tbl>
          </a:graphicData>
        </a:graphic>
      </p:graphicFrame>
      <p:sp>
        <p:nvSpPr>
          <p:cNvPr id="3" name="Title 2"/>
          <p:cNvSpPr>
            <a:spLocks noGrp="1"/>
          </p:cNvSpPr>
          <p:nvPr>
            <p:ph type="title"/>
          </p:nvPr>
        </p:nvSpPr>
        <p:spPr>
          <a:xfrm>
            <a:off x="457200" y="0"/>
            <a:ext cx="8229600" cy="1143000"/>
          </a:xfrm>
        </p:spPr>
        <p:txBody>
          <a:bodyPr>
            <a:normAutofit/>
          </a:bodyPr>
          <a:lstStyle/>
          <a:p>
            <a:pPr algn="ctr"/>
            <a:r>
              <a:rPr lang="en-US" dirty="0" smtClean="0"/>
              <a:t>Plan Levels Offered</a:t>
            </a:r>
            <a:endParaRPr lang="en-US" dirty="0"/>
          </a:p>
        </p:txBody>
      </p:sp>
      <p:graphicFrame>
        <p:nvGraphicFramePr>
          <p:cNvPr id="5" name="Table 4"/>
          <p:cNvGraphicFramePr>
            <a:graphicFrameLocks noGrp="1"/>
          </p:cNvGraphicFramePr>
          <p:nvPr/>
        </p:nvGraphicFramePr>
        <p:xfrm>
          <a:off x="4876800" y="4572000"/>
          <a:ext cx="2667000" cy="2194560"/>
        </p:xfrm>
        <a:graphic>
          <a:graphicData uri="http://schemas.openxmlformats.org/drawingml/2006/table">
            <a:tbl>
              <a:tblPr firstRow="1" bandRow="1">
                <a:tableStyleId>{5C22544A-7EE6-4342-B048-85BDC9FD1C3A}</a:tableStyleId>
              </a:tblPr>
              <a:tblGrid>
                <a:gridCol w="342899"/>
                <a:gridCol w="2324101"/>
              </a:tblGrid>
              <a:tr h="330200">
                <a:tc>
                  <a:txBody>
                    <a:bodyPr/>
                    <a:lstStyle/>
                    <a:p>
                      <a:endParaRPr lang="en-US" dirty="0">
                        <a:solidFill>
                          <a:schemeClr val="tx1"/>
                        </a:solidFill>
                      </a:endParaRPr>
                    </a:p>
                  </a:txBody>
                  <a:tcPr/>
                </a:tc>
                <a:tc>
                  <a:txBody>
                    <a:bodyPr/>
                    <a:lstStyle/>
                    <a:p>
                      <a:r>
                        <a:rPr lang="en-US" dirty="0" smtClean="0">
                          <a:solidFill>
                            <a:schemeClr val="tx1"/>
                          </a:solidFill>
                        </a:rPr>
                        <a:t>Level of Coverage</a:t>
                      </a:r>
                      <a:endParaRPr lang="en-US" dirty="0">
                        <a:solidFill>
                          <a:schemeClr val="tx1"/>
                        </a:solidFill>
                      </a:endParaRPr>
                    </a:p>
                  </a:txBody>
                  <a:tcPr/>
                </a:tc>
              </a:tr>
              <a:tr h="330200">
                <a:tc>
                  <a:txBody>
                    <a:bodyPr/>
                    <a:lstStyle/>
                    <a:p>
                      <a:r>
                        <a:rPr lang="en-US" dirty="0" smtClean="0">
                          <a:solidFill>
                            <a:schemeClr val="tx1"/>
                          </a:solidFill>
                        </a:rPr>
                        <a:t>C</a:t>
                      </a:r>
                      <a:endParaRPr lang="en-US" dirty="0">
                        <a:solidFill>
                          <a:schemeClr val="tx1"/>
                        </a:solidFill>
                      </a:endParaRPr>
                    </a:p>
                  </a:txBody>
                  <a:tcPr/>
                </a:tc>
                <a:tc>
                  <a:txBody>
                    <a:bodyPr/>
                    <a:lstStyle/>
                    <a:p>
                      <a:r>
                        <a:rPr lang="en-US" dirty="0" smtClean="0">
                          <a:solidFill>
                            <a:schemeClr val="tx1"/>
                          </a:solidFill>
                        </a:rPr>
                        <a:t>Catastrophic</a:t>
                      </a:r>
                      <a:endParaRPr lang="en-US" dirty="0">
                        <a:solidFill>
                          <a:schemeClr val="tx1"/>
                        </a:solidFill>
                      </a:endParaRPr>
                    </a:p>
                  </a:txBody>
                  <a:tcPr/>
                </a:tc>
              </a:tr>
              <a:tr h="330200">
                <a:tc>
                  <a:txBody>
                    <a:bodyPr/>
                    <a:lstStyle/>
                    <a:p>
                      <a:r>
                        <a:rPr lang="en-US" dirty="0" smtClean="0"/>
                        <a:t>B</a:t>
                      </a:r>
                      <a:endParaRPr lang="en-US" dirty="0"/>
                    </a:p>
                  </a:txBody>
                  <a:tcPr/>
                </a:tc>
                <a:tc>
                  <a:txBody>
                    <a:bodyPr/>
                    <a:lstStyle/>
                    <a:p>
                      <a:r>
                        <a:rPr lang="en-US" dirty="0" smtClean="0"/>
                        <a:t>Bronze</a:t>
                      </a:r>
                      <a:endParaRPr lang="en-US" dirty="0"/>
                    </a:p>
                  </a:txBody>
                  <a:tcPr/>
                </a:tc>
              </a:tr>
              <a:tr h="330200">
                <a:tc>
                  <a:txBody>
                    <a:bodyPr/>
                    <a:lstStyle/>
                    <a:p>
                      <a:r>
                        <a:rPr lang="en-US" dirty="0" smtClean="0"/>
                        <a:t>S</a:t>
                      </a:r>
                      <a:endParaRPr lang="en-US" dirty="0"/>
                    </a:p>
                  </a:txBody>
                  <a:tcPr/>
                </a:tc>
                <a:tc>
                  <a:txBody>
                    <a:bodyPr/>
                    <a:lstStyle/>
                    <a:p>
                      <a:r>
                        <a:rPr lang="en-US" dirty="0" smtClean="0"/>
                        <a:t>Silver</a:t>
                      </a:r>
                      <a:endParaRPr lang="en-US" dirty="0"/>
                    </a:p>
                  </a:txBody>
                  <a:tcPr/>
                </a:tc>
              </a:tr>
              <a:tr h="330200">
                <a:tc>
                  <a:txBody>
                    <a:bodyPr/>
                    <a:lstStyle/>
                    <a:p>
                      <a:r>
                        <a:rPr lang="en-US" dirty="0" smtClean="0"/>
                        <a:t>G</a:t>
                      </a:r>
                      <a:endParaRPr lang="en-US" dirty="0"/>
                    </a:p>
                  </a:txBody>
                  <a:tcPr/>
                </a:tc>
                <a:tc>
                  <a:txBody>
                    <a:bodyPr/>
                    <a:lstStyle/>
                    <a:p>
                      <a:r>
                        <a:rPr lang="en-US" dirty="0" smtClean="0"/>
                        <a:t>Gold</a:t>
                      </a:r>
                      <a:endParaRPr lang="en-US" dirty="0"/>
                    </a:p>
                  </a:txBody>
                  <a:tcPr/>
                </a:tc>
              </a:tr>
              <a:tr h="330200">
                <a:tc>
                  <a:txBody>
                    <a:bodyPr/>
                    <a:lstStyle/>
                    <a:p>
                      <a:r>
                        <a:rPr lang="en-US" dirty="0" smtClean="0"/>
                        <a:t>P</a:t>
                      </a:r>
                      <a:endParaRPr lang="en-US" dirty="0"/>
                    </a:p>
                  </a:txBody>
                  <a:tcPr/>
                </a:tc>
                <a:tc>
                  <a:txBody>
                    <a:bodyPr/>
                    <a:lstStyle/>
                    <a:p>
                      <a:r>
                        <a:rPr lang="en-US" dirty="0" smtClean="0"/>
                        <a:t>Platinum</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ctr" eaLnBrk="1" fontAlgn="auto" hangingPunct="1">
              <a:spcAft>
                <a:spcPts val="0"/>
              </a:spcAft>
              <a:defRPr/>
            </a:pPr>
            <a:r>
              <a:rPr lang="en-US" dirty="0" smtClean="0"/>
              <a:t>Actuarial Value (AV)</a:t>
            </a:r>
            <a:endParaRPr lang="en-US" dirty="0"/>
          </a:p>
        </p:txBody>
      </p:sp>
      <p:sp>
        <p:nvSpPr>
          <p:cNvPr id="29699" name="Content Placeholder 2"/>
          <p:cNvSpPr>
            <a:spLocks noGrp="1"/>
          </p:cNvSpPr>
          <p:nvPr>
            <p:ph idx="1"/>
          </p:nvPr>
        </p:nvSpPr>
        <p:spPr>
          <a:xfrm>
            <a:off x="533400" y="990600"/>
            <a:ext cx="8229600" cy="2667000"/>
          </a:xfrm>
        </p:spPr>
        <p:txBody>
          <a:bodyPr/>
          <a:lstStyle/>
          <a:p>
            <a:pPr eaLnBrk="1" hangingPunct="1"/>
            <a:r>
              <a:rPr lang="en-US" sz="1800" b="1" smtClean="0"/>
              <a:t>Actuarial Value (AV) is: </a:t>
            </a:r>
          </a:p>
          <a:p>
            <a:pPr lvl="1" eaLnBrk="1" hangingPunct="1"/>
            <a:r>
              <a:rPr lang="en-US" sz="1600" smtClean="0"/>
              <a:t>The  average percentage of medical cost expected to be paid by the health plan over </a:t>
            </a:r>
            <a:r>
              <a:rPr lang="en-US" sz="1600" i="1" smtClean="0"/>
              <a:t>all </a:t>
            </a:r>
            <a:r>
              <a:rPr lang="en-US" sz="1600" smtClean="0"/>
              <a:t>covered enrollees</a:t>
            </a:r>
          </a:p>
          <a:p>
            <a:pPr eaLnBrk="1" hangingPunct="1">
              <a:spcBef>
                <a:spcPts val="1200"/>
              </a:spcBef>
            </a:pPr>
            <a:r>
              <a:rPr lang="en-US" sz="1800" b="1" smtClean="0"/>
              <a:t>AV applies to health plans that are:</a:t>
            </a:r>
          </a:p>
          <a:p>
            <a:pPr lvl="1" eaLnBrk="1" hangingPunct="1"/>
            <a:r>
              <a:rPr lang="en-US" sz="1600" smtClean="0"/>
              <a:t>Non-grandfathered </a:t>
            </a:r>
          </a:p>
          <a:p>
            <a:pPr lvl="1" eaLnBrk="1" hangingPunct="1"/>
            <a:r>
              <a:rPr lang="en-US" sz="1600" smtClean="0"/>
              <a:t>Individual &amp; small group markets </a:t>
            </a:r>
          </a:p>
          <a:p>
            <a:pPr lvl="1" eaLnBrk="1" hangingPunct="1"/>
            <a:r>
              <a:rPr lang="en-US" sz="1600" smtClean="0"/>
              <a:t>On and off the federal Marketplace</a:t>
            </a:r>
          </a:p>
          <a:p>
            <a:pPr lvl="1" eaLnBrk="1" hangingPunct="1"/>
            <a:r>
              <a:rPr lang="en-US" sz="1600" smtClean="0"/>
              <a:t>Required to offer Essential Health Benefits (EHB)</a:t>
            </a:r>
          </a:p>
          <a:p>
            <a:pPr lvl="1" eaLnBrk="1" hangingPunct="1"/>
            <a:endParaRPr lang="en-US" sz="1800" smtClean="0"/>
          </a:p>
        </p:txBody>
      </p:sp>
      <p:graphicFrame>
        <p:nvGraphicFramePr>
          <p:cNvPr id="6" name="Table 5"/>
          <p:cNvGraphicFramePr>
            <a:graphicFrameLocks noGrp="1"/>
          </p:cNvGraphicFramePr>
          <p:nvPr/>
        </p:nvGraphicFramePr>
        <p:xfrm>
          <a:off x="381000" y="3429000"/>
          <a:ext cx="8382000" cy="1981200"/>
        </p:xfrm>
        <a:graphic>
          <a:graphicData uri="http://schemas.openxmlformats.org/drawingml/2006/table">
            <a:tbl>
              <a:tblPr firstRow="1" bandRow="1">
                <a:tableStyleId>{5C22544A-7EE6-4342-B048-85BDC9FD1C3A}</a:tableStyleId>
              </a:tblPr>
              <a:tblGrid>
                <a:gridCol w="1676400"/>
                <a:gridCol w="3498574"/>
                <a:gridCol w="3207026"/>
              </a:tblGrid>
              <a:tr h="370840">
                <a:tc>
                  <a:txBody>
                    <a:bodyPr/>
                    <a:lstStyle/>
                    <a:p>
                      <a:pPr algn="ctr"/>
                      <a:r>
                        <a:rPr lang="en-US" dirty="0" smtClean="0">
                          <a:latin typeface="Arial" pitchFamily="34" charset="0"/>
                          <a:cs typeface="Arial" pitchFamily="34" charset="0"/>
                        </a:rPr>
                        <a:t>Plan Level</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Estimated/target</a:t>
                      </a:r>
                      <a:r>
                        <a:rPr lang="en-US" baseline="0" dirty="0" smtClean="0">
                          <a:latin typeface="Arial" pitchFamily="34" charset="0"/>
                          <a:cs typeface="Arial" pitchFamily="34" charset="0"/>
                        </a:rPr>
                        <a:t> total costs </a:t>
                      </a:r>
                      <a:r>
                        <a:rPr lang="en-US" u="sng" baseline="0" dirty="0" smtClean="0">
                          <a:latin typeface="Arial" pitchFamily="34" charset="0"/>
                          <a:cs typeface="Arial" pitchFamily="34" charset="0"/>
                        </a:rPr>
                        <a:t>covered by health plan</a:t>
                      </a:r>
                      <a:r>
                        <a:rPr lang="en-US" baseline="0" dirty="0" smtClean="0">
                          <a:latin typeface="Arial" pitchFamily="34" charset="0"/>
                          <a:cs typeface="Arial" pitchFamily="34" charset="0"/>
                        </a:rPr>
                        <a:t>*</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Estimated/target total costs </a:t>
                      </a:r>
                      <a:r>
                        <a:rPr lang="en-US" u="sng" dirty="0" smtClean="0">
                          <a:latin typeface="Arial" pitchFamily="34" charset="0"/>
                          <a:cs typeface="Arial" pitchFamily="34" charset="0"/>
                        </a:rPr>
                        <a:t>covered</a:t>
                      </a:r>
                      <a:r>
                        <a:rPr lang="en-US" u="sng" baseline="0" dirty="0" smtClean="0">
                          <a:latin typeface="Arial" pitchFamily="34" charset="0"/>
                          <a:cs typeface="Arial" pitchFamily="34" charset="0"/>
                        </a:rPr>
                        <a:t> by enrollees</a:t>
                      </a:r>
                      <a:endParaRPr lang="en-US" u="sng" dirty="0">
                        <a:latin typeface="Arial" pitchFamily="34" charset="0"/>
                        <a:cs typeface="Arial" pitchFamily="34" charset="0"/>
                      </a:endParaRPr>
                    </a:p>
                  </a:txBody>
                  <a:tcPr anchor="ctr"/>
                </a:tc>
              </a:tr>
              <a:tr h="274320">
                <a:tc>
                  <a:txBody>
                    <a:bodyPr/>
                    <a:lstStyle/>
                    <a:p>
                      <a:pPr algn="ctr"/>
                      <a:r>
                        <a:rPr lang="en-US" sz="1600" dirty="0" smtClean="0">
                          <a:latin typeface="Arial" pitchFamily="34" charset="0"/>
                          <a:cs typeface="Arial" pitchFamily="34" charset="0"/>
                        </a:rPr>
                        <a:t>Bronze</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60%</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40%</a:t>
                      </a:r>
                      <a:endParaRPr lang="en-US" sz="1600" dirty="0">
                        <a:latin typeface="Arial" pitchFamily="34" charset="0"/>
                        <a:cs typeface="Arial" pitchFamily="34" charset="0"/>
                      </a:endParaRPr>
                    </a:p>
                  </a:txBody>
                  <a:tcPr/>
                </a:tc>
              </a:tr>
              <a:tr h="243840">
                <a:tc>
                  <a:txBody>
                    <a:bodyPr/>
                    <a:lstStyle/>
                    <a:p>
                      <a:pPr algn="ctr"/>
                      <a:r>
                        <a:rPr lang="en-US" sz="1600" dirty="0" smtClean="0">
                          <a:latin typeface="Arial" pitchFamily="34" charset="0"/>
                          <a:cs typeface="Arial" pitchFamily="34" charset="0"/>
                        </a:rPr>
                        <a:t>Silver</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70%</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30%</a:t>
                      </a:r>
                      <a:endParaRPr lang="en-US" sz="1600" dirty="0">
                        <a:latin typeface="Arial" pitchFamily="34" charset="0"/>
                        <a:cs typeface="Arial" pitchFamily="34" charset="0"/>
                      </a:endParaRPr>
                    </a:p>
                  </a:txBody>
                  <a:tcPr/>
                </a:tc>
              </a:tr>
              <a:tr h="213360">
                <a:tc>
                  <a:txBody>
                    <a:bodyPr/>
                    <a:lstStyle/>
                    <a:p>
                      <a:pPr algn="ctr"/>
                      <a:r>
                        <a:rPr lang="en-US" sz="1600" dirty="0" smtClean="0">
                          <a:latin typeface="Arial" pitchFamily="34" charset="0"/>
                          <a:cs typeface="Arial" pitchFamily="34" charset="0"/>
                        </a:rPr>
                        <a:t>Gold </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80%</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20%</a:t>
                      </a:r>
                      <a:endParaRPr lang="en-US" sz="1600" dirty="0">
                        <a:latin typeface="Arial" pitchFamily="34" charset="0"/>
                        <a:cs typeface="Arial" pitchFamily="34" charset="0"/>
                      </a:endParaRPr>
                    </a:p>
                  </a:txBody>
                  <a:tcPr/>
                </a:tc>
              </a:tr>
              <a:tr h="0">
                <a:tc>
                  <a:txBody>
                    <a:bodyPr/>
                    <a:lstStyle/>
                    <a:p>
                      <a:pPr algn="ctr"/>
                      <a:r>
                        <a:rPr lang="en-US" sz="1600" dirty="0" smtClean="0">
                          <a:latin typeface="Arial" pitchFamily="34" charset="0"/>
                          <a:cs typeface="Arial" pitchFamily="34" charset="0"/>
                        </a:rPr>
                        <a:t>Platinum</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90%</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10%</a:t>
                      </a:r>
                      <a:endParaRPr lang="en-US" sz="1600" dirty="0">
                        <a:latin typeface="Arial" pitchFamily="34" charset="0"/>
                        <a:cs typeface="Arial" pitchFamily="34" charset="0"/>
                      </a:endParaRPr>
                    </a:p>
                  </a:txBody>
                  <a:tcPr/>
                </a:tc>
              </a:tr>
            </a:tbl>
          </a:graphicData>
        </a:graphic>
      </p:graphicFrame>
      <p:sp>
        <p:nvSpPr>
          <p:cNvPr id="29726"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3C2D6BB-FA8F-4784-ACE8-68C991A34BD3}" type="slidenum">
              <a:rPr lang="en-US" smtClean="0">
                <a:solidFill>
                  <a:srgbClr val="000000"/>
                </a:solidFill>
              </a:rPr>
              <a:pPr fontAlgn="base">
                <a:spcBef>
                  <a:spcPct val="0"/>
                </a:spcBef>
                <a:spcAft>
                  <a:spcPct val="0"/>
                </a:spcAft>
                <a:defRPr/>
              </a:pPr>
              <a:t>21</a:t>
            </a:fld>
            <a:endParaRPr lang="en-US" smtClean="0">
              <a:solidFill>
                <a:srgbClr val="000000"/>
              </a:solidFill>
            </a:endParaRPr>
          </a:p>
        </p:txBody>
      </p:sp>
      <p:sp>
        <p:nvSpPr>
          <p:cNvPr id="29727" name="TextBox 3"/>
          <p:cNvSpPr txBox="1">
            <a:spLocks noChangeArrowheads="1"/>
          </p:cNvSpPr>
          <p:nvPr/>
        </p:nvSpPr>
        <p:spPr bwMode="auto">
          <a:xfrm>
            <a:off x="3352800" y="5943600"/>
            <a:ext cx="6096000" cy="554038"/>
          </a:xfrm>
          <a:prstGeom prst="rect">
            <a:avLst/>
          </a:prstGeom>
          <a:noFill/>
          <a:ln w="19050">
            <a:noFill/>
            <a:miter lim="800000"/>
            <a:headEnd/>
            <a:tailEnd/>
          </a:ln>
        </p:spPr>
        <p:txBody>
          <a:bodyPr>
            <a:spAutoFit/>
          </a:bodyPr>
          <a:lstStyle/>
          <a:p>
            <a:r>
              <a:rPr lang="en-US" sz="1000">
                <a:solidFill>
                  <a:srgbClr val="000000"/>
                </a:solidFill>
                <a:latin typeface="Lucida Sans Unicode" pitchFamily="34" charset="0"/>
              </a:rPr>
              <a:t>*At each plan level, the actual total costs covered by the health plan must be within two percentage points of the following estimates/targets (i.e. for Bronze plan, health plan costs must be 58-62% of total costs)</a:t>
            </a:r>
          </a:p>
        </p:txBody>
      </p:sp>
      <p:sp>
        <p:nvSpPr>
          <p:cNvPr id="29728" name="TextBox 4"/>
          <p:cNvSpPr txBox="1">
            <a:spLocks noChangeArrowheads="1"/>
          </p:cNvSpPr>
          <p:nvPr/>
        </p:nvSpPr>
        <p:spPr bwMode="auto">
          <a:xfrm>
            <a:off x="609600" y="5562600"/>
            <a:ext cx="8382000" cy="338138"/>
          </a:xfrm>
          <a:prstGeom prst="rect">
            <a:avLst/>
          </a:prstGeom>
          <a:noFill/>
          <a:ln w="9525">
            <a:noFill/>
            <a:miter lim="800000"/>
            <a:headEnd/>
            <a:tailEnd/>
          </a:ln>
        </p:spPr>
        <p:txBody>
          <a:bodyPr>
            <a:spAutoFit/>
          </a:bodyPr>
          <a:lstStyle/>
          <a:p>
            <a:pPr algn="ctr">
              <a:buClr>
                <a:srgbClr val="2DA2BF"/>
              </a:buClr>
            </a:pPr>
            <a:r>
              <a:rPr lang="en-US" sz="1600" b="1">
                <a:solidFill>
                  <a:srgbClr val="000000"/>
                </a:solidFill>
                <a:latin typeface="Lucida Sans Unicode" pitchFamily="34" charset="0"/>
              </a:rPr>
              <a:t>Premium Tax Credit based on the cost of the 2</a:t>
            </a:r>
            <a:r>
              <a:rPr lang="en-US" sz="1600" b="1" baseline="30000">
                <a:solidFill>
                  <a:srgbClr val="000000"/>
                </a:solidFill>
                <a:latin typeface="Lucida Sans Unicode" pitchFamily="34" charset="0"/>
              </a:rPr>
              <a:t>nd</a:t>
            </a:r>
            <a:r>
              <a:rPr lang="en-US" sz="1600" b="1">
                <a:solidFill>
                  <a:srgbClr val="000000"/>
                </a:solidFill>
                <a:latin typeface="Lucida Sans Unicode" pitchFamily="34" charset="0"/>
              </a:rPr>
              <a:t> lowest cost Silver Plan</a:t>
            </a:r>
          </a:p>
        </p:txBody>
      </p:sp>
      <p:sp>
        <p:nvSpPr>
          <p:cNvPr id="29729" name="Footer Placeholder 7"/>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Geographic Rating &amp; Coverage Areas</a:t>
            </a:r>
            <a:endParaRPr lang="en-US" dirty="0"/>
          </a:p>
        </p:txBody>
      </p:sp>
      <p:sp>
        <p:nvSpPr>
          <p:cNvPr id="3" name="Subtitle 2"/>
          <p:cNvSpPr>
            <a:spLocks noGrp="1"/>
          </p:cNvSpPr>
          <p:nvPr>
            <p:ph type="subTitle" idx="1"/>
          </p:nvPr>
        </p:nvSpPr>
        <p:spPr/>
        <p:txBody>
          <a:bodyPr/>
          <a:lstStyle/>
          <a:p>
            <a:r>
              <a:rPr lang="en-US" dirty="0" smtClean="0"/>
              <a:t>IDOI Bulletin 197</a:t>
            </a:r>
          </a:p>
          <a:p>
            <a:r>
              <a:rPr lang="en-US" dirty="0" smtClean="0"/>
              <a:t>45 CFR §147.102(b)</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690872"/>
          </a:xfrm>
        </p:spPr>
        <p:txBody>
          <a:bodyPr>
            <a:normAutofit fontScale="77500" lnSpcReduction="20000"/>
          </a:bodyPr>
          <a:lstStyle/>
          <a:p>
            <a:pPr>
              <a:buNone/>
            </a:pPr>
            <a:endParaRPr lang="en-US" dirty="0" smtClean="0"/>
          </a:p>
          <a:p>
            <a:r>
              <a:rPr lang="en-US" dirty="0" smtClean="0"/>
              <a:t>In March 2013, the Department of Insurance issued Bulletin 197 addressing the new geographical rating areas as prescribed by the Affordable Care Act</a:t>
            </a:r>
          </a:p>
          <a:p>
            <a:pPr lvl="1"/>
            <a:r>
              <a:rPr lang="en-US" dirty="0" smtClean="0"/>
              <a:t>Including a map of Indiana’s new 17 regions or geographical rating areas  </a:t>
            </a:r>
          </a:p>
          <a:p>
            <a:endParaRPr lang="en-US" dirty="0" smtClean="0"/>
          </a:p>
          <a:p>
            <a:r>
              <a:rPr lang="en-US" dirty="0" smtClean="0"/>
              <a:t>Anthem plans will be available statewide</a:t>
            </a:r>
          </a:p>
          <a:p>
            <a:endParaRPr lang="en-US" dirty="0" smtClean="0"/>
          </a:p>
          <a:p>
            <a:r>
              <a:rPr lang="en-US" dirty="0" smtClean="0"/>
              <a:t>PHP will be available in regions 1-8, 10 and 11 </a:t>
            </a:r>
          </a:p>
          <a:p>
            <a:endParaRPr lang="en-US" dirty="0" smtClean="0"/>
          </a:p>
          <a:p>
            <a:r>
              <a:rPr lang="en-US" dirty="0" smtClean="0"/>
              <a:t>MD Wise will be available in all regions, </a:t>
            </a:r>
            <a:r>
              <a:rPr lang="en-US" i="1" dirty="0" smtClean="0"/>
              <a:t>except</a:t>
            </a:r>
            <a:r>
              <a:rPr lang="en-US" dirty="0" smtClean="0"/>
              <a:t> for region 14</a:t>
            </a:r>
          </a:p>
          <a:p>
            <a:endParaRPr lang="en-US" dirty="0" smtClean="0"/>
          </a:p>
          <a:p>
            <a:r>
              <a:rPr lang="en-US" dirty="0" smtClean="0"/>
              <a:t>Coordinated Care will be available to regions 2, 3 and 4</a:t>
            </a:r>
          </a:p>
          <a:p>
            <a:endParaRPr lang="en-US" dirty="0"/>
          </a:p>
        </p:txBody>
      </p:sp>
      <p:sp>
        <p:nvSpPr>
          <p:cNvPr id="3" name="Title 2"/>
          <p:cNvSpPr>
            <a:spLocks noGrp="1"/>
          </p:cNvSpPr>
          <p:nvPr>
            <p:ph type="title"/>
          </p:nvPr>
        </p:nvSpPr>
        <p:spPr/>
        <p:txBody>
          <a:bodyPr/>
          <a:lstStyle/>
          <a:p>
            <a:pPr algn="ctr"/>
            <a:r>
              <a:rPr lang="en-US" dirty="0" smtClean="0"/>
              <a:t>Coverage Areas</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457200" y="228600"/>
            <a:ext cx="8153400" cy="6096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smtClean="0"/>
              <a:t>IDOI Bulletin 197</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IDOI Responsibilities</a:t>
            </a:r>
            <a:endParaRPr lang="en-US" dirty="0"/>
          </a:p>
        </p:txBody>
      </p:sp>
      <p:sp>
        <p:nvSpPr>
          <p:cNvPr id="3" name="Subtitle 2"/>
          <p:cNvSpPr>
            <a:spLocks noGrp="1"/>
          </p:cNvSpPr>
          <p:nvPr>
            <p:ph type="subTitle" idx="1"/>
          </p:nvPr>
        </p:nvSpPr>
        <p:spPr/>
        <p:txBody>
          <a:bodyPr/>
          <a:lstStyle/>
          <a:p>
            <a:r>
              <a:rPr lang="en-US" dirty="0" smtClean="0"/>
              <a:t>Federally Facilitated Marketplace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153400" cy="4495800"/>
          </a:xfrm>
        </p:spPr>
        <p:txBody>
          <a:bodyPr>
            <a:normAutofit/>
          </a:bodyPr>
          <a:lstStyle/>
          <a:p>
            <a:r>
              <a:rPr lang="en-US" dirty="0" smtClean="0"/>
              <a:t>IDOI maintains jurisdiction for all IN plans:</a:t>
            </a:r>
          </a:p>
          <a:p>
            <a:pPr lvl="1"/>
            <a:r>
              <a:rPr lang="en-US" dirty="0" smtClean="0"/>
              <a:t>Licensure </a:t>
            </a:r>
          </a:p>
          <a:p>
            <a:pPr lvl="1"/>
            <a:r>
              <a:rPr lang="en-US" dirty="0" smtClean="0"/>
              <a:t>Rate review</a:t>
            </a:r>
          </a:p>
          <a:p>
            <a:pPr lvl="1"/>
            <a:r>
              <a:rPr lang="en-US" dirty="0" smtClean="0"/>
              <a:t>Financial solvency</a:t>
            </a:r>
          </a:p>
          <a:p>
            <a:pPr lvl="1"/>
            <a:r>
              <a:rPr lang="en-US" dirty="0" smtClean="0"/>
              <a:t>Coordination with Federal Marketplace</a:t>
            </a:r>
          </a:p>
          <a:p>
            <a:pPr lvl="1"/>
            <a:endParaRPr lang="en-US" dirty="0" smtClean="0"/>
          </a:p>
          <a:p>
            <a:r>
              <a:rPr lang="en-US" dirty="0" smtClean="0"/>
              <a:t>Overall responsibility for market</a:t>
            </a:r>
          </a:p>
          <a:p>
            <a:pPr lvl="1"/>
            <a:r>
              <a:rPr lang="en-US" dirty="0" smtClean="0"/>
              <a:t>Ensure that outside market is not at a disadvantage</a:t>
            </a:r>
          </a:p>
          <a:p>
            <a:pPr lvl="1"/>
            <a:r>
              <a:rPr lang="en-US" dirty="0" smtClean="0"/>
              <a:t>Review of enrollment requirements</a:t>
            </a:r>
          </a:p>
          <a:p>
            <a:pPr lvl="2"/>
            <a:r>
              <a:rPr lang="en-US" dirty="0" smtClean="0"/>
              <a:t>Open Enrollment Periods</a:t>
            </a:r>
          </a:p>
          <a:p>
            <a:pPr lvl="1">
              <a:spcAft>
                <a:spcPts val="600"/>
              </a:spcAft>
            </a:pPr>
            <a:endParaRPr lang="en-US" sz="1900" dirty="0" smtClean="0"/>
          </a:p>
        </p:txBody>
      </p:sp>
      <p:sp>
        <p:nvSpPr>
          <p:cNvPr id="2" name="Title 1"/>
          <p:cNvSpPr>
            <a:spLocks noGrp="1"/>
          </p:cNvSpPr>
          <p:nvPr>
            <p:ph type="title"/>
          </p:nvPr>
        </p:nvSpPr>
        <p:spPr/>
        <p:txBody>
          <a:bodyPr>
            <a:normAutofit fontScale="90000"/>
          </a:bodyPr>
          <a:lstStyle/>
          <a:p>
            <a:pPr algn="ctr"/>
            <a:r>
              <a:rPr lang="en-US" b="1" dirty="0" smtClean="0">
                <a:latin typeface="+mn-lt"/>
              </a:rPr>
              <a:t>IDOI Responsibilities with Federally Facilitated </a:t>
            </a:r>
            <a:r>
              <a:rPr lang="en-US" dirty="0" smtClean="0">
                <a:latin typeface="+mn-lt"/>
              </a:rPr>
              <a:t>Marketplace</a:t>
            </a:r>
            <a:endParaRPr lang="en-US" b="1"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Signed by Governor Pence on May 11, 2013</a:t>
            </a:r>
          </a:p>
          <a:p>
            <a:pPr lvl="1"/>
            <a:r>
              <a:rPr lang="en-US" dirty="0" smtClean="0"/>
              <a:t>Prevents ceding State authority to the federal government</a:t>
            </a:r>
          </a:p>
          <a:p>
            <a:pPr lvl="1"/>
            <a:endParaRPr lang="en-US" dirty="0" smtClean="0"/>
          </a:p>
          <a:p>
            <a:r>
              <a:rPr lang="en-US" dirty="0" smtClean="0"/>
              <a:t>Key policies of Legislation</a:t>
            </a:r>
          </a:p>
          <a:p>
            <a:pPr lvl="1"/>
            <a:r>
              <a:rPr lang="en-US" dirty="0" smtClean="0"/>
              <a:t>Level Playing Field Provisions</a:t>
            </a:r>
          </a:p>
          <a:p>
            <a:pPr lvl="1"/>
            <a:r>
              <a:rPr lang="en-US" dirty="0" smtClean="0"/>
              <a:t>Dissolution of Indiana Comprehensive Health Insurance Association (ICHIA)</a:t>
            </a:r>
          </a:p>
          <a:p>
            <a:pPr lvl="1"/>
            <a:r>
              <a:rPr lang="en-US" dirty="0" smtClean="0"/>
              <a:t>Federally Facilitated Marketplace (FFM) Provisions</a:t>
            </a:r>
          </a:p>
          <a:p>
            <a:pPr lvl="1"/>
            <a:r>
              <a:rPr lang="en-US" dirty="0" smtClean="0"/>
              <a:t>Consumer Assistance Program</a:t>
            </a:r>
          </a:p>
          <a:p>
            <a:pPr lvl="2"/>
            <a:r>
              <a:rPr lang="en-US" dirty="0" smtClean="0"/>
              <a:t>Application Organization</a:t>
            </a:r>
          </a:p>
          <a:p>
            <a:pPr lvl="2"/>
            <a:r>
              <a:rPr lang="en-US" dirty="0" smtClean="0"/>
              <a:t>Navigator</a:t>
            </a:r>
            <a:endParaRPr lang="en-US" dirty="0"/>
          </a:p>
        </p:txBody>
      </p:sp>
      <p:sp>
        <p:nvSpPr>
          <p:cNvPr id="3" name="Title 2"/>
          <p:cNvSpPr>
            <a:spLocks noGrp="1"/>
          </p:cNvSpPr>
          <p:nvPr>
            <p:ph type="title"/>
          </p:nvPr>
        </p:nvSpPr>
        <p:spPr/>
        <p:txBody>
          <a:bodyPr>
            <a:normAutofit/>
          </a:bodyPr>
          <a:lstStyle/>
          <a:p>
            <a:pPr algn="ctr"/>
            <a:r>
              <a:rPr lang="en-US" dirty="0" smtClean="0"/>
              <a:t>House Enrolled Act 1328</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152400"/>
            <a:ext cx="8686800" cy="6553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152400"/>
            <a:ext cx="8577351" cy="658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The Department of Insurance’s chief, in-house actuary projected that individual allocated health insurance costs in Indiana will increase </a:t>
            </a:r>
            <a:r>
              <a:rPr lang="en-US" b="1" i="1" dirty="0" smtClean="0"/>
              <a:t>72% on average </a:t>
            </a:r>
            <a:r>
              <a:rPr lang="en-US" dirty="0" smtClean="0"/>
              <a:t>as a result of Affordable Care Act (ACA) for the 2014 plan year</a:t>
            </a:r>
          </a:p>
          <a:p>
            <a:endParaRPr lang="en-US" dirty="0" smtClean="0"/>
          </a:p>
          <a:p>
            <a:r>
              <a:rPr lang="en-US" dirty="0" smtClean="0"/>
              <a:t>For small group insurance, costs will increase </a:t>
            </a:r>
            <a:r>
              <a:rPr lang="en-US" b="1" i="1" dirty="0" smtClean="0"/>
              <a:t>8% on average </a:t>
            </a:r>
            <a:r>
              <a:rPr lang="en-US" dirty="0" smtClean="0"/>
              <a:t>as a result of ACA for the 2014 plan year</a:t>
            </a:r>
          </a:p>
          <a:p>
            <a:pPr lvl="1"/>
            <a:r>
              <a:rPr lang="en-US" dirty="0" smtClean="0"/>
              <a:t>The rate shock was not as dramatic for these products because small group health insurance was guaranteed to be issued to eligible employers who were providing coverage to their employees in Indiana </a:t>
            </a:r>
          </a:p>
          <a:p>
            <a:endParaRPr lang="en-US" dirty="0" smtClean="0"/>
          </a:p>
          <a:p>
            <a:r>
              <a:rPr lang="en-US" dirty="0" smtClean="0"/>
              <a:t>By contrast, before 2014 individual health insurance can exclude people who have preexisting health conditions</a:t>
            </a:r>
          </a:p>
          <a:p>
            <a:endParaRPr lang="en-US" dirty="0"/>
          </a:p>
        </p:txBody>
      </p:sp>
      <p:sp>
        <p:nvSpPr>
          <p:cNvPr id="3" name="Title 2"/>
          <p:cNvSpPr>
            <a:spLocks noGrp="1"/>
          </p:cNvSpPr>
          <p:nvPr>
            <p:ph type="title"/>
          </p:nvPr>
        </p:nvSpPr>
        <p:spPr/>
        <p:txBody>
          <a:bodyPr>
            <a:normAutofit fontScale="90000"/>
          </a:bodyPr>
          <a:lstStyle/>
          <a:p>
            <a:pPr algn="ctr"/>
            <a:r>
              <a:rPr lang="en-US" dirty="0" smtClean="0"/>
              <a:t>Department of Insurance Analysis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iana-flag.jpg"/>
          <p:cNvPicPr>
            <a:picLocks noChangeAspect="1"/>
          </p:cNvPicPr>
          <p:nvPr/>
        </p:nvPicPr>
        <p:blipFill>
          <a:blip r:embed="rId2" cstate="print">
            <a:lum bright="40000" contrast="-40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1600200" y="1828800"/>
            <a:ext cx="6019800" cy="4525963"/>
          </a:xfrm>
        </p:spPr>
        <p:txBody>
          <a:bodyPr>
            <a:noAutofit/>
          </a:bodyPr>
          <a:lstStyle/>
          <a:p>
            <a:pPr>
              <a:spcAft>
                <a:spcPts val="1200"/>
              </a:spcAft>
            </a:pPr>
            <a:endParaRPr lang="en-US" sz="2400" dirty="0" smtClean="0"/>
          </a:p>
          <a:p>
            <a:pPr algn="ctr">
              <a:spcAft>
                <a:spcPts val="1200"/>
              </a:spcAft>
              <a:buNone/>
            </a:pPr>
            <a:r>
              <a:rPr lang="en-US" sz="2400" b="1" dirty="0" smtClean="0"/>
              <a:t>Logan P. Harrison</a:t>
            </a:r>
          </a:p>
          <a:p>
            <a:pPr algn="ctr">
              <a:spcAft>
                <a:spcPts val="1200"/>
              </a:spcAft>
              <a:buNone/>
            </a:pPr>
            <a:r>
              <a:rPr lang="en-US" sz="2400" b="1" dirty="0" smtClean="0"/>
              <a:t>Chief Deputy Commissioner</a:t>
            </a:r>
          </a:p>
          <a:p>
            <a:pPr algn="ctr">
              <a:spcAft>
                <a:spcPts val="1200"/>
              </a:spcAft>
              <a:buNone/>
            </a:pPr>
            <a:endParaRPr lang="en-US" sz="2400" b="1" dirty="0" smtClean="0"/>
          </a:p>
          <a:p>
            <a:pPr algn="ctr">
              <a:spcAft>
                <a:spcPts val="1200"/>
              </a:spcAft>
              <a:buNone/>
            </a:pPr>
            <a:r>
              <a:rPr lang="en-US" sz="2400" b="1" dirty="0" smtClean="0"/>
              <a:t>Indiana Department of Insurance</a:t>
            </a:r>
          </a:p>
          <a:p>
            <a:pPr algn="ctr">
              <a:spcAft>
                <a:spcPts val="1200"/>
              </a:spcAft>
              <a:buNone/>
            </a:pPr>
            <a:endParaRPr lang="en-US" sz="2400" b="1" dirty="0" smtClean="0"/>
          </a:p>
          <a:p>
            <a:pPr algn="ctr">
              <a:spcAft>
                <a:spcPts val="1200"/>
              </a:spcAft>
              <a:buNone/>
            </a:pPr>
            <a:r>
              <a:rPr lang="en-US" sz="2400" b="1" dirty="0" smtClean="0"/>
              <a:t>Lharrison@idoi.in.gov</a:t>
            </a:r>
          </a:p>
          <a:p>
            <a:pPr>
              <a:spcAft>
                <a:spcPts val="1200"/>
              </a:spcAft>
              <a:buNone/>
            </a:pPr>
            <a:endParaRPr lang="en-US" sz="2000" dirty="0" smtClean="0"/>
          </a:p>
          <a:p>
            <a:pPr lvl="1">
              <a:spcAft>
                <a:spcPts val="1200"/>
              </a:spcAft>
            </a:pPr>
            <a:endParaRPr lang="en-US" sz="1600" dirty="0" smtClean="0"/>
          </a:p>
        </p:txBody>
      </p:sp>
      <p:sp>
        <p:nvSpPr>
          <p:cNvPr id="3" name="Title 2"/>
          <p:cNvSpPr>
            <a:spLocks noGrp="1"/>
          </p:cNvSpPr>
          <p:nvPr>
            <p:ph type="title"/>
          </p:nvPr>
        </p:nvSpPr>
        <p:spPr>
          <a:xfrm>
            <a:off x="381000" y="304800"/>
            <a:ext cx="8229600" cy="1143000"/>
          </a:xfrm>
        </p:spPr>
        <p:txBody>
          <a:bodyPr>
            <a:normAutofit/>
          </a:bodyPr>
          <a:lstStyle/>
          <a:p>
            <a:pPr algn="ctr"/>
            <a:r>
              <a:rPr lang="en-US" dirty="0" smtClean="0">
                <a:solidFill>
                  <a:schemeClr val="tx1"/>
                </a:solidFill>
              </a:rPr>
              <a:t>Contact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85000" lnSpcReduction="20000"/>
          </a:bodyPr>
          <a:lstStyle/>
          <a:p>
            <a:r>
              <a:rPr lang="en-US" sz="2300" dirty="0" smtClean="0"/>
              <a:t>Annual Fee on Health Insurance Providers (ACA Section 9010)</a:t>
            </a:r>
          </a:p>
          <a:p>
            <a:pPr lvl="1"/>
            <a:r>
              <a:rPr lang="en-US" dirty="0" smtClean="0"/>
              <a:t>$8 billion nationwide tax assessment in 2014, increasing to $14.3 billion in 2018</a:t>
            </a:r>
          </a:p>
          <a:p>
            <a:pPr lvl="2"/>
            <a:r>
              <a:rPr lang="en-US" dirty="0" smtClean="0"/>
              <a:t>Indiana’s carriers will bear approximately $220 million</a:t>
            </a:r>
          </a:p>
          <a:p>
            <a:pPr lvl="1">
              <a:buNone/>
            </a:pPr>
            <a:endParaRPr lang="en-US" dirty="0" smtClean="0"/>
          </a:p>
          <a:p>
            <a:pPr marL="365760" lvl="1" indent="-256032">
              <a:spcBef>
                <a:spcPts val="400"/>
              </a:spcBef>
              <a:buSzPct val="68000"/>
              <a:buFont typeface="Wingdings 3"/>
              <a:buChar char=""/>
            </a:pPr>
            <a:r>
              <a:rPr lang="en-US" dirty="0" smtClean="0"/>
              <a:t>Temporary Reinsurance Program Collections (ACA Section 1341)</a:t>
            </a:r>
          </a:p>
          <a:p>
            <a:pPr lvl="1"/>
            <a:endParaRPr lang="en-US" dirty="0" smtClean="0"/>
          </a:p>
          <a:p>
            <a:pPr marL="365760" lvl="1" indent="-256032">
              <a:spcBef>
                <a:spcPts val="400"/>
              </a:spcBef>
              <a:buSzPct val="68000"/>
              <a:buFont typeface="Wingdings 3"/>
              <a:buChar char=""/>
            </a:pPr>
            <a:r>
              <a:rPr lang="en-US" dirty="0" smtClean="0"/>
              <a:t>“Cadillac Tax” Excise tax on high value plans (ACA Section 9001)</a:t>
            </a:r>
          </a:p>
          <a:p>
            <a:pPr lvl="1">
              <a:buNone/>
            </a:pPr>
            <a:endParaRPr lang="en-US" dirty="0" smtClean="0"/>
          </a:p>
          <a:p>
            <a:pPr marL="365760" lvl="1" indent="-256032">
              <a:spcBef>
                <a:spcPts val="400"/>
              </a:spcBef>
              <a:buSzPct val="68000"/>
              <a:buFont typeface="Wingdings 3"/>
              <a:buChar char=""/>
            </a:pPr>
            <a:r>
              <a:rPr lang="en-US" dirty="0" smtClean="0"/>
              <a:t>Comparative Effectiveness Research Assessment (ACA Section 6301)</a:t>
            </a:r>
          </a:p>
          <a:p>
            <a:pPr lvl="1"/>
            <a:endParaRPr lang="en-US" dirty="0" smtClean="0"/>
          </a:p>
          <a:p>
            <a:pPr marL="365760" lvl="1" indent="-256032">
              <a:spcBef>
                <a:spcPts val="400"/>
              </a:spcBef>
              <a:buSzPct val="68000"/>
              <a:buFont typeface="Wingdings 3"/>
              <a:buChar char=""/>
            </a:pPr>
            <a:r>
              <a:rPr lang="en-US" dirty="0" smtClean="0"/>
              <a:t>Limitation on deductibility of remuneration to highly paid individuals (ACA Section 9014)</a:t>
            </a:r>
          </a:p>
          <a:p>
            <a:endParaRPr lang="en-US" dirty="0" smtClean="0"/>
          </a:p>
        </p:txBody>
      </p:sp>
      <p:sp>
        <p:nvSpPr>
          <p:cNvPr id="4" name="Title 3"/>
          <p:cNvSpPr>
            <a:spLocks noGrp="1"/>
          </p:cNvSpPr>
          <p:nvPr>
            <p:ph type="title"/>
          </p:nvPr>
        </p:nvSpPr>
        <p:spPr/>
        <p:txBody>
          <a:bodyPr>
            <a:noAutofit/>
          </a:bodyPr>
          <a:lstStyle/>
          <a:p>
            <a:pPr algn="ctr"/>
            <a:r>
              <a:rPr lang="en-US" sz="3000" dirty="0" smtClean="0"/>
              <a:t>New Taxes &amp; Fees Leading to        Increased Premiums</a:t>
            </a:r>
            <a:endParaRPr lang="en-US" sz="3000" dirty="0"/>
          </a:p>
        </p:txBody>
      </p:sp>
      <p:sp>
        <p:nvSpPr>
          <p:cNvPr id="5" name="Footer Placeholder 4"/>
          <p:cNvSpPr>
            <a:spLocks noGrp="1"/>
          </p:cNvSpPr>
          <p:nvPr>
            <p:ph type="ftr" sz="quarter" idx="11"/>
          </p:nvPr>
        </p:nvSpPr>
        <p:spPr>
          <a:xfrm>
            <a:off x="3886200" y="6407944"/>
            <a:ext cx="5105400" cy="365125"/>
          </a:xfrm>
        </p:spPr>
        <p:txBody>
          <a:bodyPr/>
          <a:lstStyle/>
          <a:p>
            <a:pPr>
              <a:defRPr/>
            </a:pPr>
            <a:r>
              <a:rPr lang="en-US" dirty="0" smtClean="0"/>
              <a:t>Source: </a:t>
            </a:r>
            <a:r>
              <a:rPr lang="en-US" dirty="0" err="1" smtClean="0"/>
              <a:t>Milliman</a:t>
            </a:r>
            <a:r>
              <a:rPr lang="en-US" dirty="0" smtClean="0"/>
              <a:t> Comprehensive Assessment of ACA Factors, April 25, 2013 </a:t>
            </a:r>
          </a:p>
          <a:p>
            <a:pPr>
              <a:defRPr/>
            </a:pPr>
            <a:r>
              <a:rPr lang="en-US" dirty="0" smtClean="0"/>
              <a:t>Source: NAIC HCRAWG </a:t>
            </a:r>
            <a:br>
              <a:rPr lang="en-US" dirty="0" smtClean="0"/>
            </a:br>
            <a:r>
              <a:rPr lang="en-US" dirty="0" smtClean="0"/>
              <a:t>State Rate Review Subgroup; http://www.naic.org/documents/committees_b_ha_tf_related_docs_aca_fees.pdf</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Indiana took the average per member per month (PMPM) base line rate of $251 for 2012 and compared it with the 2014 PMPM of $536, in which the IDOI deems actuarially justified </a:t>
            </a:r>
          </a:p>
          <a:p>
            <a:pPr lvl="0"/>
            <a:endParaRPr lang="en-US" dirty="0" smtClean="0"/>
          </a:p>
          <a:p>
            <a:pPr lvl="0"/>
            <a:r>
              <a:rPr lang="en-US" dirty="0" smtClean="0"/>
              <a:t>This method only accounted for insurers who are </a:t>
            </a:r>
            <a:r>
              <a:rPr lang="en-US" b="1" i="1" dirty="0" smtClean="0"/>
              <a:t>still writing business </a:t>
            </a:r>
            <a:r>
              <a:rPr lang="en-US" dirty="0" smtClean="0"/>
              <a:t>in this line of insurance and </a:t>
            </a:r>
            <a:r>
              <a:rPr lang="en-US" b="1" i="1" dirty="0" smtClean="0"/>
              <a:t>will remain </a:t>
            </a:r>
            <a:r>
              <a:rPr lang="en-US" dirty="0" smtClean="0"/>
              <a:t>in 2014  </a:t>
            </a:r>
          </a:p>
          <a:p>
            <a:pPr lvl="0">
              <a:buNone/>
            </a:pPr>
            <a:r>
              <a:rPr lang="en-US" dirty="0" smtClean="0"/>
              <a:t> </a:t>
            </a:r>
          </a:p>
          <a:p>
            <a:endParaRPr lang="en-US" dirty="0"/>
          </a:p>
        </p:txBody>
      </p:sp>
      <p:sp>
        <p:nvSpPr>
          <p:cNvPr id="3" name="Title 2"/>
          <p:cNvSpPr>
            <a:spLocks noGrp="1"/>
          </p:cNvSpPr>
          <p:nvPr>
            <p:ph type="title"/>
          </p:nvPr>
        </p:nvSpPr>
        <p:spPr/>
        <p:txBody>
          <a:bodyPr>
            <a:normAutofit/>
          </a:bodyPr>
          <a:lstStyle/>
          <a:p>
            <a:pPr algn="ctr"/>
            <a:r>
              <a:rPr lang="en-US" dirty="0" smtClean="0"/>
              <a:t>Indiana’s Method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25963"/>
          </a:xfrm>
        </p:spPr>
        <p:txBody>
          <a:bodyPr>
            <a:normAutofit/>
          </a:bodyPr>
          <a:lstStyle/>
          <a:p>
            <a:pPr lvl="1"/>
            <a:r>
              <a:rPr lang="en-US" sz="2100" dirty="0" smtClean="0"/>
              <a:t>72% increase does not include any changes due to trend</a:t>
            </a:r>
          </a:p>
          <a:p>
            <a:pPr lvl="2"/>
            <a:r>
              <a:rPr lang="en-US" sz="1900" dirty="0" smtClean="0"/>
              <a:t>In the future, the primary change will be trend</a:t>
            </a:r>
          </a:p>
          <a:p>
            <a:pPr lvl="2"/>
            <a:r>
              <a:rPr lang="en-US" sz="1900" dirty="0" smtClean="0"/>
              <a:t>Other smaller changes may occur in the future as reinsurance goes away and assumptions are fine tuned</a:t>
            </a:r>
          </a:p>
        </p:txBody>
      </p:sp>
      <p:sp>
        <p:nvSpPr>
          <p:cNvPr id="4" name="Title 3"/>
          <p:cNvSpPr>
            <a:spLocks noGrp="1"/>
          </p:cNvSpPr>
          <p:nvPr>
            <p:ph type="title"/>
          </p:nvPr>
        </p:nvSpPr>
        <p:spPr>
          <a:xfrm>
            <a:off x="457200" y="0"/>
            <a:ext cx="8229600" cy="1143000"/>
          </a:xfrm>
        </p:spPr>
        <p:txBody>
          <a:bodyPr>
            <a:normAutofit fontScale="90000"/>
          </a:bodyPr>
          <a:lstStyle/>
          <a:p>
            <a:pPr algn="ctr"/>
            <a:r>
              <a:rPr lang="en-US" dirty="0" smtClean="0"/>
              <a:t>72% Individual Increase Breakdown</a:t>
            </a:r>
            <a:endParaRPr lang="en-US" dirty="0"/>
          </a:p>
        </p:txBody>
      </p:sp>
      <p:graphicFrame>
        <p:nvGraphicFramePr>
          <p:cNvPr id="5" name="Table 4"/>
          <p:cNvGraphicFramePr>
            <a:graphicFrameLocks noGrp="1"/>
          </p:cNvGraphicFramePr>
          <p:nvPr/>
        </p:nvGraphicFramePr>
        <p:xfrm>
          <a:off x="457200" y="2286000"/>
          <a:ext cx="8305799" cy="3352800"/>
        </p:xfrm>
        <a:graphic>
          <a:graphicData uri="http://schemas.openxmlformats.org/drawingml/2006/table">
            <a:tbl>
              <a:tblPr firstRow="1" bandRow="1">
                <a:tableStyleId>{5C22544A-7EE6-4342-B048-85BDC9FD1C3A}</a:tableStyleId>
              </a:tblPr>
              <a:tblGrid>
                <a:gridCol w="6748462"/>
                <a:gridCol w="1557337"/>
              </a:tblGrid>
              <a:tr h="473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72% increase primarily in year 1 (2014)</a:t>
                      </a:r>
                    </a:p>
                  </a:txBody>
                  <a:tcPr/>
                </a:tc>
                <a:tc>
                  <a:txBody>
                    <a:bodyPr/>
                    <a:lstStyle/>
                    <a:p>
                      <a:pPr algn="ctr"/>
                      <a:r>
                        <a:rPr lang="en-US" dirty="0" smtClean="0"/>
                        <a:t>% Increase</a:t>
                      </a:r>
                      <a:endParaRPr lang="en-US" dirty="0"/>
                    </a:p>
                  </a:txBody>
                  <a:tcPr/>
                </a:tc>
              </a:tr>
              <a:tr h="611393">
                <a:tc>
                  <a:txBody>
                    <a:bodyPr/>
                    <a:lstStyle/>
                    <a:p>
                      <a:r>
                        <a:rPr lang="en-US" dirty="0" smtClean="0"/>
                        <a:t>Market</a:t>
                      </a:r>
                      <a:r>
                        <a:rPr lang="en-US" baseline="0" dirty="0" smtClean="0"/>
                        <a:t> Issues</a:t>
                      </a:r>
                    </a:p>
                  </a:txBody>
                  <a:tcPr/>
                </a:tc>
                <a:tc>
                  <a:txBody>
                    <a:bodyPr/>
                    <a:lstStyle/>
                    <a:p>
                      <a:pPr algn="ctr"/>
                      <a:r>
                        <a:rPr lang="en-US" dirty="0" smtClean="0"/>
                        <a:t>52%</a:t>
                      </a:r>
                      <a:endParaRPr lang="en-US" dirty="0"/>
                    </a:p>
                  </a:txBody>
                  <a:tcPr/>
                </a:tc>
              </a:tr>
              <a:tr h="591671">
                <a:tc>
                  <a:txBody>
                    <a:bodyPr/>
                    <a:lstStyle/>
                    <a:p>
                      <a:r>
                        <a:rPr lang="en-US" dirty="0" smtClean="0"/>
                        <a:t>Morbidity</a:t>
                      </a:r>
                      <a:endParaRPr lang="en-US" dirty="0"/>
                    </a:p>
                  </a:txBody>
                  <a:tcPr/>
                </a:tc>
                <a:tc>
                  <a:txBody>
                    <a:bodyPr/>
                    <a:lstStyle/>
                    <a:p>
                      <a:pPr algn="ctr"/>
                      <a:r>
                        <a:rPr lang="en-US" dirty="0" smtClean="0"/>
                        <a:t>17%</a:t>
                      </a:r>
                      <a:endParaRPr lang="en-US" dirty="0"/>
                    </a:p>
                  </a:txBody>
                  <a:tcPr/>
                </a:tc>
              </a:tr>
              <a:tr h="591671">
                <a:tc>
                  <a:txBody>
                    <a:bodyPr/>
                    <a:lstStyle/>
                    <a:p>
                      <a:r>
                        <a:rPr lang="en-US" dirty="0" smtClean="0"/>
                        <a:t>Other Cost of Care</a:t>
                      </a:r>
                      <a:endParaRPr lang="en-US" dirty="0"/>
                    </a:p>
                  </a:txBody>
                  <a:tcPr/>
                </a:tc>
                <a:tc>
                  <a:txBody>
                    <a:bodyPr/>
                    <a:lstStyle/>
                    <a:p>
                      <a:pPr algn="ctr"/>
                      <a:r>
                        <a:rPr lang="en-US" dirty="0" smtClean="0"/>
                        <a:t>5%</a:t>
                      </a:r>
                      <a:endParaRPr lang="en-US" dirty="0"/>
                    </a:p>
                  </a:txBody>
                  <a:tcPr/>
                </a:tc>
              </a:tr>
              <a:tr h="473336">
                <a:tc>
                  <a:txBody>
                    <a:bodyPr/>
                    <a:lstStyle/>
                    <a:p>
                      <a:r>
                        <a:rPr lang="en-US" dirty="0" smtClean="0"/>
                        <a:t>Benefit Changes</a:t>
                      </a:r>
                      <a:endParaRPr lang="en-US" dirty="0"/>
                    </a:p>
                  </a:txBody>
                  <a:tcPr/>
                </a:tc>
                <a:tc>
                  <a:txBody>
                    <a:bodyPr/>
                    <a:lstStyle/>
                    <a:p>
                      <a:pPr algn="ctr"/>
                      <a:r>
                        <a:rPr lang="en-US" dirty="0" smtClean="0"/>
                        <a:t>-4%</a:t>
                      </a:r>
                      <a:endParaRPr lang="en-US" dirty="0"/>
                    </a:p>
                  </a:txBody>
                  <a:tcPr/>
                </a:tc>
              </a:tr>
              <a:tr h="611393">
                <a:tc>
                  <a:txBody>
                    <a:bodyPr/>
                    <a:lstStyle/>
                    <a:p>
                      <a:r>
                        <a:rPr lang="en-US" dirty="0" smtClean="0"/>
                        <a:t>Miscellaneous</a:t>
                      </a:r>
                      <a:r>
                        <a:rPr lang="en-US" baseline="0" dirty="0" smtClean="0"/>
                        <a:t> – New Taxes &amp; Fees</a:t>
                      </a:r>
                      <a:endParaRPr lang="en-US" dirty="0"/>
                    </a:p>
                  </a:txBody>
                  <a:tcPr/>
                </a:tc>
                <a:tc>
                  <a:txBody>
                    <a:bodyPr/>
                    <a:lstStyle/>
                    <a:p>
                      <a:pPr algn="ctr"/>
                      <a:r>
                        <a:rPr lang="en-US" dirty="0" smtClean="0"/>
                        <a:t>2%</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pPr>
              <a:buNone/>
            </a:pPr>
            <a:endParaRPr lang="en-US" sz="2300" dirty="0" smtClean="0"/>
          </a:p>
        </p:txBody>
      </p:sp>
      <p:sp>
        <p:nvSpPr>
          <p:cNvPr id="4" name="Title 3"/>
          <p:cNvSpPr>
            <a:spLocks noGrp="1"/>
          </p:cNvSpPr>
          <p:nvPr>
            <p:ph type="title"/>
          </p:nvPr>
        </p:nvSpPr>
        <p:spPr/>
        <p:txBody>
          <a:bodyPr>
            <a:normAutofit fontScale="90000"/>
          </a:bodyPr>
          <a:lstStyle/>
          <a:p>
            <a:pPr algn="ctr"/>
            <a:r>
              <a:rPr lang="en-US" dirty="0" smtClean="0"/>
              <a:t>8% Small Group Increase Breakdown</a:t>
            </a:r>
            <a:endParaRPr lang="en-US" dirty="0"/>
          </a:p>
        </p:txBody>
      </p:sp>
      <p:graphicFrame>
        <p:nvGraphicFramePr>
          <p:cNvPr id="5" name="Table 4"/>
          <p:cNvGraphicFramePr>
            <a:graphicFrameLocks noGrp="1"/>
          </p:cNvGraphicFramePr>
          <p:nvPr/>
        </p:nvGraphicFramePr>
        <p:xfrm>
          <a:off x="457200" y="1981200"/>
          <a:ext cx="8153401" cy="3429001"/>
        </p:xfrm>
        <a:graphic>
          <a:graphicData uri="http://schemas.openxmlformats.org/drawingml/2006/table">
            <a:tbl>
              <a:tblPr firstRow="1" bandRow="1">
                <a:tableStyleId>{5C22544A-7EE6-4342-B048-85BDC9FD1C3A}</a:tableStyleId>
              </a:tblPr>
              <a:tblGrid>
                <a:gridCol w="6624638"/>
                <a:gridCol w="1528763"/>
              </a:tblGrid>
              <a:tr h="669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8% increase primarily in year 1 (2014)</a:t>
                      </a:r>
                    </a:p>
                  </a:txBody>
                  <a:tcPr/>
                </a:tc>
                <a:tc>
                  <a:txBody>
                    <a:bodyPr/>
                    <a:lstStyle/>
                    <a:p>
                      <a:pPr algn="ctr"/>
                      <a:r>
                        <a:rPr lang="en-US" dirty="0" smtClean="0"/>
                        <a:t>% Increase</a:t>
                      </a:r>
                      <a:endParaRPr lang="en-US" dirty="0"/>
                    </a:p>
                  </a:txBody>
                  <a:tcPr/>
                </a:tc>
              </a:tr>
              <a:tr h="919976">
                <a:tc>
                  <a:txBody>
                    <a:bodyPr/>
                    <a:lstStyle/>
                    <a:p>
                      <a:r>
                        <a:rPr lang="en-US" dirty="0" smtClean="0"/>
                        <a:t>Morbidity</a:t>
                      </a:r>
                      <a:r>
                        <a:rPr lang="en-US" baseline="0" dirty="0" smtClean="0"/>
                        <a:t> Issues</a:t>
                      </a:r>
                      <a:endParaRPr lang="en-US" dirty="0"/>
                    </a:p>
                  </a:txBody>
                  <a:tcPr/>
                </a:tc>
                <a:tc>
                  <a:txBody>
                    <a:bodyPr/>
                    <a:lstStyle/>
                    <a:p>
                      <a:pPr algn="ctr"/>
                      <a:r>
                        <a:rPr lang="en-US" dirty="0" smtClean="0"/>
                        <a:t>8%</a:t>
                      </a:r>
                      <a:endParaRPr lang="en-US" dirty="0"/>
                    </a:p>
                  </a:txBody>
                  <a:tcPr/>
                </a:tc>
              </a:tr>
              <a:tr h="919976">
                <a:tc>
                  <a:txBody>
                    <a:bodyPr/>
                    <a:lstStyle/>
                    <a:p>
                      <a:r>
                        <a:rPr lang="en-US" dirty="0" smtClean="0"/>
                        <a:t>Network Cost</a:t>
                      </a:r>
                      <a:r>
                        <a:rPr lang="en-US" baseline="0" dirty="0" smtClean="0"/>
                        <a:t> Savings</a:t>
                      </a:r>
                      <a:endParaRPr lang="en-US" dirty="0"/>
                    </a:p>
                  </a:txBody>
                  <a:tcPr/>
                </a:tc>
                <a:tc>
                  <a:txBody>
                    <a:bodyPr/>
                    <a:lstStyle/>
                    <a:p>
                      <a:pPr algn="ctr"/>
                      <a:r>
                        <a:rPr lang="en-US" dirty="0" smtClean="0"/>
                        <a:t>-2%</a:t>
                      </a:r>
                      <a:endParaRPr lang="en-US" dirty="0"/>
                    </a:p>
                  </a:txBody>
                  <a:tcPr/>
                </a:tc>
              </a:tr>
              <a:tr h="919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Miscellaneous</a:t>
                      </a:r>
                      <a:r>
                        <a:rPr lang="en-US" baseline="0" dirty="0" smtClean="0"/>
                        <a:t> – New Taxes &amp; Fees</a:t>
                      </a:r>
                      <a:endParaRPr lang="en-US" dirty="0" smtClean="0"/>
                    </a:p>
                  </a:txBody>
                  <a:tcPr/>
                </a:tc>
                <a:tc>
                  <a:txBody>
                    <a:bodyPr/>
                    <a:lstStyle/>
                    <a:p>
                      <a:pPr algn="ctr"/>
                      <a:r>
                        <a:rPr lang="en-US" dirty="0" smtClean="0"/>
                        <a:t>2%</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dirty="0" smtClean="0"/>
              <a:t>By contrast, the SOA did a similar PMPM analysis</a:t>
            </a:r>
          </a:p>
          <a:p>
            <a:pPr lvl="1"/>
            <a:r>
              <a:rPr lang="en-US" dirty="0" smtClean="0"/>
              <a:t>Analysis included insurers who were writing business in 2012</a:t>
            </a:r>
          </a:p>
          <a:p>
            <a:pPr lvl="1"/>
            <a:r>
              <a:rPr lang="en-US" dirty="0" smtClean="0"/>
              <a:t>Analysis does not account for insurers who will not be writing business in 2014 due to market withdrawal</a:t>
            </a:r>
          </a:p>
          <a:p>
            <a:pPr lvl="2"/>
            <a:r>
              <a:rPr lang="en-US" dirty="0" smtClean="0"/>
              <a:t>For example, 17 companies have withdrawn from Indiana’s individual health insurance market and 10 have withdrawn from the small group market since ACA became law on March 23, 2010</a:t>
            </a:r>
          </a:p>
          <a:p>
            <a:pPr lvl="2">
              <a:buNone/>
            </a:pPr>
            <a:endParaRPr lang="en-US" dirty="0" smtClean="0"/>
          </a:p>
          <a:p>
            <a:pPr lvl="0"/>
            <a:r>
              <a:rPr lang="en-US" dirty="0" smtClean="0"/>
              <a:t>Using SOA’s method, which is similar to Ohio’s projected ACA rate analysis, Indiana’s individual health insurance rates will increase 97% on average for 2014</a:t>
            </a:r>
          </a:p>
          <a:p>
            <a:pPr lvl="0"/>
            <a:endParaRPr lang="en-US" dirty="0" smtClean="0"/>
          </a:p>
          <a:p>
            <a:pPr lvl="0"/>
            <a:r>
              <a:rPr lang="en-US" dirty="0" smtClean="0"/>
              <a:t>IDOI’s official actuarial projection is 72%</a:t>
            </a:r>
          </a:p>
          <a:p>
            <a:endParaRPr lang="en-US" dirty="0"/>
          </a:p>
        </p:txBody>
      </p:sp>
      <p:sp>
        <p:nvSpPr>
          <p:cNvPr id="3" name="Title 2"/>
          <p:cNvSpPr>
            <a:spLocks noGrp="1"/>
          </p:cNvSpPr>
          <p:nvPr>
            <p:ph type="title"/>
          </p:nvPr>
        </p:nvSpPr>
        <p:spPr/>
        <p:txBody>
          <a:bodyPr>
            <a:normAutofit fontScale="90000"/>
          </a:bodyPr>
          <a:lstStyle/>
          <a:p>
            <a:pPr algn="ctr"/>
            <a:r>
              <a:rPr lang="en-US" dirty="0" smtClean="0"/>
              <a:t>Society of Actuaries’ (SOA) Method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endParaRPr lang="en-US" dirty="0"/>
          </a:p>
        </p:txBody>
      </p:sp>
      <p:sp>
        <p:nvSpPr>
          <p:cNvPr id="3" name="Footer Placeholder 2"/>
          <p:cNvSpPr>
            <a:spLocks noGrp="1"/>
          </p:cNvSpPr>
          <p:nvPr>
            <p:ph type="ftr" sz="quarter" idx="11"/>
          </p:nvPr>
        </p:nvSpPr>
        <p:spPr>
          <a:xfrm>
            <a:off x="4380072" y="6407944"/>
            <a:ext cx="4535328" cy="365125"/>
          </a:xfrm>
        </p:spPr>
        <p:txBody>
          <a:bodyPr/>
          <a:lstStyle/>
          <a:p>
            <a:pPr>
              <a:defRPr/>
            </a:pPr>
            <a:r>
              <a:rPr lang="en-US" dirty="0" smtClean="0"/>
              <a:t>Society of Actuaries, Cost of the Future Newly Insured under the Affordable Care Act (ACA) March 2013</a:t>
            </a:r>
          </a:p>
          <a:p>
            <a:pPr>
              <a:defRPr/>
            </a:pPr>
            <a:endParaRPr lang="en-US" dirty="0"/>
          </a:p>
        </p:txBody>
      </p:sp>
      <p:sp>
        <p:nvSpPr>
          <p:cNvPr id="4" name="Title 3"/>
          <p:cNvSpPr>
            <a:spLocks noGrp="1"/>
          </p:cNvSpPr>
          <p:nvPr>
            <p:ph type="title"/>
          </p:nvPr>
        </p:nvSpPr>
        <p:spPr/>
        <p:txBody>
          <a:bodyPr>
            <a:normAutofit/>
          </a:bodyPr>
          <a:lstStyle/>
          <a:p>
            <a:pPr algn="ctr"/>
            <a:r>
              <a:rPr lang="en-US" dirty="0" smtClean="0"/>
              <a:t>Pre &amp; Post ACA</a:t>
            </a:r>
            <a:endParaRPr lang="en-US" dirty="0"/>
          </a:p>
        </p:txBody>
      </p:sp>
      <p:graphicFrame>
        <p:nvGraphicFramePr>
          <p:cNvPr id="6" name="Chart 5"/>
          <p:cNvGraphicFramePr/>
          <p:nvPr/>
        </p:nvGraphicFramePr>
        <p:xfrm>
          <a:off x="3810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E693E73FAA504483E5A5C92EE00133" ma:contentTypeVersion="0" ma:contentTypeDescription="Create a new document." ma:contentTypeScope="" ma:versionID="33f813f163110ac82feb2570502a55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F38364-CF4D-4E90-A5B9-8DDC82837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2C3C24C-2082-419B-A757-FABFC57A540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FCC6405D-07C8-4CB8-8581-23A08105C1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124465</TotalTime>
  <Words>1629</Words>
  <Application>Microsoft Office PowerPoint</Application>
  <PresentationFormat>On-screen Show (4:3)</PresentationFormat>
  <Paragraphs>362</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Slide 1</vt:lpstr>
      <vt:lpstr>Rate Shock</vt:lpstr>
      <vt:lpstr>Department of Insurance Analysis</vt:lpstr>
      <vt:lpstr>New Taxes &amp; Fees Leading to        Increased Premiums</vt:lpstr>
      <vt:lpstr>Indiana’s Method</vt:lpstr>
      <vt:lpstr>72% Individual Increase Breakdown</vt:lpstr>
      <vt:lpstr>8% Small Group Increase Breakdown</vt:lpstr>
      <vt:lpstr>Society of Actuaries’ (SOA) Method</vt:lpstr>
      <vt:lpstr>Pre &amp; Post ACA</vt:lpstr>
      <vt:lpstr>Comparing State Rating Practices</vt:lpstr>
      <vt:lpstr>Premiums under the ACA</vt:lpstr>
      <vt:lpstr>Premium Rates</vt:lpstr>
      <vt:lpstr>Indiana Premium Rate Changes</vt:lpstr>
      <vt:lpstr>Impact of Premium Tax Credit Subsidies</vt:lpstr>
      <vt:lpstr>Premium Tax Credit Subsidies</vt:lpstr>
      <vt:lpstr>Slide 16</vt:lpstr>
      <vt:lpstr>Slide 17</vt:lpstr>
      <vt:lpstr>Federally Facilitated Marketplace </vt:lpstr>
      <vt:lpstr>Federally Facilitated Marketplace Responsibilities</vt:lpstr>
      <vt:lpstr>Plan Levels Offered</vt:lpstr>
      <vt:lpstr>Actuarial Value (AV)</vt:lpstr>
      <vt:lpstr>Geographic Rating &amp; Coverage Areas</vt:lpstr>
      <vt:lpstr>Coverage Areas</vt:lpstr>
      <vt:lpstr>Slide 24</vt:lpstr>
      <vt:lpstr>IDOI Responsibilities</vt:lpstr>
      <vt:lpstr>IDOI Responsibilities with Federally Facilitated Marketplace</vt:lpstr>
      <vt:lpstr>House Enrolled Act 1328</vt:lpstr>
      <vt:lpstr>Slide 28</vt:lpstr>
      <vt:lpstr>Slide 29</vt:lpstr>
      <vt:lpstr>Contact</vt:lpstr>
    </vt:vector>
  </TitlesOfParts>
  <Company>State of Indiana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DEPARTMENT OF INSURANCE</dc:title>
  <dc:creator>ahstrauss</dc:creator>
  <cp:lastModifiedBy>TMcGuffee</cp:lastModifiedBy>
  <cp:revision>1441</cp:revision>
  <dcterms:created xsi:type="dcterms:W3CDTF">2009-11-18T17:30:51Z</dcterms:created>
  <dcterms:modified xsi:type="dcterms:W3CDTF">2013-11-12T15:08:24Z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0x010100F9E693E73FAA504483E5A5C92EE00133</vt:lpwstr>
  </property>
</Properties>
</file>