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85" r:id="rId5"/>
    <p:sldId id="286" r:id="rId6"/>
    <p:sldId id="287" r:id="rId7"/>
    <p:sldId id="261" r:id="rId8"/>
    <p:sldId id="262" r:id="rId9"/>
    <p:sldId id="266" r:id="rId10"/>
    <p:sldId id="288" r:id="rId11"/>
    <p:sldId id="289" r:id="rId12"/>
    <p:sldId id="267" r:id="rId13"/>
    <p:sldId id="277" r:id="rId14"/>
    <p:sldId id="291" r:id="rId15"/>
    <p:sldId id="290" r:id="rId16"/>
    <p:sldId id="292" r:id="rId17"/>
    <p:sldId id="293" r:id="rId18"/>
    <p:sldId id="294" r:id="rId19"/>
    <p:sldId id="275" r:id="rId20"/>
    <p:sldId id="276" r:id="rId21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76A5"/>
    <a:srgbClr val="FE72C2"/>
    <a:srgbClr val="F57B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9" autoAdjust="0"/>
    <p:restoredTop sz="94660"/>
  </p:normalViewPr>
  <p:slideViewPr>
    <p:cSldViewPr snapToGrid="0">
      <p:cViewPr varScale="1">
        <p:scale>
          <a:sx n="54" d="100"/>
          <a:sy n="54" d="100"/>
        </p:scale>
        <p:origin x="10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6177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853877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18043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6546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1080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458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00893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150927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3443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80713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76567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E55A6E-6FB5-4537-BFBE-B75ECE3AA05E}" type="datetimeFigureOut">
              <a:rPr lang="es-AR" smtClean="0"/>
              <a:t>27/11/2025</a:t>
            </a:fld>
            <a:endParaRPr lang="es-A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96C2D-76B1-4EB5-950E-8854B44E6388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62047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="" xmlns:a16="http://schemas.microsoft.com/office/drawing/2014/main" id="{07311792-87B3-AD4B-BF5D-F94442686A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565" y="107575"/>
            <a:ext cx="10152529" cy="1963272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200" b="1" dirty="0"/>
              <a:t>Estimation of the stiffness tensor </a:t>
            </a:r>
            <a:r>
              <a:rPr lang="en-US" sz="3200" b="1" dirty="0" smtClean="0"/>
              <a:t>in organic-rich </a:t>
            </a:r>
            <a:r>
              <a:rPr lang="en-US" sz="3200" b="1" dirty="0" err="1"/>
              <a:t>mudrock</a:t>
            </a:r>
            <a:r>
              <a:rPr lang="en-US" sz="3200" b="1" dirty="0"/>
              <a:t> </a:t>
            </a:r>
            <a:r>
              <a:rPr lang="en-US" sz="3200" b="1" dirty="0" err="1"/>
              <a:t>Vaca</a:t>
            </a:r>
            <a:r>
              <a:rPr lang="en-US" sz="3200" b="1" dirty="0"/>
              <a:t> </a:t>
            </a:r>
            <a:r>
              <a:rPr lang="en-US" sz="3200" b="1" dirty="0" err="1"/>
              <a:t>Muerta</a:t>
            </a:r>
            <a:r>
              <a:rPr lang="en-US" sz="3200" b="1" dirty="0"/>
              <a:t> </a:t>
            </a:r>
            <a:r>
              <a:rPr lang="en-US" sz="3200" b="1" dirty="0" smtClean="0"/>
              <a:t>by integrating </a:t>
            </a:r>
            <a:r>
              <a:rPr lang="en-US" sz="3200" b="1" dirty="0"/>
              <a:t>core data with </a:t>
            </a:r>
            <a:r>
              <a:rPr lang="en-US" sz="3200" b="1" dirty="0" smtClean="0"/>
              <a:t>Rock Physics </a:t>
            </a:r>
            <a:r>
              <a:rPr lang="en-US" sz="3200" b="1" dirty="0"/>
              <a:t>models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="" xmlns:a16="http://schemas.microsoft.com/office/drawing/2014/main" id="{2CC568D4-5C98-8343-8D48-06455EABF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34344" y="2172581"/>
            <a:ext cx="8379620" cy="3129630"/>
          </a:xfrm>
        </p:spPr>
        <p:txBody>
          <a:bodyPr>
            <a:normAutofit/>
          </a:bodyPr>
          <a:lstStyle/>
          <a:p>
            <a:r>
              <a:rPr lang="es-AR" sz="3200" b="1" dirty="0">
                <a:solidFill>
                  <a:srgbClr val="0070C0"/>
                </a:solidFill>
              </a:rPr>
              <a:t>Juan E. </a:t>
            </a:r>
            <a:r>
              <a:rPr lang="es-AR" sz="3200" b="1" dirty="0" smtClean="0">
                <a:solidFill>
                  <a:srgbClr val="0070C0"/>
                </a:solidFill>
              </a:rPr>
              <a:t>Santos</a:t>
            </a:r>
          </a:p>
          <a:p>
            <a:r>
              <a:rPr lang="es-AR" dirty="0" smtClean="0">
                <a:solidFill>
                  <a:srgbClr val="0070C0"/>
                </a:solidFill>
              </a:rPr>
              <a:t>Universidad </a:t>
            </a:r>
            <a:r>
              <a:rPr lang="es-AR" dirty="0">
                <a:solidFill>
                  <a:srgbClr val="0070C0"/>
                </a:solidFill>
              </a:rPr>
              <a:t>de Buenos Aires (UBA</a:t>
            </a:r>
            <a:r>
              <a:rPr lang="es-AR" dirty="0" smtClean="0">
                <a:solidFill>
                  <a:srgbClr val="0070C0"/>
                </a:solidFill>
              </a:rPr>
              <a:t>) Argentina and </a:t>
            </a:r>
            <a:r>
              <a:rPr lang="es-AR" dirty="0" err="1" smtClean="0">
                <a:solidFill>
                  <a:srgbClr val="0070C0"/>
                </a:solidFill>
              </a:rPr>
              <a:t>Purdue</a:t>
            </a:r>
            <a:r>
              <a:rPr lang="es-AR" dirty="0" smtClean="0">
                <a:solidFill>
                  <a:srgbClr val="0070C0"/>
                </a:solidFill>
              </a:rPr>
              <a:t> </a:t>
            </a:r>
            <a:r>
              <a:rPr lang="es-AR" dirty="0" err="1" smtClean="0">
                <a:solidFill>
                  <a:srgbClr val="0070C0"/>
                </a:solidFill>
              </a:rPr>
              <a:t>University</a:t>
            </a:r>
            <a:r>
              <a:rPr lang="es-AR" dirty="0" smtClean="0">
                <a:solidFill>
                  <a:srgbClr val="0070C0"/>
                </a:solidFill>
              </a:rPr>
              <a:t>, Indiana, USA</a:t>
            </a:r>
          </a:p>
          <a:p>
            <a:endParaRPr lang="en-US" dirty="0" smtClean="0">
              <a:solidFill>
                <a:srgbClr val="0070C0"/>
              </a:solidFill>
            </a:endParaRPr>
          </a:p>
          <a:p>
            <a:r>
              <a:rPr lang="en-US" dirty="0"/>
              <a:t>In collaboration with A. Sánchez Camus (</a:t>
            </a:r>
            <a:r>
              <a:rPr lang="en-US" dirty="0" err="1"/>
              <a:t>Solaer</a:t>
            </a:r>
            <a:r>
              <a:rPr lang="en-US" dirty="0"/>
              <a:t> </a:t>
            </a:r>
            <a:r>
              <a:rPr lang="en-US" dirty="0" err="1" smtClean="0"/>
              <a:t>Ingeniería</a:t>
            </a:r>
            <a:r>
              <a:rPr lang="en-US" dirty="0" smtClean="0"/>
              <a:t>, UNLP</a:t>
            </a:r>
            <a:r>
              <a:rPr lang="en-US" dirty="0"/>
              <a:t>, Argentina), G. B. </a:t>
            </a:r>
            <a:r>
              <a:rPr lang="en-US" dirty="0" err="1"/>
              <a:t>Savioli</a:t>
            </a:r>
            <a:r>
              <a:rPr lang="en-US" dirty="0"/>
              <a:t> (UBA, Argentina</a:t>
            </a:r>
            <a:r>
              <a:rPr lang="en-US" dirty="0" smtClean="0"/>
              <a:t>) and </a:t>
            </a:r>
            <a:r>
              <a:rPr lang="en-US" dirty="0"/>
              <a:t>P. M. </a:t>
            </a:r>
            <a:r>
              <a:rPr lang="en-US" dirty="0" err="1"/>
              <a:t>Gauzellino</a:t>
            </a:r>
            <a:r>
              <a:rPr lang="en-US" dirty="0"/>
              <a:t> (UNLP, Argentina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Rectángulo 1"/>
          <p:cNvSpPr/>
          <p:nvPr/>
        </p:nvSpPr>
        <p:spPr>
          <a:xfrm>
            <a:off x="2177875" y="5264326"/>
            <a:ext cx="793608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i="0" u="none" strike="noStrike" baseline="0" dirty="0" smtClean="0">
                <a:solidFill>
                  <a:srgbClr val="0070C0"/>
                </a:solidFill>
                <a:latin typeface="LMSans12-Regular"/>
              </a:rPr>
              <a:t>SEG Rock Physics and </a:t>
            </a:r>
            <a:r>
              <a:rPr lang="en-US" sz="2000" b="1" i="0" u="none" strike="noStrike" baseline="0" dirty="0" err="1" smtClean="0">
                <a:solidFill>
                  <a:srgbClr val="0070C0"/>
                </a:solidFill>
                <a:latin typeface="LMSans12-Regular"/>
              </a:rPr>
              <a:t>Geofluid</a:t>
            </a:r>
            <a:r>
              <a:rPr lang="en-US" sz="2000" b="1" i="0" u="none" strike="noStrike" baseline="0" dirty="0" smtClean="0">
                <a:solidFill>
                  <a:srgbClr val="0070C0"/>
                </a:solidFill>
                <a:latin typeface="LMSans12-Regular"/>
              </a:rPr>
              <a:t> Detection Workshop,</a:t>
            </a:r>
          </a:p>
          <a:p>
            <a:pPr algn="ctr"/>
            <a:r>
              <a:rPr lang="es-AR" sz="2000" b="1" i="0" u="none" strike="noStrike" baseline="0" dirty="0" err="1" smtClean="0">
                <a:solidFill>
                  <a:srgbClr val="0070C0"/>
                </a:solidFill>
                <a:latin typeface="LMSans12-Regular"/>
              </a:rPr>
              <a:t>December</a:t>
            </a:r>
            <a:r>
              <a:rPr lang="es-AR" sz="2000" b="1" i="0" u="none" strike="noStrike" baseline="0" dirty="0" smtClean="0">
                <a:solidFill>
                  <a:srgbClr val="0070C0"/>
                </a:solidFill>
                <a:latin typeface="LMSans12-Regular"/>
              </a:rPr>
              <a:t> 2025, </a:t>
            </a:r>
          </a:p>
          <a:p>
            <a:pPr algn="ctr"/>
            <a:r>
              <a:rPr lang="es-AR" sz="2000" b="1" i="0" u="none" strike="noStrike" baseline="0" dirty="0" err="1" smtClean="0">
                <a:solidFill>
                  <a:srgbClr val="0070C0"/>
                </a:solidFill>
                <a:latin typeface="LMSans12-Regular"/>
              </a:rPr>
              <a:t>Hohai</a:t>
            </a:r>
            <a:r>
              <a:rPr lang="es-AR" sz="2000" b="1" i="0" u="none" strike="noStrike" baseline="0" dirty="0" smtClean="0">
                <a:solidFill>
                  <a:srgbClr val="0070C0"/>
                </a:solidFill>
                <a:latin typeface="LMSans12-Regular"/>
              </a:rPr>
              <a:t> </a:t>
            </a:r>
            <a:r>
              <a:rPr lang="es-AR" sz="2000" b="1" i="0" u="none" strike="noStrike" baseline="0" dirty="0" err="1" smtClean="0">
                <a:solidFill>
                  <a:srgbClr val="0070C0"/>
                </a:solidFill>
                <a:latin typeface="LMSans12-Regular"/>
              </a:rPr>
              <a:t>University</a:t>
            </a:r>
            <a:r>
              <a:rPr lang="es-AR" sz="2000" b="1" i="0" u="none" strike="noStrike" baseline="0" dirty="0" smtClean="0">
                <a:solidFill>
                  <a:srgbClr val="0070C0"/>
                </a:solidFill>
                <a:latin typeface="LMSans12-Regular"/>
              </a:rPr>
              <a:t>, Nanjing, China</a:t>
            </a:r>
            <a:endParaRPr lang="es-AR" sz="2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19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81" y="956420"/>
            <a:ext cx="6277699" cy="5534985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304800" y="161366"/>
            <a:ext cx="11887200" cy="87405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Polar representation of </a:t>
            </a:r>
            <a:r>
              <a:rPr lang="en-US" sz="2800" b="1" dirty="0" err="1">
                <a:solidFill>
                  <a:srgbClr val="0070C0"/>
                </a:solidFill>
              </a:rPr>
              <a:t>qP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qSV</a:t>
            </a:r>
            <a:r>
              <a:rPr lang="en-US" sz="2800" b="1" dirty="0">
                <a:solidFill>
                  <a:srgbClr val="0070C0"/>
                </a:solidFill>
              </a:rPr>
              <a:t> and SH phase velocities. Dry core </a:t>
            </a:r>
            <a:r>
              <a:rPr lang="en-US" sz="2800" b="1" dirty="0" smtClean="0">
                <a:solidFill>
                  <a:srgbClr val="0070C0"/>
                </a:solidFill>
              </a:rPr>
              <a:t>sample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4800" y="6412401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7205051" y="1502985"/>
            <a:ext cx="3857395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Fig. 2: Polar </a:t>
            </a:r>
            <a:r>
              <a:rPr lang="en-US" sz="2600" dirty="0"/>
              <a:t>representation of phase velocities of </a:t>
            </a:r>
            <a:r>
              <a:rPr lang="en-US" sz="2600" dirty="0" err="1"/>
              <a:t>qP</a:t>
            </a:r>
            <a:r>
              <a:rPr lang="en-US" sz="2600" dirty="0"/>
              <a:t>, </a:t>
            </a:r>
            <a:r>
              <a:rPr lang="en-US" sz="2600" dirty="0" err="1"/>
              <a:t>qSV</a:t>
            </a:r>
            <a:r>
              <a:rPr lang="en-US" sz="2600" dirty="0"/>
              <a:t> and SH waves. </a:t>
            </a:r>
            <a:r>
              <a:rPr lang="en-US" sz="2600" dirty="0" smtClean="0"/>
              <a:t>0 </a:t>
            </a:r>
            <a:r>
              <a:rPr lang="en-US" sz="2600" dirty="0"/>
              <a:t>and 90 degrees indicate </a:t>
            </a:r>
            <a:r>
              <a:rPr lang="en-US" sz="2600" dirty="0" smtClean="0"/>
              <a:t>waves traveling </a:t>
            </a:r>
            <a:r>
              <a:rPr lang="en-US" sz="2600" dirty="0"/>
              <a:t>parallel and normal to the bedding, respectively. Strong VTI behavior is observed. </a:t>
            </a:r>
            <a:endParaRPr lang="en-US" sz="2600" dirty="0" smtClean="0"/>
          </a:p>
          <a:p>
            <a:pPr algn="ctr"/>
            <a:r>
              <a:rPr lang="en-US" sz="2600" dirty="0" smtClean="0"/>
              <a:t>Frequency </a:t>
            </a:r>
            <a:r>
              <a:rPr lang="en-US" sz="2600" dirty="0" smtClean="0"/>
              <a:t>is </a:t>
            </a:r>
            <a:r>
              <a:rPr lang="es-AR" sz="2600" dirty="0" smtClean="0"/>
              <a:t>1 </a:t>
            </a:r>
            <a:r>
              <a:rPr lang="es-AR" sz="2600" dirty="0" smtClean="0"/>
              <a:t>MHz </a:t>
            </a:r>
            <a:r>
              <a:rPr lang="en-US" sz="2600" dirty="0"/>
              <a:t>for P-waves and 500 kHz for S-waves</a:t>
            </a:r>
            <a:r>
              <a:rPr lang="en-US" sz="2600" dirty="0" smtClean="0"/>
              <a:t>.</a:t>
            </a:r>
            <a:endParaRPr lang="es-AR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265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81642"/>
            <a:ext cx="12192000" cy="86610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Polar representation of </a:t>
            </a:r>
            <a:r>
              <a:rPr lang="en-US" sz="2800" b="1" dirty="0" err="1">
                <a:solidFill>
                  <a:srgbClr val="0070C0"/>
                </a:solidFill>
              </a:rPr>
              <a:t>qP</a:t>
            </a:r>
            <a:r>
              <a:rPr lang="en-US" sz="2800" b="1" dirty="0">
                <a:solidFill>
                  <a:srgbClr val="0070C0"/>
                </a:solidFill>
              </a:rPr>
              <a:t>, </a:t>
            </a:r>
            <a:r>
              <a:rPr lang="en-US" sz="2800" b="1" dirty="0" err="1">
                <a:solidFill>
                  <a:srgbClr val="0070C0"/>
                </a:solidFill>
              </a:rPr>
              <a:t>qSV</a:t>
            </a:r>
            <a:r>
              <a:rPr lang="en-US" sz="2800" b="1" dirty="0">
                <a:solidFill>
                  <a:srgbClr val="0070C0"/>
                </a:solidFill>
              </a:rPr>
              <a:t> and SH energy velocities. Dry core sample.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" y="6412401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6934721" y="1371203"/>
            <a:ext cx="3770857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Fig. 3: Polar </a:t>
            </a:r>
            <a:r>
              <a:rPr lang="en-US" sz="2600" dirty="0"/>
              <a:t>representation of energy velocities of </a:t>
            </a:r>
            <a:r>
              <a:rPr lang="en-US" sz="2600" dirty="0" err="1"/>
              <a:t>qP</a:t>
            </a:r>
            <a:r>
              <a:rPr lang="en-US" sz="2600" dirty="0"/>
              <a:t>, </a:t>
            </a:r>
            <a:r>
              <a:rPr lang="en-US" sz="2600" dirty="0" err="1"/>
              <a:t>qSV</a:t>
            </a:r>
            <a:r>
              <a:rPr lang="en-US" sz="2600" dirty="0"/>
              <a:t> and SH waves. A notable triplication in the</a:t>
            </a:r>
          </a:p>
          <a:p>
            <a:pPr algn="ctr"/>
            <a:r>
              <a:rPr lang="en-US" sz="2600" dirty="0" err="1"/>
              <a:t>qSV</a:t>
            </a:r>
            <a:r>
              <a:rPr lang="en-US" sz="2600" dirty="0"/>
              <a:t>-wave energy velocity pattern can be seen. Frequency is 1 </a:t>
            </a:r>
            <a:r>
              <a:rPr lang="en-US" sz="2600" dirty="0" smtClean="0"/>
              <a:t>MHz </a:t>
            </a:r>
            <a:r>
              <a:rPr lang="es-AR" sz="2600" dirty="0" err="1"/>
              <a:t>for</a:t>
            </a:r>
            <a:r>
              <a:rPr lang="es-AR" sz="2600" dirty="0"/>
              <a:t> P-</a:t>
            </a:r>
            <a:r>
              <a:rPr lang="es-AR" sz="2600" dirty="0" err="1"/>
              <a:t>waves</a:t>
            </a:r>
            <a:r>
              <a:rPr lang="es-AR" sz="2600" dirty="0"/>
              <a:t> and 500 kHz </a:t>
            </a:r>
            <a:r>
              <a:rPr lang="es-AR" sz="2600" dirty="0" err="1"/>
              <a:t>for</a:t>
            </a:r>
            <a:endParaRPr lang="es-AR" sz="2600" dirty="0"/>
          </a:p>
          <a:p>
            <a:pPr algn="ctr"/>
            <a:r>
              <a:rPr lang="es-AR" sz="2600" dirty="0"/>
              <a:t>S-</a:t>
            </a:r>
            <a:r>
              <a:rPr lang="es-AR" sz="2600" dirty="0" err="1"/>
              <a:t>waves</a:t>
            </a:r>
            <a:r>
              <a:rPr lang="es-AR" sz="2600" dirty="0" smtClean="0"/>
              <a:t>.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12" y="947743"/>
            <a:ext cx="5820385" cy="532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2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16" y="1060704"/>
            <a:ext cx="9532269" cy="5632704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374116" y="81642"/>
            <a:ext cx="11553425" cy="97906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>
                <a:solidFill>
                  <a:srgbClr val="0070C0"/>
                </a:solidFill>
              </a:rPr>
              <a:t>Well in the VMF from where the core sample was extracted.</a:t>
            </a:r>
          </a:p>
          <a:p>
            <a:pPr algn="r"/>
            <a:r>
              <a:rPr lang="en-US" sz="2400" b="1" dirty="0">
                <a:solidFill>
                  <a:srgbClr val="0070C0"/>
                </a:solidFill>
              </a:rPr>
              <a:t>Sonic logs.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877616" y="1812844"/>
            <a:ext cx="281101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 smtClean="0"/>
              <a:t>Fig. 4: Sonic </a:t>
            </a:r>
            <a:r>
              <a:rPr lang="en-US" sz="2600" dirty="0"/>
              <a:t>P- and S-wave velocities and bulk density logs of the VMF from the well under study. </a:t>
            </a:r>
            <a:endParaRPr lang="en-US" sz="2600" dirty="0" smtClean="0"/>
          </a:p>
          <a:p>
            <a:pPr algn="ctr"/>
            <a:r>
              <a:rPr lang="en-US" sz="2600" dirty="0" smtClean="0"/>
              <a:t>The </a:t>
            </a:r>
            <a:r>
              <a:rPr lang="en-US" sz="2600" dirty="0" smtClean="0"/>
              <a:t>cored interval </a:t>
            </a:r>
            <a:r>
              <a:rPr lang="en-US" sz="2600" dirty="0"/>
              <a:t>is marked with a </a:t>
            </a:r>
            <a:r>
              <a:rPr lang="en-US" sz="2600" dirty="0" smtClean="0"/>
              <a:t>dotted </a:t>
            </a:r>
            <a:r>
              <a:rPr lang="en-US" sz="2600" dirty="0"/>
              <a:t>line.</a:t>
            </a:r>
            <a:endParaRPr lang="es-AR" sz="2600" dirty="0"/>
          </a:p>
        </p:txBody>
      </p:sp>
    </p:spTree>
    <p:extLst>
      <p:ext uri="{BB962C8B-B14F-4D97-AF65-F5344CB8AC3E}">
        <p14:creationId xmlns:p14="http://schemas.microsoft.com/office/powerpoint/2010/main" val="170289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5143" y="81642"/>
            <a:ext cx="11188930" cy="73115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Analysis of fluid saturated VMF</a:t>
            </a:r>
            <a:r>
              <a:rPr lang="en-US" sz="2800" b="1">
                <a:solidFill>
                  <a:srgbClr val="0070C0"/>
                </a:solidFill>
              </a:rPr>
              <a:t>. 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1100" y="1215835"/>
            <a:ext cx="1042430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cs typeface="Arial" panose="020B0604020202020204" pitchFamily="34" charset="0"/>
              </a:rPr>
              <a:t>Next </a:t>
            </a:r>
            <a:r>
              <a:rPr lang="en-US" sz="3200" dirty="0">
                <a:cs typeface="Arial" panose="020B0604020202020204" pitchFamily="34" charset="0"/>
              </a:rPr>
              <a:t>Figures display phase velocities </a:t>
            </a:r>
            <a:r>
              <a:rPr lang="en-US" sz="3200" dirty="0" smtClean="0">
                <a:cs typeface="Arial" panose="020B0604020202020204" pitchFamily="34" charset="0"/>
              </a:rPr>
              <a:t>and attenuation </a:t>
            </a:r>
            <a:r>
              <a:rPr lang="en-US" sz="3200" dirty="0">
                <a:cs typeface="Arial" panose="020B0604020202020204" pitchFamily="34" charset="0"/>
              </a:rPr>
              <a:t>factor 1000/Q, with Q denoting the </a:t>
            </a:r>
            <a:r>
              <a:rPr lang="en-US" sz="3200" dirty="0" smtClean="0">
                <a:cs typeface="Arial" panose="020B0604020202020204" pitchFamily="34" charset="0"/>
              </a:rPr>
              <a:t>quality factor</a:t>
            </a:r>
            <a:r>
              <a:rPr lang="en-US" sz="3200" dirty="0">
                <a:cs typeface="Arial" panose="020B0604020202020204" pitchFamily="34" charset="0"/>
              </a:rPr>
              <a:t>. We consider waves traveling normally to </a:t>
            </a:r>
            <a:r>
              <a:rPr lang="en-US" sz="3200" dirty="0" smtClean="0">
                <a:cs typeface="Arial" panose="020B0604020202020204" pitchFamily="34" charset="0"/>
              </a:rPr>
              <a:t>the layering </a:t>
            </a:r>
            <a:r>
              <a:rPr lang="en-US" sz="3200" dirty="0">
                <a:cs typeface="Arial" panose="020B0604020202020204" pitchFamily="34" charset="0"/>
              </a:rPr>
              <a:t>plane (’33’ waves).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cs typeface="Arial" panose="020B0604020202020204" pitchFamily="34" charset="0"/>
              </a:rPr>
              <a:t>For </a:t>
            </a:r>
            <a:r>
              <a:rPr lang="en-US" sz="3200" dirty="0">
                <a:cs typeface="Arial" panose="020B0604020202020204" pitchFamily="34" charset="0"/>
              </a:rPr>
              <a:t>brevity, waves traveling parallel to the layering </a:t>
            </a:r>
            <a:r>
              <a:rPr lang="en-US" sz="3200" dirty="0" smtClean="0">
                <a:cs typeface="Arial" panose="020B0604020202020204" pitchFamily="34" charset="0"/>
              </a:rPr>
              <a:t>plane are </a:t>
            </a:r>
            <a:r>
              <a:rPr lang="en-US" sz="3200" dirty="0">
                <a:cs typeface="Arial" panose="020B0604020202020204" pitchFamily="34" charset="0"/>
              </a:rPr>
              <a:t>not shown.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en-US" sz="3200" dirty="0" smtClean="0">
                <a:cs typeface="Arial" panose="020B0604020202020204" pitchFamily="34" charset="0"/>
              </a:rPr>
              <a:t>While </a:t>
            </a:r>
            <a:r>
              <a:rPr lang="en-US" sz="3200" dirty="0">
                <a:cs typeface="Arial" panose="020B0604020202020204" pitchFamily="34" charset="0"/>
              </a:rPr>
              <a:t>phase velocities allows to analyze </a:t>
            </a:r>
            <a:r>
              <a:rPr lang="en-US" sz="3200" dirty="0" smtClean="0">
                <a:cs typeface="Arial" panose="020B0604020202020204" pitchFamily="34" charset="0"/>
              </a:rPr>
              <a:t>velocity dispersion </a:t>
            </a:r>
            <a:r>
              <a:rPr lang="en-US" sz="3200" dirty="0">
                <a:cs typeface="Arial" panose="020B0604020202020204" pitchFamily="34" charset="0"/>
              </a:rPr>
              <a:t>for the four saturation scenarios, </a:t>
            </a:r>
            <a:r>
              <a:rPr lang="en-US" sz="3200" dirty="0" smtClean="0">
                <a:cs typeface="Arial" panose="020B0604020202020204" pitchFamily="34" charset="0"/>
              </a:rPr>
              <a:t>the attenuation </a:t>
            </a:r>
            <a:r>
              <a:rPr lang="en-US" sz="3200" dirty="0">
                <a:cs typeface="Arial" panose="020B0604020202020204" pitchFamily="34" charset="0"/>
              </a:rPr>
              <a:t>figure allows to study WIFF.</a:t>
            </a:r>
          </a:p>
        </p:txBody>
      </p:sp>
      <p:sp>
        <p:nvSpPr>
          <p:cNvPr id="4" name="Rectángulo 3"/>
          <p:cNvSpPr/>
          <p:nvPr/>
        </p:nvSpPr>
        <p:spPr>
          <a:xfrm>
            <a:off x="304800" y="6412401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674955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5143" y="81642"/>
            <a:ext cx="11188930" cy="75507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Phase velocity of ’33’ waves.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55357" y="2422626"/>
            <a:ext cx="216002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Fig. 5: ’33</a:t>
            </a:r>
            <a:r>
              <a:rPr lang="en-US" sz="2400" dirty="0"/>
              <a:t>’ waves phase velocity as function of frequency.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968" y="836712"/>
            <a:ext cx="8153259" cy="5673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615143" y="81641"/>
            <a:ext cx="11188930" cy="755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Attenuation factor of ’33’ waves</a:t>
            </a:r>
            <a:r>
              <a:rPr lang="en-US" sz="2800" b="1" dirty="0" smtClean="0">
                <a:solidFill>
                  <a:srgbClr val="0070C0"/>
                </a:solidFill>
              </a:rPr>
              <a:t>’.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9170224" y="2617516"/>
            <a:ext cx="21683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Fig.6: ’33</a:t>
            </a:r>
            <a:r>
              <a:rPr lang="en-US" sz="2400" dirty="0"/>
              <a:t>’ waves phase attenuation factor as function of frequency.</a:t>
            </a:r>
            <a:endParaRPr lang="es-AR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991" y="836712"/>
            <a:ext cx="8108233" cy="5738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6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817" y="1728085"/>
            <a:ext cx="5172473" cy="4989524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615143" y="81641"/>
            <a:ext cx="11188930" cy="755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Patchy gas-water </a:t>
            </a:r>
            <a:r>
              <a:rPr lang="en-US" sz="2800" b="1" dirty="0" smtClean="0">
                <a:solidFill>
                  <a:srgbClr val="0070C0"/>
                </a:solidFill>
              </a:rPr>
              <a:t>saturation.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6889197" y="2326342"/>
            <a:ext cx="3025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AR" sz="2400" dirty="0" smtClean="0"/>
          </a:p>
          <a:p>
            <a:pPr algn="ctr"/>
            <a:r>
              <a:rPr lang="en-US" sz="2400" dirty="0" smtClean="0"/>
              <a:t>Fig. 7: White </a:t>
            </a:r>
            <a:r>
              <a:rPr lang="en-US" sz="2400" dirty="0"/>
              <a:t>zones correspond to full gas saturation and black regions to full oil saturation. </a:t>
            </a:r>
            <a:endParaRPr lang="en-US" sz="2400" dirty="0" smtClean="0"/>
          </a:p>
          <a:p>
            <a:pPr algn="ctr"/>
            <a:r>
              <a:rPr lang="en-US" sz="2400" dirty="0" smtClean="0"/>
              <a:t>Overall gas </a:t>
            </a:r>
            <a:r>
              <a:rPr lang="en-US" sz="2400" dirty="0" smtClean="0"/>
              <a:t>saturation is </a:t>
            </a:r>
            <a:r>
              <a:rPr lang="en-US" sz="2400" dirty="0" smtClean="0"/>
              <a:t>10 percent</a:t>
            </a:r>
            <a:endParaRPr lang="es-AR" sz="2400" dirty="0"/>
          </a:p>
        </p:txBody>
      </p:sp>
      <p:sp>
        <p:nvSpPr>
          <p:cNvPr id="3" name="Rectángulo 2"/>
          <p:cNvSpPr/>
          <p:nvPr/>
        </p:nvSpPr>
        <p:spPr>
          <a:xfrm>
            <a:off x="1336817" y="835533"/>
            <a:ext cx="1046725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600" dirty="0"/>
              <a:t>The von Karman self-similar correlation function was used to generate patchy gas-water saturation </a:t>
            </a:r>
            <a:r>
              <a:rPr lang="es-AR" sz="2600" dirty="0" err="1"/>
              <a:t>patterns</a:t>
            </a:r>
            <a:r>
              <a:rPr lang="es-AR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4934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82388" y="81641"/>
            <a:ext cx="11677963" cy="100700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Phase velocity of ’33’ waves for uniform and patchy saturation.</a:t>
            </a:r>
          </a:p>
        </p:txBody>
      </p:sp>
      <p:sp>
        <p:nvSpPr>
          <p:cNvPr id="7" name="Rectángulo 6"/>
          <p:cNvSpPr/>
          <p:nvPr/>
        </p:nvSpPr>
        <p:spPr>
          <a:xfrm>
            <a:off x="8979408" y="2251756"/>
            <a:ext cx="18288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Fig. 8: ’33’ waves </a:t>
            </a:r>
            <a:r>
              <a:rPr lang="en-US" sz="2400" dirty="0"/>
              <a:t>phase velocity for uniform and patchy saturation as </a:t>
            </a:r>
            <a:r>
              <a:rPr lang="en-US" sz="2400" dirty="0" smtClean="0"/>
              <a:t>function </a:t>
            </a:r>
            <a:r>
              <a:rPr lang="en-US" sz="2400" dirty="0"/>
              <a:t>of frequency.</a:t>
            </a:r>
            <a:endParaRPr lang="es-AR" sz="2400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088645"/>
            <a:ext cx="7918704" cy="5431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76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81641"/>
            <a:ext cx="12192000" cy="864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Attenuation factor of ’33’ waves for uniform and </a:t>
            </a:r>
            <a:r>
              <a:rPr lang="en-US" sz="2800" b="1" dirty="0" smtClean="0">
                <a:solidFill>
                  <a:srgbClr val="0070C0"/>
                </a:solidFill>
              </a:rPr>
              <a:t>patchy saturation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979408" y="2251756"/>
            <a:ext cx="18288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/>
              <a:t>Fig. 9: ’33</a:t>
            </a:r>
            <a:r>
              <a:rPr lang="en-US" sz="2400" dirty="0"/>
              <a:t>’ waves </a:t>
            </a:r>
            <a:r>
              <a:rPr lang="en-US" sz="2400" dirty="0" smtClean="0"/>
              <a:t>phase attenuation </a:t>
            </a:r>
            <a:r>
              <a:rPr lang="en-US" sz="2400" dirty="0"/>
              <a:t>factor for uniform and patchy saturation as function of frequency.</a:t>
            </a:r>
            <a:endParaRPr lang="es-AR" sz="24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" y="945859"/>
            <a:ext cx="7936992" cy="5658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4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139700"/>
            <a:ext cx="10515600" cy="6604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3600" b="1" dirty="0" smtClean="0">
                <a:solidFill>
                  <a:srgbClr val="0070C0"/>
                </a:solidFill>
              </a:rPr>
              <a:t>Conclusions</a:t>
            </a:r>
            <a:endParaRPr lang="es-AR" sz="3600" b="1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838200" y="1056132"/>
            <a:ext cx="10315578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>
                <a:cs typeface="Arial" panose="020B0604020202020204" pitchFamily="34" charset="0"/>
              </a:rPr>
              <a:t>This study presented a physically grounded</a:t>
            </a:r>
            <a:r>
              <a:rPr lang="en-US" sz="2800" dirty="0" smtClean="0">
                <a:cs typeface="Arial" panose="020B0604020202020204" pitchFamily="34" charset="0"/>
              </a:rPr>
              <a:t>, non-phenomenological </a:t>
            </a:r>
            <a:r>
              <a:rPr lang="en-US" sz="2800" dirty="0">
                <a:cs typeface="Arial" panose="020B0604020202020204" pitchFamily="34" charset="0"/>
              </a:rPr>
              <a:t>methodology for estimating </a:t>
            </a:r>
            <a:r>
              <a:rPr lang="en-US" sz="2800" dirty="0" smtClean="0">
                <a:cs typeface="Arial" panose="020B0604020202020204" pitchFamily="34" charset="0"/>
              </a:rPr>
              <a:t>the effective </a:t>
            </a:r>
            <a:r>
              <a:rPr lang="en-US" sz="2800" dirty="0">
                <a:cs typeface="Arial" panose="020B0604020202020204" pitchFamily="34" charset="0"/>
              </a:rPr>
              <a:t>anisotropic behavior of the </a:t>
            </a:r>
            <a:r>
              <a:rPr lang="en-US" sz="2800" dirty="0" smtClean="0">
                <a:cs typeface="Arial" panose="020B0604020202020204" pitchFamily="34" charset="0"/>
              </a:rPr>
              <a:t>organic-rich </a:t>
            </a:r>
            <a:r>
              <a:rPr lang="en-US" sz="2800" dirty="0" err="1" smtClean="0">
                <a:cs typeface="Arial" panose="020B0604020202020204" pitchFamily="34" charset="0"/>
              </a:rPr>
              <a:t>mudrock</a:t>
            </a:r>
            <a:r>
              <a:rPr lang="en-US" sz="2800" dirty="0" smtClean="0">
                <a:cs typeface="Arial" panose="020B0604020202020204" pitchFamily="34" charset="0"/>
              </a:rPr>
              <a:t> </a:t>
            </a:r>
            <a:r>
              <a:rPr lang="en-US" sz="2800" dirty="0">
                <a:cs typeface="Arial" panose="020B0604020202020204" pitchFamily="34" charset="0"/>
              </a:rPr>
              <a:t>reservoirs.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simulations were performed on a finely </a:t>
            </a:r>
            <a:r>
              <a:rPr lang="en-US" sz="2800" dirty="0" smtClean="0">
                <a:cs typeface="Arial" panose="020B0604020202020204" pitchFamily="34" charset="0"/>
              </a:rPr>
              <a:t>layered synthetic </a:t>
            </a:r>
            <a:r>
              <a:rPr lang="en-US" sz="2800" dirty="0">
                <a:cs typeface="Arial" panose="020B0604020202020204" pitchFamily="34" charset="0"/>
              </a:rPr>
              <a:t>medium representative of a core sample </a:t>
            </a:r>
            <a:r>
              <a:rPr lang="en-US" sz="2800" dirty="0" smtClean="0">
                <a:cs typeface="Arial" panose="020B0604020202020204" pitchFamily="34" charset="0"/>
              </a:rPr>
              <a:t>from the </a:t>
            </a:r>
            <a:r>
              <a:rPr lang="en-US" sz="2800" dirty="0" err="1">
                <a:cs typeface="Arial" panose="020B0604020202020204" pitchFamily="34" charset="0"/>
              </a:rPr>
              <a:t>Vaca</a:t>
            </a:r>
            <a:r>
              <a:rPr lang="en-US" sz="2800" dirty="0">
                <a:cs typeface="Arial" panose="020B0604020202020204" pitchFamily="34" charset="0"/>
              </a:rPr>
              <a:t> </a:t>
            </a:r>
            <a:r>
              <a:rPr lang="en-US" sz="2800" dirty="0" err="1">
                <a:cs typeface="Arial" panose="020B0604020202020204" pitchFamily="34" charset="0"/>
              </a:rPr>
              <a:t>Muerta</a:t>
            </a:r>
            <a:r>
              <a:rPr lang="en-US" sz="2800" dirty="0">
                <a:cs typeface="Arial" panose="020B0604020202020204" pitchFamily="34" charset="0"/>
              </a:rPr>
              <a:t> Formation.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computed phase velocities showed very </a:t>
            </a:r>
            <a:r>
              <a:rPr lang="en-US" sz="2800" dirty="0" smtClean="0">
                <a:cs typeface="Arial" panose="020B0604020202020204" pitchFamily="34" charset="0"/>
              </a:rPr>
              <a:t>good agreement </a:t>
            </a:r>
            <a:r>
              <a:rPr lang="en-US" sz="2800" dirty="0">
                <a:cs typeface="Arial" panose="020B0604020202020204" pitchFamily="34" charset="0"/>
              </a:rPr>
              <a:t>with laboratory-measured ones, </a:t>
            </a:r>
            <a:r>
              <a:rPr lang="en-US" sz="2800" dirty="0" smtClean="0">
                <a:cs typeface="Arial" panose="020B0604020202020204" pitchFamily="34" charset="0"/>
              </a:rPr>
              <a:t>capturing the </a:t>
            </a:r>
            <a:r>
              <a:rPr lang="en-US" sz="2800" dirty="0">
                <a:cs typeface="Arial" panose="020B0604020202020204" pitchFamily="34" charset="0"/>
              </a:rPr>
              <a:t>strong VTI anisotropy of the formation.</a:t>
            </a:r>
          </a:p>
          <a:p>
            <a:pPr marL="457200" indent="-457200" algn="just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2800" dirty="0" smtClean="0">
                <a:cs typeface="Arial" panose="020B0604020202020204" pitchFamily="34" charset="0"/>
              </a:rPr>
              <a:t>The </a:t>
            </a:r>
            <a:r>
              <a:rPr lang="en-US" sz="2800" dirty="0">
                <a:cs typeface="Arial" panose="020B0604020202020204" pitchFamily="34" charset="0"/>
              </a:rPr>
              <a:t>inclusion of both patchy and uniformly mixed </a:t>
            </a:r>
            <a:r>
              <a:rPr lang="en-US" sz="2800" dirty="0" smtClean="0">
                <a:cs typeface="Arial" panose="020B0604020202020204" pitchFamily="34" charset="0"/>
              </a:rPr>
              <a:t>fluid saturation </a:t>
            </a:r>
            <a:r>
              <a:rPr lang="en-US" sz="2800" dirty="0">
                <a:cs typeface="Arial" panose="020B0604020202020204" pitchFamily="34" charset="0"/>
              </a:rPr>
              <a:t>scenarios emphasized the critical influence </a:t>
            </a:r>
            <a:r>
              <a:rPr lang="en-US" sz="2800" dirty="0" smtClean="0">
                <a:cs typeface="Arial" panose="020B0604020202020204" pitchFamily="34" charset="0"/>
              </a:rPr>
              <a:t>of mesoscale </a:t>
            </a:r>
            <a:r>
              <a:rPr lang="en-US" sz="2800" dirty="0">
                <a:cs typeface="Arial" panose="020B0604020202020204" pitchFamily="34" charset="0"/>
              </a:rPr>
              <a:t>fluid heterogeneities on seismic </a:t>
            </a:r>
            <a:r>
              <a:rPr lang="en-US" sz="2800" dirty="0" smtClean="0">
                <a:cs typeface="Arial" panose="020B0604020202020204" pitchFamily="34" charset="0"/>
              </a:rPr>
              <a:t>wave dispersion </a:t>
            </a:r>
            <a:r>
              <a:rPr lang="en-US" sz="2800" dirty="0">
                <a:cs typeface="Arial" panose="020B0604020202020204" pitchFamily="34" charset="0"/>
              </a:rPr>
              <a:t>and attenuation.</a:t>
            </a:r>
            <a:endParaRPr lang="es-AR" sz="28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9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4800" y="139700"/>
            <a:ext cx="11407588" cy="1046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Characterization of ultra-low permeability organic-rich </a:t>
            </a:r>
            <a:r>
              <a:rPr lang="en-US" sz="2800" b="1" dirty="0" err="1">
                <a:solidFill>
                  <a:srgbClr val="0070C0"/>
                </a:solidFill>
              </a:rPr>
              <a:t>mudrock</a:t>
            </a:r>
            <a:endParaRPr lang="en-US" sz="2800" b="1" dirty="0">
              <a:solidFill>
                <a:srgbClr val="0070C0"/>
              </a:solidFill>
            </a:endParaRPr>
          </a:p>
          <a:p>
            <a:pPr algn="r"/>
            <a:r>
              <a:rPr lang="en-US" sz="2800" b="1" dirty="0">
                <a:solidFill>
                  <a:srgbClr val="0070C0"/>
                </a:solidFill>
              </a:rPr>
              <a:t>reservoirs. I</a:t>
            </a:r>
            <a:endParaRPr lang="es-AR" sz="28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838200" y="1527295"/>
            <a:ext cx="10515600" cy="4158191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This work presents a methodology to characterize </a:t>
            </a:r>
            <a:r>
              <a:rPr lang="en-US" dirty="0" smtClean="0"/>
              <a:t>and analyze </a:t>
            </a:r>
            <a:r>
              <a:rPr lang="en-US" dirty="0"/>
              <a:t>the lower section of the </a:t>
            </a:r>
            <a:r>
              <a:rPr lang="en-US" dirty="0" err="1"/>
              <a:t>Vaca</a:t>
            </a:r>
            <a:r>
              <a:rPr lang="en-US" dirty="0"/>
              <a:t> </a:t>
            </a:r>
            <a:r>
              <a:rPr lang="en-US" dirty="0" err="1"/>
              <a:t>Muerta</a:t>
            </a:r>
            <a:r>
              <a:rPr lang="en-US" dirty="0"/>
              <a:t> </a:t>
            </a:r>
            <a:r>
              <a:rPr lang="en-US" dirty="0" smtClean="0"/>
              <a:t>Formation (</a:t>
            </a:r>
            <a:r>
              <a:rPr lang="en-US" dirty="0"/>
              <a:t>VMF) in the Neuquén Basin, Argentina.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dirty="0"/>
              <a:t>A core sample, 18 meters in length, was </a:t>
            </a:r>
            <a:r>
              <a:rPr lang="en-US" dirty="0" smtClean="0"/>
              <a:t>extracted between </a:t>
            </a:r>
            <a:r>
              <a:rPr lang="en-US" dirty="0"/>
              <a:t>3092 and 3110 m TVD. Sections were cut at </a:t>
            </a:r>
            <a:r>
              <a:rPr lang="en-US" dirty="0" smtClean="0"/>
              <a:t>0, 45 </a:t>
            </a:r>
            <a:r>
              <a:rPr lang="en-US" dirty="0"/>
              <a:t>and </a:t>
            </a:r>
            <a:r>
              <a:rPr lang="en-US" dirty="0" smtClean="0"/>
              <a:t>90 degrees </a:t>
            </a:r>
            <a:r>
              <a:rPr lang="en-US" dirty="0"/>
              <a:t>relative to bedding, with orientation </a:t>
            </a:r>
            <a:r>
              <a:rPr lang="en-US" dirty="0" smtClean="0"/>
              <a:t>aligned to </a:t>
            </a:r>
            <a:r>
              <a:rPr lang="en-US" dirty="0"/>
              <a:t>the S-wave polarization direction to enable </a:t>
            </a:r>
            <a:r>
              <a:rPr lang="en-US" dirty="0" err="1" smtClean="0"/>
              <a:t>traveltime</a:t>
            </a:r>
            <a:r>
              <a:rPr lang="en-US" dirty="0" smtClean="0"/>
              <a:t> measurements </a:t>
            </a:r>
            <a:r>
              <a:rPr lang="en-US" dirty="0"/>
              <a:t>of P, </a:t>
            </a:r>
            <a:r>
              <a:rPr lang="en-US" dirty="0" smtClean="0"/>
              <a:t>SH </a:t>
            </a:r>
            <a:r>
              <a:rPr lang="en-US" dirty="0"/>
              <a:t>and SV wave </a:t>
            </a:r>
            <a:r>
              <a:rPr lang="en-US" dirty="0" smtClean="0"/>
              <a:t>propagation modes</a:t>
            </a:r>
            <a:r>
              <a:rPr lang="en-US" dirty="0"/>
              <a:t>. Transducers were affixed to the top and </a:t>
            </a:r>
            <a:r>
              <a:rPr lang="en-US" dirty="0" smtClean="0"/>
              <a:t>bottom of </a:t>
            </a:r>
            <a:r>
              <a:rPr lang="en-US" dirty="0"/>
              <a:t>each sample to ensure accurate </a:t>
            </a:r>
            <a:r>
              <a:rPr lang="en-US" dirty="0" smtClean="0"/>
              <a:t>acquisition (</a:t>
            </a:r>
            <a:r>
              <a:rPr lang="en-US" dirty="0"/>
              <a:t>Geophysics, 57(5), 1992).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Ultrasonic </a:t>
            </a:r>
            <a:r>
              <a:rPr lang="en-US" dirty="0"/>
              <a:t>phase velocity measurements, at </a:t>
            </a:r>
            <a:r>
              <a:rPr lang="en-US" dirty="0" smtClean="0"/>
              <a:t>frequencies 1 </a:t>
            </a:r>
            <a:r>
              <a:rPr lang="en-US" dirty="0"/>
              <a:t>MHz for P-waves and 0.5 MHz for S waves, </a:t>
            </a:r>
            <a:r>
              <a:rPr lang="en-US" dirty="0" smtClean="0"/>
              <a:t>exhibited a </a:t>
            </a:r>
            <a:r>
              <a:rPr lang="en-US" dirty="0"/>
              <a:t>clear </a:t>
            </a:r>
            <a:r>
              <a:rPr lang="en-US" dirty="0">
                <a:solidFill>
                  <a:srgbClr val="0070C0"/>
                </a:solidFill>
              </a:rPr>
              <a:t>vertical transverse anisotropy (VTI) </a:t>
            </a:r>
            <a:r>
              <a:rPr lang="en-US" dirty="0"/>
              <a:t>behavior </a:t>
            </a:r>
            <a:r>
              <a:rPr lang="en-US" dirty="0" smtClean="0"/>
              <a:t>in the </a:t>
            </a:r>
            <a:r>
              <a:rPr lang="en-US" dirty="0"/>
              <a:t>formation. 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04800" y="6227735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366811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086970" y="684306"/>
            <a:ext cx="10102596" cy="20723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>
                <a:solidFill>
                  <a:srgbClr val="0070C0"/>
                </a:solidFill>
              </a:rPr>
              <a:t>Estimation of the stiffness tensor in organic-rich </a:t>
            </a:r>
            <a:r>
              <a:rPr lang="en-US" sz="3600" b="1" dirty="0" err="1">
                <a:solidFill>
                  <a:srgbClr val="0070C0"/>
                </a:solidFill>
              </a:rPr>
              <a:t>mudrock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Vaca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err="1" smtClean="0">
                <a:solidFill>
                  <a:srgbClr val="0070C0"/>
                </a:solidFill>
              </a:rPr>
              <a:t>Muerta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>
                <a:solidFill>
                  <a:srgbClr val="0070C0"/>
                </a:solidFill>
              </a:rPr>
              <a:t>by integrating core data with Rock Physics models</a:t>
            </a:r>
            <a:endParaRPr lang="es-AR" sz="3600" b="1" dirty="0">
              <a:solidFill>
                <a:srgbClr val="0070C0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04800" y="6227735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2172300" y="3348926"/>
            <a:ext cx="8281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3600" b="1" dirty="0">
                <a:solidFill>
                  <a:srgbClr val="C70F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 FOR YOUR ATTENTION !!!!!</a:t>
            </a:r>
          </a:p>
        </p:txBody>
      </p:sp>
    </p:spTree>
    <p:extLst>
      <p:ext uri="{BB962C8B-B14F-4D97-AF65-F5344CB8AC3E}">
        <p14:creationId xmlns:p14="http://schemas.microsoft.com/office/powerpoint/2010/main" val="2054289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447" y="715108"/>
            <a:ext cx="4044461" cy="586686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308" y="715108"/>
            <a:ext cx="5653622" cy="5767192"/>
          </a:xfrm>
          <a:prstGeom prst="rect">
            <a:avLst/>
          </a:prstGeom>
        </p:spPr>
      </p:pic>
      <p:sp>
        <p:nvSpPr>
          <p:cNvPr id="2" name="Título 1"/>
          <p:cNvSpPr txBox="1">
            <a:spLocks/>
          </p:cNvSpPr>
          <p:nvPr/>
        </p:nvSpPr>
        <p:spPr>
          <a:xfrm>
            <a:off x="1400907" y="222895"/>
            <a:ext cx="10515600" cy="57540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Well in the VMF from where the core was extracted</a:t>
            </a:r>
            <a:endParaRPr lang="es-AR" sz="2800" b="1" dirty="0">
              <a:solidFill>
                <a:srgbClr val="0070C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539155" y="941089"/>
            <a:ext cx="24852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Fig. 1 - VMF </a:t>
            </a:r>
            <a:r>
              <a:rPr lang="en-US" sz="2000" dirty="0"/>
              <a:t>mineral composition</a:t>
            </a:r>
            <a:r>
              <a:rPr lang="en-US" sz="2000" dirty="0" smtClean="0"/>
              <a:t>, kerogen </a:t>
            </a:r>
            <a:r>
              <a:rPr lang="en-US" sz="2000" dirty="0"/>
              <a:t>proportions and fluid </a:t>
            </a:r>
            <a:r>
              <a:rPr lang="en-US" sz="2000" dirty="0" smtClean="0"/>
              <a:t>saturations as </a:t>
            </a:r>
            <a:r>
              <a:rPr lang="en-US" sz="2000" dirty="0"/>
              <a:t>function of depth in the well </a:t>
            </a:r>
            <a:r>
              <a:rPr lang="en-US" sz="2000" dirty="0" smtClean="0"/>
              <a:t>under study. </a:t>
            </a:r>
            <a:r>
              <a:rPr lang="en-US" sz="2000" dirty="0"/>
              <a:t>The cored interval is indicated by dotted lines. VMF exhibits a stratified microstructure, in </a:t>
            </a:r>
            <a:r>
              <a:rPr lang="en-US" sz="2000" dirty="0" smtClean="0"/>
              <a:t>which clay </a:t>
            </a:r>
            <a:r>
              <a:rPr lang="en-US" sz="2000" dirty="0"/>
              <a:t>platelets and kerogen are </a:t>
            </a:r>
            <a:r>
              <a:rPr lang="en-US" sz="2000" b="1" dirty="0">
                <a:solidFill>
                  <a:srgbClr val="F57BDB"/>
                </a:solidFill>
              </a:rPr>
              <a:t>aligned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57BDB"/>
                </a:solidFill>
              </a:rPr>
              <a:t>parallel or sub-parallel to bedding.</a:t>
            </a:r>
            <a:endParaRPr lang="es-AR" sz="2000" b="1" dirty="0">
              <a:solidFill>
                <a:srgbClr val="F57BD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57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4800" y="139700"/>
            <a:ext cx="11049000" cy="1046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Characterization of ultra-low permeability organic-rich </a:t>
            </a:r>
            <a:r>
              <a:rPr lang="en-US" sz="2800" b="1" dirty="0" err="1">
                <a:solidFill>
                  <a:srgbClr val="0070C0"/>
                </a:solidFill>
              </a:rPr>
              <a:t>mudrock</a:t>
            </a:r>
            <a:endParaRPr lang="en-US" sz="2800" b="1" dirty="0">
              <a:solidFill>
                <a:srgbClr val="0070C0"/>
              </a:solidFill>
            </a:endParaRPr>
          </a:p>
          <a:p>
            <a:pPr algn="r"/>
            <a:r>
              <a:rPr lang="en-US" sz="2800" b="1" dirty="0">
                <a:solidFill>
                  <a:srgbClr val="0070C0"/>
                </a:solidFill>
              </a:rPr>
              <a:t>reservoirs. </a:t>
            </a:r>
            <a:r>
              <a:rPr lang="en-US" sz="2800" b="1" dirty="0" smtClean="0">
                <a:solidFill>
                  <a:srgbClr val="0070C0"/>
                </a:solidFill>
              </a:rPr>
              <a:t>II</a:t>
            </a:r>
            <a:endParaRPr lang="es-AR" sz="28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838200" y="1527295"/>
            <a:ext cx="10515600" cy="4158191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VMF </a:t>
            </a:r>
            <a:r>
              <a:rPr lang="en-US" dirty="0"/>
              <a:t>is modeled as a periodic sequence of very </a:t>
            </a:r>
            <a:r>
              <a:rPr lang="en-US" dirty="0" smtClean="0"/>
              <a:t>thin horizontal </a:t>
            </a:r>
            <a:r>
              <a:rPr lang="en-US" dirty="0"/>
              <a:t>porous materials, </a:t>
            </a:r>
            <a:r>
              <a:rPr lang="en-US" b="1" dirty="0">
                <a:solidFill>
                  <a:srgbClr val="F57BDB"/>
                </a:solidFill>
              </a:rPr>
              <a:t>Material 1</a:t>
            </a:r>
            <a:r>
              <a:rPr lang="en-US" b="1" dirty="0">
                <a:solidFill>
                  <a:srgbClr val="FA76A5"/>
                </a:solidFill>
              </a:rPr>
              <a:t> </a:t>
            </a:r>
            <a:r>
              <a:rPr lang="en-US" dirty="0"/>
              <a:t>and</a:t>
            </a:r>
            <a:r>
              <a:rPr lang="en-US" b="1" dirty="0">
                <a:solidFill>
                  <a:srgbClr val="FA76A5"/>
                </a:solidFill>
              </a:rPr>
              <a:t> </a:t>
            </a:r>
            <a:r>
              <a:rPr lang="en-US" b="1" dirty="0">
                <a:solidFill>
                  <a:srgbClr val="FE72C2"/>
                </a:solidFill>
              </a:rPr>
              <a:t>2</a:t>
            </a:r>
            <a:r>
              <a:rPr lang="en-US" dirty="0"/>
              <a:t>, </a:t>
            </a:r>
            <a:r>
              <a:rPr lang="en-US" dirty="0" smtClean="0"/>
              <a:t>where </a:t>
            </a:r>
            <a:r>
              <a:rPr lang="en-US" dirty="0" err="1" smtClean="0">
                <a:solidFill>
                  <a:srgbClr val="0070C0"/>
                </a:solidFill>
              </a:rPr>
              <a:t>Biot’s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theory in the diffusive frequency range </a:t>
            </a:r>
            <a:r>
              <a:rPr lang="en-US" dirty="0" smtClean="0"/>
              <a:t>is applicable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For </a:t>
            </a:r>
            <a:r>
              <a:rPr lang="en-US" dirty="0"/>
              <a:t>both materials porosity is 6 percent </a:t>
            </a:r>
            <a:r>
              <a:rPr lang="en-US" dirty="0" smtClean="0"/>
              <a:t>and permeability </a:t>
            </a:r>
            <a:r>
              <a:rPr lang="en-US" dirty="0"/>
              <a:t>is 2.75 10</a:t>
            </a:r>
            <a:r>
              <a:rPr lang="en-US" baseline="30000" dirty="0"/>
              <a:t>−18</a:t>
            </a:r>
            <a:r>
              <a:rPr lang="en-US" dirty="0"/>
              <a:t> m</a:t>
            </a:r>
            <a:r>
              <a:rPr lang="en-US" baseline="30000" dirty="0"/>
              <a:t>2</a:t>
            </a:r>
            <a:r>
              <a:rPr lang="en-US" dirty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57BDB"/>
                </a:solidFill>
              </a:rPr>
              <a:t>Material 1</a:t>
            </a:r>
            <a:r>
              <a:rPr lang="en-US" dirty="0"/>
              <a:t> is a complex, </a:t>
            </a:r>
            <a:r>
              <a:rPr lang="en-US" dirty="0" err="1"/>
              <a:t>multimineral</a:t>
            </a:r>
            <a:r>
              <a:rPr lang="en-US" dirty="0"/>
              <a:t> </a:t>
            </a:r>
            <a:r>
              <a:rPr lang="en-US" dirty="0" smtClean="0"/>
              <a:t>assemblage composed </a:t>
            </a:r>
            <a:r>
              <a:rPr lang="en-US" dirty="0"/>
              <a:t>of seven solid phases, including 23 percent </a:t>
            </a:r>
            <a:r>
              <a:rPr lang="en-US" dirty="0" smtClean="0"/>
              <a:t>of kerogen</a:t>
            </a:r>
            <a:r>
              <a:rPr lang="en-US" dirty="0"/>
              <a:t>, which is treated as a solid mineral constituent.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57BDB"/>
                </a:solidFill>
              </a:rPr>
              <a:t>Material 2</a:t>
            </a:r>
            <a:r>
              <a:rPr lang="en-US" dirty="0"/>
              <a:t> is composed entirely of pure kerogen.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04800" y="6227735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166184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4800" y="139700"/>
            <a:ext cx="11049000" cy="1046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Characterization of ultra-low permeability organic-rich </a:t>
            </a:r>
            <a:r>
              <a:rPr lang="en-US" sz="2800" b="1" dirty="0" err="1">
                <a:solidFill>
                  <a:srgbClr val="0070C0"/>
                </a:solidFill>
              </a:rPr>
              <a:t>mudrock</a:t>
            </a:r>
            <a:endParaRPr lang="en-US" sz="2800" b="1" dirty="0">
              <a:solidFill>
                <a:srgbClr val="0070C0"/>
              </a:solidFill>
            </a:endParaRPr>
          </a:p>
          <a:p>
            <a:pPr algn="r"/>
            <a:r>
              <a:rPr lang="en-US" sz="2800" b="1" dirty="0">
                <a:solidFill>
                  <a:srgbClr val="0070C0"/>
                </a:solidFill>
              </a:rPr>
              <a:t>reservoirs. </a:t>
            </a:r>
            <a:r>
              <a:rPr lang="en-US" sz="2800" b="1" dirty="0" smtClean="0">
                <a:solidFill>
                  <a:srgbClr val="0070C0"/>
                </a:solidFill>
              </a:rPr>
              <a:t>III</a:t>
            </a:r>
            <a:endParaRPr lang="es-AR" sz="28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838201" y="1527295"/>
            <a:ext cx="10052538" cy="41581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For horizontally </a:t>
            </a:r>
            <a:r>
              <a:rPr lang="en-US" dirty="0" smtClean="0"/>
              <a:t>homogeneous </a:t>
            </a:r>
            <a:r>
              <a:rPr lang="en-US" dirty="0"/>
              <a:t>material and fluid </a:t>
            </a:r>
            <a:r>
              <a:rPr lang="en-US" dirty="0" smtClean="0"/>
              <a:t>flow normal </a:t>
            </a:r>
            <a:r>
              <a:rPr lang="en-US" dirty="0"/>
              <a:t>to the bedding, the complex VTI </a:t>
            </a:r>
            <a:r>
              <a:rPr lang="en-US" dirty="0" smtClean="0"/>
              <a:t>stiffness coefficients </a:t>
            </a:r>
            <a:r>
              <a:rPr lang="en-US" dirty="0"/>
              <a:t>of the equivalent VTI medium </a:t>
            </a:r>
            <a:r>
              <a:rPr lang="en-US" dirty="0" smtClean="0"/>
              <a:t>were determined </a:t>
            </a:r>
            <a:r>
              <a:rPr lang="en-US" dirty="0"/>
              <a:t>using an analytic solution </a:t>
            </a:r>
            <a:r>
              <a:rPr lang="en-US" b="1" dirty="0">
                <a:solidFill>
                  <a:srgbClr val="F57BDB"/>
                </a:solidFill>
              </a:rPr>
              <a:t>(CMAME, 283</a:t>
            </a:r>
            <a:r>
              <a:rPr lang="en-US" b="1" dirty="0" smtClean="0">
                <a:solidFill>
                  <a:srgbClr val="F57BDB"/>
                </a:solidFill>
              </a:rPr>
              <a:t>, 2015)</a:t>
            </a:r>
            <a:r>
              <a:rPr lang="en-US" b="1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b="1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For patchy saturation, the Finite Element method </a:t>
            </a:r>
            <a:r>
              <a:rPr lang="en-US" dirty="0" smtClean="0"/>
              <a:t>was used </a:t>
            </a:r>
            <a:r>
              <a:rPr lang="en-US" dirty="0"/>
              <a:t>to compute phase velocities and attenuation </a:t>
            </a:r>
            <a:r>
              <a:rPr lang="en-US" dirty="0" smtClean="0"/>
              <a:t>of ’33</a:t>
            </a:r>
            <a:r>
              <a:rPr lang="en-US" dirty="0"/>
              <a:t>’ waves for a range of </a:t>
            </a:r>
            <a:r>
              <a:rPr lang="en-US" dirty="0" smtClean="0"/>
              <a:t>frequencies </a:t>
            </a:r>
            <a:r>
              <a:rPr lang="en-US" dirty="0"/>
              <a:t>of interest. </a:t>
            </a:r>
            <a:r>
              <a:rPr lang="en-US" dirty="0" smtClean="0"/>
              <a:t>The compressional </a:t>
            </a:r>
            <a:r>
              <a:rPr lang="en-US" dirty="0"/>
              <a:t>p33-experiment (compression normal </a:t>
            </a:r>
            <a:r>
              <a:rPr lang="en-US" dirty="0" smtClean="0"/>
              <a:t>to bedding</a:t>
            </a:r>
            <a:r>
              <a:rPr lang="en-US" dirty="0"/>
              <a:t>) was applied to the representative sample </a:t>
            </a:r>
            <a:r>
              <a:rPr lang="en-US" dirty="0" smtClean="0"/>
              <a:t>used in </a:t>
            </a:r>
            <a:r>
              <a:rPr lang="en-US" dirty="0"/>
              <a:t>the dry case, but now saturated with patchy </a:t>
            </a:r>
            <a:r>
              <a:rPr lang="en-US" dirty="0" smtClean="0"/>
              <a:t>gas-oil fluid </a:t>
            </a:r>
            <a:r>
              <a:rPr lang="en-US" dirty="0"/>
              <a:t>distribution.</a:t>
            </a:r>
            <a:endParaRPr lang="en-US" dirty="0"/>
          </a:p>
        </p:txBody>
      </p:sp>
      <p:sp>
        <p:nvSpPr>
          <p:cNvPr id="4" name="Rectángulo 3"/>
          <p:cNvSpPr/>
          <p:nvPr/>
        </p:nvSpPr>
        <p:spPr>
          <a:xfrm>
            <a:off x="304800" y="6227735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856822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147918" y="139700"/>
            <a:ext cx="11205882" cy="10461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Characterization of ultra-low permeability organic-rich </a:t>
            </a:r>
            <a:r>
              <a:rPr lang="en-US" sz="2800" b="1" dirty="0" err="1">
                <a:solidFill>
                  <a:srgbClr val="0070C0"/>
                </a:solidFill>
              </a:rPr>
              <a:t>mudrock</a:t>
            </a:r>
            <a:endParaRPr lang="en-US" sz="2800" b="1" dirty="0">
              <a:solidFill>
                <a:srgbClr val="0070C0"/>
              </a:solidFill>
            </a:endParaRPr>
          </a:p>
          <a:p>
            <a:pPr algn="r"/>
            <a:r>
              <a:rPr lang="en-US" sz="2800" b="1" dirty="0">
                <a:solidFill>
                  <a:srgbClr val="0070C0"/>
                </a:solidFill>
              </a:rPr>
              <a:t>reservoirs. </a:t>
            </a:r>
            <a:r>
              <a:rPr lang="en-US" sz="2800" b="1" dirty="0" smtClean="0">
                <a:solidFill>
                  <a:srgbClr val="0070C0"/>
                </a:solidFill>
              </a:rPr>
              <a:t>IV</a:t>
            </a:r>
            <a:endParaRPr lang="es-AR" sz="2800" b="1" dirty="0">
              <a:solidFill>
                <a:srgbClr val="0070C0"/>
              </a:solidFill>
            </a:endParaRPr>
          </a:p>
        </p:txBody>
      </p:sp>
      <p:sp>
        <p:nvSpPr>
          <p:cNvPr id="3" name="Marcador de contenido 2"/>
          <p:cNvSpPr txBox="1">
            <a:spLocks/>
          </p:cNvSpPr>
          <p:nvPr/>
        </p:nvSpPr>
        <p:spPr>
          <a:xfrm>
            <a:off x="838201" y="1527295"/>
            <a:ext cx="10299191" cy="415819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en-US" dirty="0"/>
              <a:t> For </a:t>
            </a:r>
            <a:r>
              <a:rPr lang="en-US" b="1" dirty="0">
                <a:solidFill>
                  <a:srgbClr val="FE72C2"/>
                </a:solidFill>
              </a:rPr>
              <a:t>Material 1</a:t>
            </a:r>
            <a:r>
              <a:rPr lang="en-US" dirty="0"/>
              <a:t>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0070C0"/>
                </a:solidFill>
              </a:rPr>
              <a:t>frame </a:t>
            </a:r>
            <a:r>
              <a:rPr lang="en-US" dirty="0">
                <a:solidFill>
                  <a:srgbClr val="0070C0"/>
                </a:solidFill>
              </a:rPr>
              <a:t>bulk modulus </a:t>
            </a:r>
            <a:r>
              <a:rPr lang="en-US" dirty="0" smtClean="0">
                <a:solidFill>
                  <a:srgbClr val="0070C0"/>
                </a:solidFill>
              </a:rPr>
              <a:t>of 29.19 </a:t>
            </a:r>
            <a:r>
              <a:rPr lang="en-US" dirty="0" err="1">
                <a:solidFill>
                  <a:srgbClr val="0070C0"/>
                </a:solidFill>
              </a:rPr>
              <a:t>GPa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and a</a:t>
            </a:r>
            <a:r>
              <a:rPr lang="en-US" dirty="0">
                <a:solidFill>
                  <a:srgbClr val="0070C0"/>
                </a:solidFill>
              </a:rPr>
              <a:t> shear modulus of 17.78 </a:t>
            </a:r>
            <a:r>
              <a:rPr lang="en-US" dirty="0" err="1">
                <a:solidFill>
                  <a:srgbClr val="0070C0"/>
                </a:solidFill>
              </a:rPr>
              <a:t>GPa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smtClean="0"/>
              <a:t>were obtained using </a:t>
            </a:r>
            <a:r>
              <a:rPr lang="en-US" dirty="0" smtClean="0"/>
              <a:t>a</a:t>
            </a:r>
            <a:r>
              <a:rPr lang="en-US" dirty="0" smtClean="0">
                <a:solidFill>
                  <a:srgbClr val="0070C0"/>
                </a:solidFill>
              </a:rPr>
              <a:t> generalized </a:t>
            </a:r>
            <a:r>
              <a:rPr lang="en-US" dirty="0" err="1">
                <a:solidFill>
                  <a:srgbClr val="0070C0"/>
                </a:solidFill>
              </a:rPr>
              <a:t>Krief’s</a:t>
            </a:r>
            <a:r>
              <a:rPr lang="en-US" dirty="0">
                <a:solidFill>
                  <a:srgbClr val="0070C0"/>
                </a:solidFill>
              </a:rPr>
              <a:t> model</a:t>
            </a:r>
            <a:r>
              <a:rPr lang="en-US" dirty="0"/>
              <a:t>. This procedure takes </a:t>
            </a:r>
            <a:r>
              <a:rPr lang="en-US" dirty="0" smtClean="0"/>
              <a:t>into account </a:t>
            </a:r>
            <a:r>
              <a:rPr lang="en-US" dirty="0"/>
              <a:t>the bulk and shear moduli of the </a:t>
            </a:r>
            <a:r>
              <a:rPr lang="en-US" dirty="0" smtClean="0"/>
              <a:t>individual minerals </a:t>
            </a:r>
            <a:r>
              <a:rPr lang="en-US" dirty="0"/>
              <a:t>and their volume fractions (Geophysics, 70 (2</a:t>
            </a:r>
            <a:r>
              <a:rPr lang="en-US" dirty="0" smtClean="0"/>
              <a:t>), 2005</a:t>
            </a:r>
            <a:r>
              <a:rPr lang="en-US" dirty="0"/>
              <a:t>). These moduli values lie </a:t>
            </a:r>
            <a:r>
              <a:rPr lang="en-US" dirty="0" smtClean="0"/>
              <a:t>within the </a:t>
            </a:r>
            <a:r>
              <a:rPr lang="en-US" dirty="0" err="1" smtClean="0"/>
              <a:t>Hashin</a:t>
            </a:r>
            <a:r>
              <a:rPr lang="en-US" dirty="0" smtClean="0"/>
              <a:t>–</a:t>
            </a:r>
            <a:r>
              <a:rPr lang="en-US" dirty="0" err="1" smtClean="0"/>
              <a:t>Shtrikman</a:t>
            </a:r>
            <a:r>
              <a:rPr lang="en-US" dirty="0" smtClean="0"/>
              <a:t> </a:t>
            </a:r>
            <a:r>
              <a:rPr lang="en-US" dirty="0"/>
              <a:t>bounds</a:t>
            </a:r>
            <a:r>
              <a:rPr lang="en-US" dirty="0" smtClean="0"/>
              <a:t>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en-US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dirty="0" smtClean="0"/>
              <a:t> </a:t>
            </a:r>
            <a:r>
              <a:rPr lang="en-US" b="1" dirty="0">
                <a:solidFill>
                  <a:srgbClr val="FE72C2"/>
                </a:solidFill>
              </a:rPr>
              <a:t>Material 2</a:t>
            </a:r>
            <a:r>
              <a:rPr lang="en-US" dirty="0"/>
              <a:t> is composed entirely of pure kerogen </a:t>
            </a:r>
            <a:r>
              <a:rPr lang="en-US" dirty="0" smtClean="0"/>
              <a:t>with grain </a:t>
            </a:r>
            <a:r>
              <a:rPr lang="en-US" dirty="0"/>
              <a:t>modulus 7 </a:t>
            </a:r>
            <a:r>
              <a:rPr lang="en-US" dirty="0" err="1"/>
              <a:t>GPa</a:t>
            </a:r>
            <a:r>
              <a:rPr lang="en-US" dirty="0"/>
              <a:t>, density 1400 kg/m</a:t>
            </a:r>
            <a:r>
              <a:rPr lang="en-US" baseline="30000" dirty="0"/>
              <a:t>3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frame </a:t>
            </a:r>
            <a:r>
              <a:rPr lang="en-US" dirty="0" smtClean="0">
                <a:solidFill>
                  <a:srgbClr val="0070C0"/>
                </a:solidFill>
              </a:rPr>
              <a:t>bulk modulus </a:t>
            </a:r>
            <a:r>
              <a:rPr lang="en-US" dirty="0">
                <a:solidFill>
                  <a:srgbClr val="0070C0"/>
                </a:solidFill>
              </a:rPr>
              <a:t>1.29 </a:t>
            </a:r>
            <a:r>
              <a:rPr lang="en-US" dirty="0" err="1">
                <a:solidFill>
                  <a:srgbClr val="0070C0"/>
                </a:solidFill>
              </a:rPr>
              <a:t>GPa</a:t>
            </a:r>
            <a:r>
              <a:rPr lang="en-US" dirty="0">
                <a:solidFill>
                  <a:srgbClr val="0070C0"/>
                </a:solidFill>
              </a:rPr>
              <a:t> and shear modulus 0.36 </a:t>
            </a:r>
            <a:r>
              <a:rPr lang="en-US" dirty="0" err="1">
                <a:solidFill>
                  <a:srgbClr val="0070C0"/>
                </a:solidFill>
              </a:rPr>
              <a:t>GPa</a:t>
            </a:r>
            <a:r>
              <a:rPr lang="en-US" dirty="0" smtClean="0"/>
              <a:t>.</a:t>
            </a:r>
            <a:endParaRPr lang="es-AR" dirty="0"/>
          </a:p>
        </p:txBody>
      </p:sp>
      <p:sp>
        <p:nvSpPr>
          <p:cNvPr id="4" name="Rectángulo 3"/>
          <p:cNvSpPr/>
          <p:nvPr/>
        </p:nvSpPr>
        <p:spPr>
          <a:xfrm>
            <a:off x="304800" y="6227735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217186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838200" y="182563"/>
            <a:ext cx="10920413" cy="6028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Fluid and minerals properties</a:t>
            </a:r>
            <a:endParaRPr lang="es-AR" sz="2800" b="1" dirty="0">
              <a:solidFill>
                <a:srgbClr val="0070C0"/>
              </a:solidFill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304800" y="6227735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  <p:sp>
        <p:nvSpPr>
          <p:cNvPr id="6" name="Rectángulo 5"/>
          <p:cNvSpPr/>
          <p:nvPr/>
        </p:nvSpPr>
        <p:spPr>
          <a:xfrm>
            <a:off x="4411021" y="824604"/>
            <a:ext cx="3000373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200" b="1" dirty="0" err="1"/>
              <a:t>Table</a:t>
            </a:r>
            <a:r>
              <a:rPr lang="es-AR" sz="2200" b="1" dirty="0"/>
              <a:t> 1. Fluid </a:t>
            </a:r>
            <a:r>
              <a:rPr lang="es-AR" sz="2200" b="1" dirty="0" err="1" smtClean="0"/>
              <a:t>properties</a:t>
            </a:r>
            <a:endParaRPr lang="es-AR" sz="2200" dirty="0"/>
          </a:p>
        </p:txBody>
      </p:sp>
      <p:sp>
        <p:nvSpPr>
          <p:cNvPr id="8" name="Rectángulo 7"/>
          <p:cNvSpPr/>
          <p:nvPr/>
        </p:nvSpPr>
        <p:spPr>
          <a:xfrm>
            <a:off x="838201" y="3147651"/>
            <a:ext cx="109204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Table 2. Mineralogical properties obtained from X-ray diffraction (XRD) analysis of core sample, </a:t>
            </a:r>
            <a:r>
              <a:rPr lang="en-US" sz="2200" b="1" dirty="0" smtClean="0"/>
              <a:t>used for </a:t>
            </a:r>
            <a:r>
              <a:rPr lang="en-US" sz="2200" b="1" dirty="0"/>
              <a:t>Material 1 at an effective pressure of 17.23 MPa</a:t>
            </a:r>
            <a:endParaRPr lang="es-AR" sz="2200" b="1" dirty="0"/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421" y="3917093"/>
            <a:ext cx="10476214" cy="2310642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431" y="1255491"/>
            <a:ext cx="7845551" cy="1565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6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216240"/>
            <a:ext cx="11188930" cy="6236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Computed velocities using dry-core data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" y="6401899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249380" y="973652"/>
            <a:ext cx="113452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The analytic computations were performed on a dry, square sample with a side length of 0.6 mm</a:t>
            </a:r>
            <a:r>
              <a:rPr lang="en-US" sz="2000" dirty="0" smtClean="0"/>
              <a:t>, consisting </a:t>
            </a:r>
            <a:r>
              <a:rPr lang="en-US" sz="2000" dirty="0"/>
              <a:t>of a </a:t>
            </a:r>
            <a:r>
              <a:rPr lang="en-US" sz="2000" dirty="0">
                <a:solidFill>
                  <a:srgbClr val="0070C0"/>
                </a:solidFill>
              </a:rPr>
              <a:t>periodic sequence composed of 69 layers of Material 1 and one layer of Material 2 </a:t>
            </a:r>
            <a:r>
              <a:rPr lang="en-US" sz="2000" dirty="0" smtClean="0">
                <a:solidFill>
                  <a:srgbClr val="0070C0"/>
                </a:solidFill>
              </a:rPr>
              <a:t>per period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  <a:endParaRPr lang="es-AR" sz="2000" dirty="0">
              <a:solidFill>
                <a:srgbClr val="0070C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49380" y="1906910"/>
            <a:ext cx="111983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Table 3 summarizes the results of the VTI analysis, showing </a:t>
            </a:r>
            <a:r>
              <a:rPr lang="en-US" sz="2000" dirty="0" smtClean="0"/>
              <a:t>a very  </a:t>
            </a:r>
            <a:r>
              <a:rPr lang="en-US" sz="2000" dirty="0"/>
              <a:t>good agreement between the </a:t>
            </a:r>
            <a:r>
              <a:rPr lang="en-US" sz="2000" dirty="0" smtClean="0"/>
              <a:t>simulated and </a:t>
            </a:r>
            <a:r>
              <a:rPr lang="en-US" sz="2000" dirty="0"/>
              <a:t>laboratory-measured phase velocities, with relative errors remaining below 8 percent.</a:t>
            </a:r>
            <a:endParaRPr lang="es-AR" sz="2000" dirty="0"/>
          </a:p>
        </p:txBody>
      </p:sp>
      <p:sp>
        <p:nvSpPr>
          <p:cNvPr id="6" name="Rectángulo 5"/>
          <p:cNvSpPr/>
          <p:nvPr/>
        </p:nvSpPr>
        <p:spPr>
          <a:xfrm>
            <a:off x="1529818" y="2882272"/>
            <a:ext cx="8784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Table 3. Phase velocities computed, measured and error percentage</a:t>
            </a:r>
            <a:endParaRPr lang="es-AR" sz="2400" b="1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52" y="3262619"/>
            <a:ext cx="9743068" cy="3100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04800" y="81642"/>
            <a:ext cx="11499273" cy="100851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800" b="1" dirty="0">
                <a:solidFill>
                  <a:srgbClr val="0070C0"/>
                </a:solidFill>
              </a:rPr>
              <a:t>Complex stiffness coefficients </a:t>
            </a:r>
            <a:r>
              <a:rPr lang="en-US" sz="2800" b="1" dirty="0" err="1">
                <a:solidFill>
                  <a:srgbClr val="0070C0"/>
                </a:solidFill>
              </a:rPr>
              <a:t>pij</a:t>
            </a:r>
            <a:r>
              <a:rPr lang="en-US" sz="2800" b="1" dirty="0">
                <a:solidFill>
                  <a:srgbClr val="0070C0"/>
                </a:solidFill>
              </a:rPr>
              <a:t> (</a:t>
            </a:r>
            <a:r>
              <a:rPr lang="en-US" sz="2800" b="1" dirty="0" err="1">
                <a:solidFill>
                  <a:srgbClr val="0070C0"/>
                </a:solidFill>
              </a:rPr>
              <a:t>GPa</a:t>
            </a:r>
            <a:r>
              <a:rPr lang="en-US" sz="2800" b="1" dirty="0">
                <a:solidFill>
                  <a:srgbClr val="0070C0"/>
                </a:solidFill>
              </a:rPr>
              <a:t>) of the dry core sample.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04800" y="6412401"/>
            <a:ext cx="851535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s-AR" b="1" dirty="0" smtClean="0"/>
              <a:t>Juan E. Santos, </a:t>
            </a:r>
            <a:r>
              <a:rPr lang="es-AR" b="1" dirty="0"/>
              <a:t>Universidad de Buenos </a:t>
            </a:r>
            <a:r>
              <a:rPr lang="es-AR" b="1" dirty="0" smtClean="0"/>
              <a:t>Aires and </a:t>
            </a:r>
            <a:r>
              <a:rPr lang="es-AR" b="1" dirty="0" err="1"/>
              <a:t>Purdue</a:t>
            </a:r>
            <a:r>
              <a:rPr lang="es-AR" b="1" dirty="0"/>
              <a:t> </a:t>
            </a:r>
            <a:r>
              <a:rPr lang="es-AR" b="1" dirty="0" err="1" smtClean="0"/>
              <a:t>University</a:t>
            </a:r>
            <a:endParaRPr lang="es-AR" b="1" dirty="0"/>
          </a:p>
        </p:txBody>
      </p:sp>
      <p:sp>
        <p:nvSpPr>
          <p:cNvPr id="4" name="Rectángulo 3"/>
          <p:cNvSpPr/>
          <p:nvPr/>
        </p:nvSpPr>
        <p:spPr>
          <a:xfrm>
            <a:off x="1195166" y="4862712"/>
            <a:ext cx="1026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/>
              <a:t>Figures 2 and 3 present </a:t>
            </a:r>
            <a:r>
              <a:rPr lang="en-US" sz="2800" dirty="0"/>
              <a:t>polar plots of the phase and </a:t>
            </a:r>
            <a:r>
              <a:rPr lang="en-US" sz="2800" dirty="0" smtClean="0"/>
              <a:t>energy velocities </a:t>
            </a:r>
            <a:r>
              <a:rPr lang="en-US" sz="2800" dirty="0"/>
              <a:t>for the </a:t>
            </a:r>
            <a:r>
              <a:rPr lang="en-US" sz="2800" dirty="0" err="1"/>
              <a:t>qP</a:t>
            </a:r>
            <a:r>
              <a:rPr lang="en-US" sz="2800" dirty="0"/>
              <a:t>, </a:t>
            </a:r>
            <a:r>
              <a:rPr lang="en-US" sz="2800" dirty="0" err="1"/>
              <a:t>qSV</a:t>
            </a:r>
            <a:r>
              <a:rPr lang="en-US" sz="2800" dirty="0"/>
              <a:t>, and SH waves in the dry sample.</a:t>
            </a:r>
            <a:endParaRPr lang="es-A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60704" y="1090155"/>
            <a:ext cx="72744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sz="2800" b="1" dirty="0" err="1"/>
              <a:t>Table</a:t>
            </a:r>
            <a:r>
              <a:rPr lang="es-AR" sz="2800" b="1" dirty="0"/>
              <a:t> 4. </a:t>
            </a:r>
            <a:r>
              <a:rPr lang="es-AR" sz="2800" b="1" dirty="0" err="1"/>
              <a:t>Complex</a:t>
            </a:r>
            <a:r>
              <a:rPr lang="es-AR" sz="2800" b="1" dirty="0"/>
              <a:t> </a:t>
            </a:r>
            <a:r>
              <a:rPr lang="es-AR" sz="2800" b="1" dirty="0" err="1"/>
              <a:t>stiffness</a:t>
            </a:r>
            <a:r>
              <a:rPr lang="es-AR" sz="2800" b="1" dirty="0"/>
              <a:t> </a:t>
            </a:r>
            <a:r>
              <a:rPr lang="es-AR" sz="2800" b="1" dirty="0" err="1"/>
              <a:t>coefficients</a:t>
            </a:r>
            <a:r>
              <a:rPr lang="es-AR" sz="2800" b="1" dirty="0"/>
              <a:t> </a:t>
            </a:r>
            <a:r>
              <a:rPr lang="es-AR" sz="2800" b="1" dirty="0" err="1"/>
              <a:t>pij</a:t>
            </a:r>
            <a:r>
              <a:rPr lang="es-AR" sz="2800" b="1" dirty="0"/>
              <a:t> (</a:t>
            </a:r>
            <a:r>
              <a:rPr lang="es-AR" sz="2800" b="1" dirty="0" err="1"/>
              <a:t>GPa</a:t>
            </a:r>
            <a:r>
              <a:rPr lang="es-AR" sz="2800" b="1" dirty="0"/>
              <a:t>).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6464" y="1586842"/>
            <a:ext cx="6055197" cy="278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35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1640</TotalTime>
  <Words>1406</Words>
  <Application>Microsoft Office PowerPoint</Application>
  <PresentationFormat>Panorámica</PresentationFormat>
  <Paragraphs>87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LMSans12-Regular</vt:lpstr>
      <vt:lpstr>Wingdings</vt:lpstr>
      <vt:lpstr>Tema de Office</vt:lpstr>
      <vt:lpstr>Estimation of the stiffness tensor in organic-rich mudrock Vaca Muerta by integrating core data with Rock Physics models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experiments to characterize P-wave attenuation in partially saturated non-isothermal porous media</dc:title>
  <dc:creator>Usuario</dc:creator>
  <cp:lastModifiedBy>Cuenta Microsoft</cp:lastModifiedBy>
  <cp:revision>158</cp:revision>
  <dcterms:created xsi:type="dcterms:W3CDTF">2023-11-27T19:07:30Z</dcterms:created>
  <dcterms:modified xsi:type="dcterms:W3CDTF">2025-11-27T19:57:19Z</dcterms:modified>
</cp:coreProperties>
</file>