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21488400" cy="41765538"/>
  <p:notesSz cx="6858000" cy="9144000"/>
  <p:defaultTextStyle>
    <a:defPPr>
      <a:defRPr lang="es-ES"/>
    </a:defPPr>
    <a:lvl1pPr marL="0" algn="l" defTabSz="2586563" rtl="0" eaLnBrk="1" latinLnBrk="0" hangingPunct="1">
      <a:defRPr sz="5092" kern="1200">
        <a:solidFill>
          <a:schemeClr val="tx1"/>
        </a:solidFill>
        <a:latin typeface="+mn-lt"/>
        <a:ea typeface="+mn-ea"/>
        <a:cs typeface="+mn-cs"/>
      </a:defRPr>
    </a:lvl1pPr>
    <a:lvl2pPr marL="1293282" algn="l" defTabSz="2586563" rtl="0" eaLnBrk="1" latinLnBrk="0" hangingPunct="1">
      <a:defRPr sz="5092" kern="1200">
        <a:solidFill>
          <a:schemeClr val="tx1"/>
        </a:solidFill>
        <a:latin typeface="+mn-lt"/>
        <a:ea typeface="+mn-ea"/>
        <a:cs typeface="+mn-cs"/>
      </a:defRPr>
    </a:lvl2pPr>
    <a:lvl3pPr marL="2586563" algn="l" defTabSz="2586563" rtl="0" eaLnBrk="1" latinLnBrk="0" hangingPunct="1">
      <a:defRPr sz="5092" kern="1200">
        <a:solidFill>
          <a:schemeClr val="tx1"/>
        </a:solidFill>
        <a:latin typeface="+mn-lt"/>
        <a:ea typeface="+mn-ea"/>
        <a:cs typeface="+mn-cs"/>
      </a:defRPr>
    </a:lvl3pPr>
    <a:lvl4pPr marL="3879845" algn="l" defTabSz="2586563" rtl="0" eaLnBrk="1" latinLnBrk="0" hangingPunct="1">
      <a:defRPr sz="5092" kern="1200">
        <a:solidFill>
          <a:schemeClr val="tx1"/>
        </a:solidFill>
        <a:latin typeface="+mn-lt"/>
        <a:ea typeface="+mn-ea"/>
        <a:cs typeface="+mn-cs"/>
      </a:defRPr>
    </a:lvl4pPr>
    <a:lvl5pPr marL="5173127" algn="l" defTabSz="2586563" rtl="0" eaLnBrk="1" latinLnBrk="0" hangingPunct="1">
      <a:defRPr sz="5092" kern="1200">
        <a:solidFill>
          <a:schemeClr val="tx1"/>
        </a:solidFill>
        <a:latin typeface="+mn-lt"/>
        <a:ea typeface="+mn-ea"/>
        <a:cs typeface="+mn-cs"/>
      </a:defRPr>
    </a:lvl5pPr>
    <a:lvl6pPr marL="6466408" algn="l" defTabSz="2586563" rtl="0" eaLnBrk="1" latinLnBrk="0" hangingPunct="1">
      <a:defRPr sz="5092" kern="1200">
        <a:solidFill>
          <a:schemeClr val="tx1"/>
        </a:solidFill>
        <a:latin typeface="+mn-lt"/>
        <a:ea typeface="+mn-ea"/>
        <a:cs typeface="+mn-cs"/>
      </a:defRPr>
    </a:lvl6pPr>
    <a:lvl7pPr marL="7759690" algn="l" defTabSz="2586563" rtl="0" eaLnBrk="1" latinLnBrk="0" hangingPunct="1">
      <a:defRPr sz="5092" kern="1200">
        <a:solidFill>
          <a:schemeClr val="tx1"/>
        </a:solidFill>
        <a:latin typeface="+mn-lt"/>
        <a:ea typeface="+mn-ea"/>
        <a:cs typeface="+mn-cs"/>
      </a:defRPr>
    </a:lvl7pPr>
    <a:lvl8pPr marL="9052971" algn="l" defTabSz="2586563" rtl="0" eaLnBrk="1" latinLnBrk="0" hangingPunct="1">
      <a:defRPr sz="5092" kern="1200">
        <a:solidFill>
          <a:schemeClr val="tx1"/>
        </a:solidFill>
        <a:latin typeface="+mn-lt"/>
        <a:ea typeface="+mn-ea"/>
        <a:cs typeface="+mn-cs"/>
      </a:defRPr>
    </a:lvl8pPr>
    <a:lvl9pPr marL="10346253" algn="l" defTabSz="2586563" rtl="0" eaLnBrk="1" latinLnBrk="0" hangingPunct="1">
      <a:defRPr sz="50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1" userDrawn="1">
          <p15:clr>
            <a:srgbClr val="A4A3A4"/>
          </p15:clr>
        </p15:guide>
        <p15:guide id="2" pos="67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013F"/>
    <a:srgbClr val="F141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15" autoAdjust="0"/>
    <p:restoredTop sz="94660"/>
  </p:normalViewPr>
  <p:slideViewPr>
    <p:cSldViewPr snapToGrid="0">
      <p:cViewPr>
        <p:scale>
          <a:sx n="33" d="100"/>
          <a:sy n="33" d="100"/>
        </p:scale>
        <p:origin x="720" y="-4824"/>
      </p:cViewPr>
      <p:guideLst>
        <p:guide orient="horz" pos="13381"/>
        <p:guide pos="67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1630" y="6835250"/>
            <a:ext cx="18265140" cy="14540595"/>
          </a:xfrm>
        </p:spPr>
        <p:txBody>
          <a:bodyPr anchor="b"/>
          <a:lstStyle>
            <a:lvl1pPr algn="ctr">
              <a:defRPr sz="14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6050" y="21936597"/>
            <a:ext cx="16116300" cy="10083669"/>
          </a:xfrm>
        </p:spPr>
        <p:txBody>
          <a:bodyPr/>
          <a:lstStyle>
            <a:lvl1pPr marL="0" indent="0" algn="ctr">
              <a:buNone/>
              <a:defRPr sz="5640"/>
            </a:lvl1pPr>
            <a:lvl2pPr marL="1074420" indent="0" algn="ctr">
              <a:buNone/>
              <a:defRPr sz="4700"/>
            </a:lvl2pPr>
            <a:lvl3pPr marL="2148840" indent="0" algn="ctr">
              <a:buNone/>
              <a:defRPr sz="4230"/>
            </a:lvl3pPr>
            <a:lvl4pPr marL="3223260" indent="0" algn="ctr">
              <a:buNone/>
              <a:defRPr sz="3760"/>
            </a:lvl4pPr>
            <a:lvl5pPr marL="4297680" indent="0" algn="ctr">
              <a:buNone/>
              <a:defRPr sz="3760"/>
            </a:lvl5pPr>
            <a:lvl6pPr marL="5372100" indent="0" algn="ctr">
              <a:buNone/>
              <a:defRPr sz="3760"/>
            </a:lvl6pPr>
            <a:lvl7pPr marL="6446520" indent="0" algn="ctr">
              <a:buNone/>
              <a:defRPr sz="3760"/>
            </a:lvl7pPr>
            <a:lvl8pPr marL="7520940" indent="0" algn="ctr">
              <a:buNone/>
              <a:defRPr sz="3760"/>
            </a:lvl8pPr>
            <a:lvl9pPr marL="8595360" indent="0" algn="ctr">
              <a:buNone/>
              <a:defRPr sz="3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69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903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77638" y="2223627"/>
            <a:ext cx="4633436" cy="353943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7329" y="2223627"/>
            <a:ext cx="13631704" cy="353943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731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94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142" y="10412394"/>
            <a:ext cx="18533745" cy="17373301"/>
          </a:xfrm>
        </p:spPr>
        <p:txBody>
          <a:bodyPr anchor="b"/>
          <a:lstStyle>
            <a:lvl1pPr>
              <a:defRPr sz="14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6142" y="27950069"/>
            <a:ext cx="18533745" cy="9136207"/>
          </a:xfrm>
        </p:spPr>
        <p:txBody>
          <a:bodyPr/>
          <a:lstStyle>
            <a:lvl1pPr marL="0" indent="0">
              <a:buNone/>
              <a:defRPr sz="5640">
                <a:solidFill>
                  <a:schemeClr val="tx1"/>
                </a:solidFill>
              </a:defRPr>
            </a:lvl1pPr>
            <a:lvl2pPr marL="107442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2pPr>
            <a:lvl3pPr marL="2148840" indent="0">
              <a:buNone/>
              <a:defRPr sz="4230">
                <a:solidFill>
                  <a:schemeClr val="tx1">
                    <a:tint val="75000"/>
                  </a:schemeClr>
                </a:solidFill>
              </a:defRPr>
            </a:lvl3pPr>
            <a:lvl4pPr marL="3223260" indent="0">
              <a:buNone/>
              <a:defRPr sz="3760">
                <a:solidFill>
                  <a:schemeClr val="tx1">
                    <a:tint val="75000"/>
                  </a:schemeClr>
                </a:solidFill>
              </a:defRPr>
            </a:lvl4pPr>
            <a:lvl5pPr marL="4297680" indent="0">
              <a:buNone/>
              <a:defRPr sz="3760">
                <a:solidFill>
                  <a:schemeClr val="tx1">
                    <a:tint val="75000"/>
                  </a:schemeClr>
                </a:solidFill>
              </a:defRPr>
            </a:lvl5pPr>
            <a:lvl6pPr marL="5372100" indent="0">
              <a:buNone/>
              <a:defRPr sz="3760">
                <a:solidFill>
                  <a:schemeClr val="tx1">
                    <a:tint val="75000"/>
                  </a:schemeClr>
                </a:solidFill>
              </a:defRPr>
            </a:lvl6pPr>
            <a:lvl7pPr marL="6446520" indent="0">
              <a:buNone/>
              <a:defRPr sz="3760">
                <a:solidFill>
                  <a:schemeClr val="tx1">
                    <a:tint val="75000"/>
                  </a:schemeClr>
                </a:solidFill>
              </a:defRPr>
            </a:lvl7pPr>
            <a:lvl8pPr marL="7520940" indent="0">
              <a:buNone/>
              <a:defRPr sz="3760">
                <a:solidFill>
                  <a:schemeClr val="tx1">
                    <a:tint val="75000"/>
                  </a:schemeClr>
                </a:solidFill>
              </a:defRPr>
            </a:lvl8pPr>
            <a:lvl9pPr marL="8595360" indent="0">
              <a:buNone/>
              <a:defRPr sz="3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11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7328" y="11118157"/>
            <a:ext cx="9132570" cy="264998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8503" y="11118157"/>
            <a:ext cx="9132570" cy="264998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64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132" y="2223646"/>
            <a:ext cx="18533745" cy="80727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0134" y="10238365"/>
            <a:ext cx="9090599" cy="5017662"/>
          </a:xfrm>
        </p:spPr>
        <p:txBody>
          <a:bodyPr anchor="b"/>
          <a:lstStyle>
            <a:lvl1pPr marL="0" indent="0">
              <a:buNone/>
              <a:defRPr sz="5640" b="1"/>
            </a:lvl1pPr>
            <a:lvl2pPr marL="1074420" indent="0">
              <a:buNone/>
              <a:defRPr sz="4700" b="1"/>
            </a:lvl2pPr>
            <a:lvl3pPr marL="2148840" indent="0">
              <a:buNone/>
              <a:defRPr sz="4230" b="1"/>
            </a:lvl3pPr>
            <a:lvl4pPr marL="3223260" indent="0">
              <a:buNone/>
              <a:defRPr sz="3760" b="1"/>
            </a:lvl4pPr>
            <a:lvl5pPr marL="4297680" indent="0">
              <a:buNone/>
              <a:defRPr sz="3760" b="1"/>
            </a:lvl5pPr>
            <a:lvl6pPr marL="5372100" indent="0">
              <a:buNone/>
              <a:defRPr sz="3760" b="1"/>
            </a:lvl6pPr>
            <a:lvl7pPr marL="6446520" indent="0">
              <a:buNone/>
              <a:defRPr sz="3760" b="1"/>
            </a:lvl7pPr>
            <a:lvl8pPr marL="7520940" indent="0">
              <a:buNone/>
              <a:defRPr sz="3760" b="1"/>
            </a:lvl8pPr>
            <a:lvl9pPr marL="8595360" indent="0">
              <a:buNone/>
              <a:defRPr sz="3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0134" y="15256044"/>
            <a:ext cx="9090599" cy="224393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8510" y="10238365"/>
            <a:ext cx="9135369" cy="5017662"/>
          </a:xfrm>
        </p:spPr>
        <p:txBody>
          <a:bodyPr anchor="b"/>
          <a:lstStyle>
            <a:lvl1pPr marL="0" indent="0">
              <a:buNone/>
              <a:defRPr sz="5640" b="1"/>
            </a:lvl1pPr>
            <a:lvl2pPr marL="1074420" indent="0">
              <a:buNone/>
              <a:defRPr sz="4700" b="1"/>
            </a:lvl2pPr>
            <a:lvl3pPr marL="2148840" indent="0">
              <a:buNone/>
              <a:defRPr sz="4230" b="1"/>
            </a:lvl3pPr>
            <a:lvl4pPr marL="3223260" indent="0">
              <a:buNone/>
              <a:defRPr sz="3760" b="1"/>
            </a:lvl4pPr>
            <a:lvl5pPr marL="4297680" indent="0">
              <a:buNone/>
              <a:defRPr sz="3760" b="1"/>
            </a:lvl5pPr>
            <a:lvl6pPr marL="5372100" indent="0">
              <a:buNone/>
              <a:defRPr sz="3760" b="1"/>
            </a:lvl6pPr>
            <a:lvl7pPr marL="6446520" indent="0">
              <a:buNone/>
              <a:defRPr sz="3760" b="1"/>
            </a:lvl7pPr>
            <a:lvl8pPr marL="7520940" indent="0">
              <a:buNone/>
              <a:defRPr sz="3760" b="1"/>
            </a:lvl8pPr>
            <a:lvl9pPr marL="8595360" indent="0">
              <a:buNone/>
              <a:defRPr sz="3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78510" y="15256044"/>
            <a:ext cx="9135369" cy="224393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533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236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82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127" y="2784374"/>
            <a:ext cx="6930568" cy="9745291"/>
          </a:xfrm>
        </p:spPr>
        <p:txBody>
          <a:bodyPr anchor="b"/>
          <a:lstStyle>
            <a:lvl1pPr>
              <a:defRPr sz="7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5377" y="6013494"/>
            <a:ext cx="10878503" cy="29680601"/>
          </a:xfrm>
        </p:spPr>
        <p:txBody>
          <a:bodyPr/>
          <a:lstStyle>
            <a:lvl1pPr>
              <a:defRPr sz="7520"/>
            </a:lvl1pPr>
            <a:lvl2pPr>
              <a:defRPr sz="6580"/>
            </a:lvl2pPr>
            <a:lvl3pPr>
              <a:defRPr sz="564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0127" y="12529662"/>
            <a:ext cx="6930568" cy="23212749"/>
          </a:xfrm>
        </p:spPr>
        <p:txBody>
          <a:bodyPr/>
          <a:lstStyle>
            <a:lvl1pPr marL="0" indent="0">
              <a:buNone/>
              <a:defRPr sz="3760"/>
            </a:lvl1pPr>
            <a:lvl2pPr marL="1074420" indent="0">
              <a:buNone/>
              <a:defRPr sz="3290"/>
            </a:lvl2pPr>
            <a:lvl3pPr marL="2148840" indent="0">
              <a:buNone/>
              <a:defRPr sz="2820"/>
            </a:lvl3pPr>
            <a:lvl4pPr marL="3223260" indent="0">
              <a:buNone/>
              <a:defRPr sz="2350"/>
            </a:lvl4pPr>
            <a:lvl5pPr marL="4297680" indent="0">
              <a:buNone/>
              <a:defRPr sz="2350"/>
            </a:lvl5pPr>
            <a:lvl6pPr marL="5372100" indent="0">
              <a:buNone/>
              <a:defRPr sz="2350"/>
            </a:lvl6pPr>
            <a:lvl7pPr marL="6446520" indent="0">
              <a:buNone/>
              <a:defRPr sz="2350"/>
            </a:lvl7pPr>
            <a:lvl8pPr marL="7520940" indent="0">
              <a:buNone/>
              <a:defRPr sz="2350"/>
            </a:lvl8pPr>
            <a:lvl9pPr marL="8595360" indent="0">
              <a:buNone/>
              <a:defRPr sz="2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5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127" y="2784374"/>
            <a:ext cx="6930568" cy="9745291"/>
          </a:xfrm>
        </p:spPr>
        <p:txBody>
          <a:bodyPr anchor="b"/>
          <a:lstStyle>
            <a:lvl1pPr>
              <a:defRPr sz="7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5377" y="6013494"/>
            <a:ext cx="10878503" cy="29680601"/>
          </a:xfrm>
        </p:spPr>
        <p:txBody>
          <a:bodyPr anchor="t"/>
          <a:lstStyle>
            <a:lvl1pPr marL="0" indent="0">
              <a:buNone/>
              <a:defRPr sz="7520"/>
            </a:lvl1pPr>
            <a:lvl2pPr marL="1074420" indent="0">
              <a:buNone/>
              <a:defRPr sz="6580"/>
            </a:lvl2pPr>
            <a:lvl3pPr marL="2148840" indent="0">
              <a:buNone/>
              <a:defRPr sz="5640"/>
            </a:lvl3pPr>
            <a:lvl4pPr marL="3223260" indent="0">
              <a:buNone/>
              <a:defRPr sz="4700"/>
            </a:lvl4pPr>
            <a:lvl5pPr marL="4297680" indent="0">
              <a:buNone/>
              <a:defRPr sz="4700"/>
            </a:lvl5pPr>
            <a:lvl6pPr marL="5372100" indent="0">
              <a:buNone/>
              <a:defRPr sz="4700"/>
            </a:lvl6pPr>
            <a:lvl7pPr marL="6446520" indent="0">
              <a:buNone/>
              <a:defRPr sz="4700"/>
            </a:lvl7pPr>
            <a:lvl8pPr marL="7520940" indent="0">
              <a:buNone/>
              <a:defRPr sz="4700"/>
            </a:lvl8pPr>
            <a:lvl9pPr marL="8595360" indent="0">
              <a:buNone/>
              <a:defRPr sz="4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0127" y="12529662"/>
            <a:ext cx="6930568" cy="23212749"/>
          </a:xfrm>
        </p:spPr>
        <p:txBody>
          <a:bodyPr/>
          <a:lstStyle>
            <a:lvl1pPr marL="0" indent="0">
              <a:buNone/>
              <a:defRPr sz="3760"/>
            </a:lvl1pPr>
            <a:lvl2pPr marL="1074420" indent="0">
              <a:buNone/>
              <a:defRPr sz="3290"/>
            </a:lvl2pPr>
            <a:lvl3pPr marL="2148840" indent="0">
              <a:buNone/>
              <a:defRPr sz="2820"/>
            </a:lvl3pPr>
            <a:lvl4pPr marL="3223260" indent="0">
              <a:buNone/>
              <a:defRPr sz="2350"/>
            </a:lvl4pPr>
            <a:lvl5pPr marL="4297680" indent="0">
              <a:buNone/>
              <a:defRPr sz="2350"/>
            </a:lvl5pPr>
            <a:lvl6pPr marL="5372100" indent="0">
              <a:buNone/>
              <a:defRPr sz="2350"/>
            </a:lvl6pPr>
            <a:lvl7pPr marL="6446520" indent="0">
              <a:buNone/>
              <a:defRPr sz="2350"/>
            </a:lvl7pPr>
            <a:lvl8pPr marL="7520940" indent="0">
              <a:buNone/>
              <a:defRPr sz="2350"/>
            </a:lvl8pPr>
            <a:lvl9pPr marL="8595360" indent="0">
              <a:buNone/>
              <a:defRPr sz="2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96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7329" y="2223646"/>
            <a:ext cx="18533745" cy="8072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7329" y="11118157"/>
            <a:ext cx="18533745" cy="26499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7328" y="38710492"/>
            <a:ext cx="4834890" cy="222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2423E-B5D7-4030-B033-F00C59602113}" type="datetimeFigureOut">
              <a:rPr lang="es-ES" smtClean="0"/>
              <a:t>04/07/2025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8034" y="38710492"/>
            <a:ext cx="7252335" cy="222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76183" y="38710492"/>
            <a:ext cx="4834890" cy="222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90668-534D-40D2-93C7-1E4A5D4207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8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48840" rtl="0" eaLnBrk="1" latinLnBrk="0" hangingPunct="1">
        <a:lnSpc>
          <a:spcPct val="90000"/>
        </a:lnSpc>
        <a:spcBef>
          <a:spcPct val="0"/>
        </a:spcBef>
        <a:buNone/>
        <a:defRPr sz="103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7210" indent="-537210" algn="l" defTabSz="2148840" rtl="0" eaLnBrk="1" latinLnBrk="0" hangingPunct="1">
        <a:lnSpc>
          <a:spcPct val="90000"/>
        </a:lnSpc>
        <a:spcBef>
          <a:spcPts val="2350"/>
        </a:spcBef>
        <a:buFont typeface="Arial" panose="020B0604020202020204" pitchFamily="34" charset="0"/>
        <a:buChar char="•"/>
        <a:defRPr sz="6580" kern="1200">
          <a:solidFill>
            <a:schemeClr val="tx1"/>
          </a:solidFill>
          <a:latin typeface="+mn-lt"/>
          <a:ea typeface="+mn-ea"/>
          <a:cs typeface="+mn-cs"/>
        </a:defRPr>
      </a:lvl1pPr>
      <a:lvl2pPr marL="1611630" indent="-537210" algn="l" defTabSz="2148840" rtl="0" eaLnBrk="1" latinLnBrk="0" hangingPunct="1">
        <a:lnSpc>
          <a:spcPct val="90000"/>
        </a:lnSpc>
        <a:spcBef>
          <a:spcPts val="1175"/>
        </a:spcBef>
        <a:buFont typeface="Arial" panose="020B0604020202020204" pitchFamily="34" charset="0"/>
        <a:buChar char="•"/>
        <a:defRPr sz="5640" kern="1200">
          <a:solidFill>
            <a:schemeClr val="tx1"/>
          </a:solidFill>
          <a:latin typeface="+mn-lt"/>
          <a:ea typeface="+mn-ea"/>
          <a:cs typeface="+mn-cs"/>
        </a:defRPr>
      </a:lvl2pPr>
      <a:lvl3pPr marL="2686050" indent="-537210" algn="l" defTabSz="2148840" rtl="0" eaLnBrk="1" latinLnBrk="0" hangingPunct="1">
        <a:lnSpc>
          <a:spcPct val="90000"/>
        </a:lnSpc>
        <a:spcBef>
          <a:spcPts val="1175"/>
        </a:spcBef>
        <a:buFont typeface="Arial" panose="020B0604020202020204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760470" indent="-537210" algn="l" defTabSz="2148840" rtl="0" eaLnBrk="1" latinLnBrk="0" hangingPunct="1">
        <a:lnSpc>
          <a:spcPct val="90000"/>
        </a:lnSpc>
        <a:spcBef>
          <a:spcPts val="1175"/>
        </a:spcBef>
        <a:buFont typeface="Arial" panose="020B0604020202020204" pitchFamily="34" charset="0"/>
        <a:buChar char="•"/>
        <a:defRPr sz="4230" kern="1200">
          <a:solidFill>
            <a:schemeClr val="tx1"/>
          </a:solidFill>
          <a:latin typeface="+mn-lt"/>
          <a:ea typeface="+mn-ea"/>
          <a:cs typeface="+mn-cs"/>
        </a:defRPr>
      </a:lvl4pPr>
      <a:lvl5pPr marL="4834890" indent="-537210" algn="l" defTabSz="2148840" rtl="0" eaLnBrk="1" latinLnBrk="0" hangingPunct="1">
        <a:lnSpc>
          <a:spcPct val="90000"/>
        </a:lnSpc>
        <a:spcBef>
          <a:spcPts val="1175"/>
        </a:spcBef>
        <a:buFont typeface="Arial" panose="020B0604020202020204" pitchFamily="34" charset="0"/>
        <a:buChar char="•"/>
        <a:defRPr sz="4230" kern="1200">
          <a:solidFill>
            <a:schemeClr val="tx1"/>
          </a:solidFill>
          <a:latin typeface="+mn-lt"/>
          <a:ea typeface="+mn-ea"/>
          <a:cs typeface="+mn-cs"/>
        </a:defRPr>
      </a:lvl5pPr>
      <a:lvl6pPr marL="5909310" indent="-537210" algn="l" defTabSz="2148840" rtl="0" eaLnBrk="1" latinLnBrk="0" hangingPunct="1">
        <a:lnSpc>
          <a:spcPct val="90000"/>
        </a:lnSpc>
        <a:spcBef>
          <a:spcPts val="1175"/>
        </a:spcBef>
        <a:buFont typeface="Arial" panose="020B0604020202020204" pitchFamily="34" charset="0"/>
        <a:buChar char="•"/>
        <a:defRPr sz="4230" kern="1200">
          <a:solidFill>
            <a:schemeClr val="tx1"/>
          </a:solidFill>
          <a:latin typeface="+mn-lt"/>
          <a:ea typeface="+mn-ea"/>
          <a:cs typeface="+mn-cs"/>
        </a:defRPr>
      </a:lvl6pPr>
      <a:lvl7pPr marL="6983730" indent="-537210" algn="l" defTabSz="2148840" rtl="0" eaLnBrk="1" latinLnBrk="0" hangingPunct="1">
        <a:lnSpc>
          <a:spcPct val="90000"/>
        </a:lnSpc>
        <a:spcBef>
          <a:spcPts val="1175"/>
        </a:spcBef>
        <a:buFont typeface="Arial" panose="020B0604020202020204" pitchFamily="34" charset="0"/>
        <a:buChar char="•"/>
        <a:defRPr sz="4230" kern="1200">
          <a:solidFill>
            <a:schemeClr val="tx1"/>
          </a:solidFill>
          <a:latin typeface="+mn-lt"/>
          <a:ea typeface="+mn-ea"/>
          <a:cs typeface="+mn-cs"/>
        </a:defRPr>
      </a:lvl7pPr>
      <a:lvl8pPr marL="8058150" indent="-537210" algn="l" defTabSz="2148840" rtl="0" eaLnBrk="1" latinLnBrk="0" hangingPunct="1">
        <a:lnSpc>
          <a:spcPct val="90000"/>
        </a:lnSpc>
        <a:spcBef>
          <a:spcPts val="1175"/>
        </a:spcBef>
        <a:buFont typeface="Arial" panose="020B0604020202020204" pitchFamily="34" charset="0"/>
        <a:buChar char="•"/>
        <a:defRPr sz="4230" kern="1200">
          <a:solidFill>
            <a:schemeClr val="tx1"/>
          </a:solidFill>
          <a:latin typeface="+mn-lt"/>
          <a:ea typeface="+mn-ea"/>
          <a:cs typeface="+mn-cs"/>
        </a:defRPr>
      </a:lvl8pPr>
      <a:lvl9pPr marL="9132570" indent="-537210" algn="l" defTabSz="2148840" rtl="0" eaLnBrk="1" latinLnBrk="0" hangingPunct="1">
        <a:lnSpc>
          <a:spcPct val="90000"/>
        </a:lnSpc>
        <a:spcBef>
          <a:spcPts val="1175"/>
        </a:spcBef>
        <a:buFont typeface="Arial" panose="020B0604020202020204" pitchFamily="34" charset="0"/>
        <a:buChar char="•"/>
        <a:defRPr sz="42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48840" rtl="0" eaLnBrk="1" latinLnBrk="0" hangingPunct="1">
        <a:defRPr sz="4230" kern="1200">
          <a:solidFill>
            <a:schemeClr val="tx1"/>
          </a:solidFill>
          <a:latin typeface="+mn-lt"/>
          <a:ea typeface="+mn-ea"/>
          <a:cs typeface="+mn-cs"/>
        </a:defRPr>
      </a:lvl1pPr>
      <a:lvl2pPr marL="1074420" algn="l" defTabSz="2148840" rtl="0" eaLnBrk="1" latinLnBrk="0" hangingPunct="1">
        <a:defRPr sz="4230" kern="1200">
          <a:solidFill>
            <a:schemeClr val="tx1"/>
          </a:solidFill>
          <a:latin typeface="+mn-lt"/>
          <a:ea typeface="+mn-ea"/>
          <a:cs typeface="+mn-cs"/>
        </a:defRPr>
      </a:lvl2pPr>
      <a:lvl3pPr marL="2148840" algn="l" defTabSz="2148840" rtl="0" eaLnBrk="1" latinLnBrk="0" hangingPunct="1">
        <a:defRPr sz="4230" kern="1200">
          <a:solidFill>
            <a:schemeClr val="tx1"/>
          </a:solidFill>
          <a:latin typeface="+mn-lt"/>
          <a:ea typeface="+mn-ea"/>
          <a:cs typeface="+mn-cs"/>
        </a:defRPr>
      </a:lvl3pPr>
      <a:lvl4pPr marL="3223260" algn="l" defTabSz="2148840" rtl="0" eaLnBrk="1" latinLnBrk="0" hangingPunct="1">
        <a:defRPr sz="4230" kern="1200">
          <a:solidFill>
            <a:schemeClr val="tx1"/>
          </a:solidFill>
          <a:latin typeface="+mn-lt"/>
          <a:ea typeface="+mn-ea"/>
          <a:cs typeface="+mn-cs"/>
        </a:defRPr>
      </a:lvl4pPr>
      <a:lvl5pPr marL="4297680" algn="l" defTabSz="2148840" rtl="0" eaLnBrk="1" latinLnBrk="0" hangingPunct="1">
        <a:defRPr sz="4230" kern="1200">
          <a:solidFill>
            <a:schemeClr val="tx1"/>
          </a:solidFill>
          <a:latin typeface="+mn-lt"/>
          <a:ea typeface="+mn-ea"/>
          <a:cs typeface="+mn-cs"/>
        </a:defRPr>
      </a:lvl5pPr>
      <a:lvl6pPr marL="5372100" algn="l" defTabSz="2148840" rtl="0" eaLnBrk="1" latinLnBrk="0" hangingPunct="1">
        <a:defRPr sz="4230" kern="1200">
          <a:solidFill>
            <a:schemeClr val="tx1"/>
          </a:solidFill>
          <a:latin typeface="+mn-lt"/>
          <a:ea typeface="+mn-ea"/>
          <a:cs typeface="+mn-cs"/>
        </a:defRPr>
      </a:lvl6pPr>
      <a:lvl7pPr marL="6446520" algn="l" defTabSz="2148840" rtl="0" eaLnBrk="1" latinLnBrk="0" hangingPunct="1">
        <a:defRPr sz="4230" kern="1200">
          <a:solidFill>
            <a:schemeClr val="tx1"/>
          </a:solidFill>
          <a:latin typeface="+mn-lt"/>
          <a:ea typeface="+mn-ea"/>
          <a:cs typeface="+mn-cs"/>
        </a:defRPr>
      </a:lvl7pPr>
      <a:lvl8pPr marL="7520940" algn="l" defTabSz="2148840" rtl="0" eaLnBrk="1" latinLnBrk="0" hangingPunct="1">
        <a:defRPr sz="4230" kern="1200">
          <a:solidFill>
            <a:schemeClr val="tx1"/>
          </a:solidFill>
          <a:latin typeface="+mn-lt"/>
          <a:ea typeface="+mn-ea"/>
          <a:cs typeface="+mn-cs"/>
        </a:defRPr>
      </a:lvl8pPr>
      <a:lvl9pPr marL="8595360" algn="l" defTabSz="2148840" rtl="0" eaLnBrk="1" latinLnBrk="0" hangingPunct="1">
        <a:defRPr sz="42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72971" y="310203"/>
            <a:ext cx="20486049" cy="286135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148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20000"/>
              </a:lnSpc>
            </a:pPr>
            <a:endParaRPr lang="en-US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ES" sz="4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42900" y="145338"/>
            <a:ext cx="20925796" cy="33641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2883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4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Mineralogy to Mechanical Properties: integrating core data and rock physics simulations 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stiffness 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tensor estimation in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Muerta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organic-rich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mudrock</a:t>
            </a:r>
            <a:endParaRPr lang="es-E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3295" y="3833998"/>
            <a:ext cx="20616120" cy="7428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2883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4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Juan E. Santos</a:t>
            </a:r>
            <a:endParaRPr lang="es-E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4799325"/>
            <a:ext cx="20372990" cy="13319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Universidad de Buenos Aires (UBA), Argentina, </a:t>
            </a:r>
            <a:r>
              <a:rPr lang="es-MX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Hohai</a:t>
            </a:r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, Nanjing,</a:t>
            </a:r>
            <a:b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China and </a:t>
            </a:r>
            <a:r>
              <a:rPr lang="es-MX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Purdue</a:t>
            </a:r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, Indiana, USA</a:t>
            </a:r>
            <a:endParaRPr 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2971" y="9225411"/>
            <a:ext cx="19408878" cy="12434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From a mechanical perspective, organic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mudrocks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viscoelastic media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whose anisotropy can be accurately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represented using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vertical transverse isotropy (VTI) model.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These reservoirs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exhibit ultra-low permeability, typically in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range of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microdarcies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and possess a complex pore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structure. Such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characteristics, along with different oil, gas and water</a:t>
            </a:r>
          </a:p>
          <a:p>
            <a:pPr algn="just">
              <a:spcBef>
                <a:spcPts val="600"/>
              </a:spcBef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fluids saturations, significantly impact the hydraulic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 and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mechanical behavior of the reservoir during production.</a:t>
            </a:r>
          </a:p>
          <a:p>
            <a:pPr algn="just">
              <a:spcBef>
                <a:spcPts val="600"/>
              </a:spcBef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This study introduces a practical methodology to estimate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stiffness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tensor of dry rock using theoretical models of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rock physics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incorporating mechanical, mineralogical, and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petrophysical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from a core extracted from the lower section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Vaca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Muerta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Formation (VMF), located in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Neuquén Basin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Argentina. This core was extracted from a block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located in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maximum oil generation window of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VMF at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depth of 3100 m. The dry-rock stiffness tensor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is initially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computed and validated against laboratory phase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velocity measurements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at 1 MHz, showing discrepancies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below 10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percent. The synthetic sample is subsequently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saturated with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hydrocarbon fluids to evaluate attenuation and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dispersion effects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associated with wave-induced fluid flow (WIFF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and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resulting mode conversions. Fluid-saturated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simulations reveal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that phase velocities decrease markedly with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increasing gas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content, with frequency variations depending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on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fluid mixture, particularly above 100 Hz. Patchy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gas-oil saturation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yields higher velocities than uniformly mixed fluids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while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exhibiting significantly greater attenuation due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to enhanced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WIFF. The frequency-dependent peak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attenuation shifts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toward lower frequencies in patchy cases, in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agreement with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mesoscopic pressure diffusion theory. These results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emphasize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critical role of fluid composition and spatial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distribution in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seismic velocity and attenuation in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unconventional reservoir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characterization.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45183" y="8030941"/>
            <a:ext cx="18852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s-AR" sz="6000" b="1" dirty="0" err="1" smtClean="0">
                <a:solidFill>
                  <a:srgbClr val="0070C0"/>
                </a:solidFill>
              </a:rPr>
              <a:t>Summary</a:t>
            </a:r>
            <a:endParaRPr lang="es-AR" sz="6000" b="1" dirty="0">
              <a:solidFill>
                <a:srgbClr val="0070C0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472971" y="22284667"/>
            <a:ext cx="15662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148840">
              <a:lnSpc>
                <a:spcPct val="120000"/>
              </a:lnSpc>
              <a:spcBef>
                <a:spcPct val="0"/>
              </a:spcBef>
            </a:pPr>
            <a:r>
              <a:rPr lang="es-AR" sz="60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Methodology</a:t>
            </a:r>
            <a:endParaRPr lang="es-AR" sz="6000" b="1" dirty="0">
              <a:solidFill>
                <a:srgbClr val="0070C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481755" y="6636324"/>
            <a:ext cx="16468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collaboration 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A. Sánchez Camus (UNLP), 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B.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Savioli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(UBA), 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P. 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Gauzellino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(UNLP)</a:t>
            </a:r>
            <a:endParaRPr lang="es-AR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324158" y="23484996"/>
            <a:ext cx="19048832" cy="1338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objective of this study is to apply the two-dimensional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numerical model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—a physically grounded,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non-phenomenological formulation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based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Biot’s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theory of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poroelasticity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investigate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anisotropic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poroelastic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response of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VMF,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 organic-rich marlstone situated in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Neuquén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Basin, Argentina, under variable fluid saturation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conditions and the seismic frequency range. As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basis for the numerical modeling, we employ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rock physics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theory which integrates mineralogical and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petrophysical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from a core sample extracted from the VMF. This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enables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estimation of the dry bulk modulus K</a:t>
            </a:r>
            <a:r>
              <a:rPr lang="en-US" sz="4400" baseline="-25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and shear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modulus </a:t>
            </a:r>
            <a:r>
              <a:rPr lang="en-US" sz="3600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4400" baseline="-25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of the multi-mineral porous matrix. 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VMF is assumed to consist of a sequence of very thin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horizontal layers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composed of kerogen (as the primary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organic constituent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 and mineral aggregates, within which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Biot’s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theory in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diffusive frequency range is applicable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long wavelengths compared with the average layer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thickness VMF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behaves as a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transversely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isotropic anisotropy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with a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vertical axis - VTI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To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determine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400" baseline="-25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stiffness coefficients of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the equivalent VTI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medium, a set of five boundary value problems (BVPs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based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Biot’s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diffusive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are formulated in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space–frequency domain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Each BVP defines a compressibility or shear test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which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 solved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Finite Element (FE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method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across a range of relevant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frequencies. These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tests are first applied to a dry synthetic sample to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stiffness tensor and derive the corresponding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dry-rock phase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velocities. The simulated phase velocities exhibit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very good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agreement with laboratory measurements, with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discrepancies remaining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below 10 percent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Following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dry-rock analysis, the synthetic sample is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saturated with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gas, oil, and water to investigate attenuation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and dispersion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effects associated with mode conversions caused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by wave-induced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fluid flow (WIFF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). Additionally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the case of patchy gas–oil saturation is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examined and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compared against scenarios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of uniform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saturation, in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order to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evaluate the effects of fluid distribution on seismic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velocity and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attenuation.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5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473683" y="487141"/>
            <a:ext cx="18852344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s-AR" sz="6000" b="1" dirty="0" err="1" smtClean="0">
                <a:solidFill>
                  <a:srgbClr val="0070C0"/>
                </a:solidFill>
              </a:rPr>
              <a:t>Results</a:t>
            </a:r>
            <a:endParaRPr lang="es-AR" sz="6000" b="1" dirty="0">
              <a:solidFill>
                <a:srgbClr val="0070C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290483" y="2140423"/>
            <a:ext cx="189074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dry core from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VMF is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source of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measured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data, which consist of rock mineralogy and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phase velocities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vp11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vp33, vp55 and vp66 of the core at 3100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 depth.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This core corresponds to the window of maximum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oil generation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 the formation; its location is marked with a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red rectangle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 Figure 1.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estimate of the elastic tensor coefficients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i j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we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assume that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VMF consists of a periodic alternation of two porous materials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each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with a porosity of 6 percent and 2.75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-18</a:t>
            </a:r>
            <a:r>
              <a:rPr lang="en-US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permeability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0797661" y="9956356"/>
            <a:ext cx="103423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Figure 1: Location of the core area,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marked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with a red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rectangle. The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green region corresponds to the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oil-generating window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VMF.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290483" y="6110741"/>
            <a:ext cx="189074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Material 1 is composed of seven minerals, including 23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% kerogen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37.27 % Clay, 14.61 % Quartz, 10.68 % Calcite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2.57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% Plagioclase, 2.37 % Dolomite and 3.5 % Pyrite.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solid grains density, bulk and shear moduli of each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mineral and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generalized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Krief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model,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 obtained the values K</a:t>
            </a:r>
            <a:r>
              <a:rPr lang="en-US" sz="4400" baseline="-25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K</a:t>
            </a:r>
            <a:r>
              <a:rPr lang="en-US" sz="4400" baseline="-25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4400" baseline="-25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for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dry core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as shown in Table 1 as well as its average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density. Besides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the single layer of Material 2 consists of dry kerogen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Its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properties can be seen in Table 1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653" y="13514732"/>
            <a:ext cx="10788322" cy="389849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956860" y="18136295"/>
            <a:ext cx="189074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harmonic simulations were performed on a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representative dry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square sample with a side length of 2 mm, consisting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of four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repetitions of a periodic sequence composed of 49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layers of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Material 1 and one layer of Material 2 per period.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Each layer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has a uniform thickness of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m.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computational domain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was discretized using a 200×200 mesh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04319" y="21003372"/>
            <a:ext cx="193406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Computed VTI phase velocities using the dry-core data</a:t>
            </a:r>
            <a:endParaRPr lang="es-AR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285012" y="22323940"/>
            <a:ext cx="18579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Since the phase velocity data corresponds to a dry sample,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numerical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experiment consider air as the saturating fluid.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2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summarizes the results of the VTI experiments.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100" y="25006576"/>
            <a:ext cx="14330444" cy="3221945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3642862" y="24127675"/>
            <a:ext cx="13270920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2. Phase velocities computed, measured and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 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1580842" y="28831927"/>
            <a:ext cx="188355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Figure 2-3 shows polar representation of phase and energy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velocities of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qSV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and SH waves of the dry core at 1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MHz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Anisotropy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 clearly observed in the behavior of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velocities of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three wave modes.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013" y="31083995"/>
            <a:ext cx="8773387" cy="7995513"/>
          </a:xfrm>
          <a:prstGeom prst="rect">
            <a:avLst/>
          </a:prstGeom>
        </p:spPr>
      </p:pic>
      <p:sp>
        <p:nvSpPr>
          <p:cNvPr id="24" name="Rectángulo 23"/>
          <p:cNvSpPr/>
          <p:nvPr/>
        </p:nvSpPr>
        <p:spPr>
          <a:xfrm>
            <a:off x="1580842" y="39661287"/>
            <a:ext cx="89938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Figure 2: Polar representation of phase velocities of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qSV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SH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waves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computed using the FE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method. Frequency is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MHz.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543" y="31075824"/>
            <a:ext cx="8910374" cy="8095892"/>
          </a:xfrm>
          <a:prstGeom prst="rect">
            <a:avLst/>
          </a:prstGeom>
        </p:spPr>
      </p:pic>
      <p:sp>
        <p:nvSpPr>
          <p:cNvPr id="26" name="Rectángulo 25"/>
          <p:cNvSpPr/>
          <p:nvPr/>
        </p:nvSpPr>
        <p:spPr>
          <a:xfrm>
            <a:off x="11287542" y="39661287"/>
            <a:ext cx="94191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Figure 3: Polar representation of energy velocities of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qSV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SH waves computed using the FE method. Frequency is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MHz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60" y="9753975"/>
            <a:ext cx="9685505" cy="780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38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800099" y="910977"/>
            <a:ext cx="185497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velocities and attenuation using </a:t>
            </a:r>
            <a:r>
              <a:rPr lang="en-US" sz="4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hydrocarbon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saturated samples</a:t>
            </a:r>
            <a:endParaRPr lang="es-AR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00098" y="2776552"/>
            <a:ext cx="194641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Figures 4 and 5 present the phase velocity and attenuation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behavior of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waves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traveling normal to the bedding,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denoted as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’33’ waves’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(p33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mode) under four fluid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saturation scenarios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100 percent oil, 100 percent gas, 10 percent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gas plus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90 percent oil, and a ternary fluid mixture consisting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of 40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percent gas, 52 percent oil, and 8 percent water,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obtained from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well’s fluid saturation log at the depth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corresponding to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core sample.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992" y="6141267"/>
            <a:ext cx="9331208" cy="6365366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2161054" y="12950981"/>
            <a:ext cx="84028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’33’ waves phase velocity as function of frequency.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2735" y="6170764"/>
            <a:ext cx="8896609" cy="634320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2008873" y="12879722"/>
            <a:ext cx="82554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Attenuation factor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1000/Q33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 function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for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’33’ waves.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932282" y="14957603"/>
            <a:ext cx="54248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4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Patchy</a:t>
            </a:r>
            <a:r>
              <a:rPr lang="es-A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4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Saturation</a:t>
            </a:r>
            <a:endParaRPr lang="es-AR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1932282" y="16117839"/>
            <a:ext cx="180960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consider fractal variations of gas and oil saturations we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von Karman self-similar correlation function. Figure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illustrates the binary patchy saturation map used to model patchy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fluid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distributions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where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white and black regions correspond to fully gas- and oil-saturated zones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respectively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This spatial heterogeneity introduces local contrasts in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fluid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properties,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particularly in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compressibility and viscosity, which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signficantly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affect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wave propagation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 mesoscopic-scale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WIFF mechanisms.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847" y="19742565"/>
            <a:ext cx="10336358" cy="7400162"/>
          </a:xfrm>
          <a:prstGeom prst="rect">
            <a:avLst/>
          </a:prstGeom>
        </p:spPr>
      </p:pic>
      <p:sp>
        <p:nvSpPr>
          <p:cNvPr id="24" name="Rectángulo 23"/>
          <p:cNvSpPr/>
          <p:nvPr/>
        </p:nvSpPr>
        <p:spPr>
          <a:xfrm>
            <a:off x="6025846" y="27142727"/>
            <a:ext cx="94367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NimbusRomNo9L-Regu"/>
              </a:rPr>
              <a:t>Figure </a:t>
            </a:r>
            <a:r>
              <a:rPr lang="en-US" sz="3200" dirty="0" smtClean="0">
                <a:latin typeface="NimbusRomNo9L-Regu"/>
              </a:rPr>
              <a:t>6: </a:t>
            </a:r>
            <a:r>
              <a:rPr lang="en-US" sz="3200" dirty="0">
                <a:latin typeface="NimbusRomNo9L-Regu"/>
              </a:rPr>
              <a:t>Fractal patchy gas-oil spatial distribution.</a:t>
            </a:r>
            <a:endParaRPr lang="es-AR" sz="3200" dirty="0"/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036" y="28265717"/>
            <a:ext cx="11166214" cy="7949224"/>
          </a:xfrm>
          <a:prstGeom prst="rect">
            <a:avLst/>
          </a:prstGeom>
        </p:spPr>
      </p:pic>
      <p:sp>
        <p:nvSpPr>
          <p:cNvPr id="26" name="Rectángulo 25"/>
          <p:cNvSpPr/>
          <p:nvPr/>
        </p:nvSpPr>
        <p:spPr>
          <a:xfrm>
            <a:off x="2381250" y="37867644"/>
            <a:ext cx="169686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uniform case assumes perfect mixing at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pore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scale, producing a single-phase effective fluid with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compressibility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resulting in lower velocities. In contrast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patchy case consists of spatially segregated gas-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 oil-filled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regions. Wave propagation is governed by the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stiffer oil-saturated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zones, leading to higher velocities across the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spectrum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The divergence between the two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models becomes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particularly evident above 100 Hz, consistent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with mesoscopic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WIFF activation.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4921847" y="36353323"/>
            <a:ext cx="113931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Figure 7: Phase velocity of ’33’ waves as function of frequency for 10 % gas, 90 % oil and uniform and patchy saturation</a:t>
            </a:r>
          </a:p>
        </p:txBody>
      </p:sp>
    </p:spTree>
    <p:extLst>
      <p:ext uri="{BB962C8B-B14F-4D97-AF65-F5344CB8AC3E}">
        <p14:creationId xmlns:p14="http://schemas.microsoft.com/office/powerpoint/2010/main" val="422459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uadroTexto 25"/>
          <p:cNvSpPr txBox="1"/>
          <p:nvPr/>
        </p:nvSpPr>
        <p:spPr>
          <a:xfrm>
            <a:off x="1302773" y="28755726"/>
            <a:ext cx="10294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7200" b="1" dirty="0" err="1">
                <a:solidFill>
                  <a:srgbClr val="0070C0"/>
                </a:solidFill>
              </a:rPr>
              <a:t>Conclusions</a:t>
            </a:r>
            <a:endParaRPr lang="es-AR" sz="7200" b="1" dirty="0">
              <a:solidFill>
                <a:srgbClr val="0070C0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727" y="0"/>
            <a:ext cx="12286768" cy="8753997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3411727" y="9002815"/>
            <a:ext cx="12915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Attenuation factor of ’33’ waves as function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for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10 % gas, 90 % oil and uniform and patchy saturation.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302773" y="10662064"/>
            <a:ext cx="183469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Patchy saturation in Figure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results in markedly higher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attenuation due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enhanced WIFF at gas– oil interfaces.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These effects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promote localized pressure gradients and viscous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fluid movement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leading to increased energy dissipation. Additionally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attenuation peak is shifted to lower frequencies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under patchy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saturation, reflecting the longer diffusion times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associated with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larger- scale heterogeneities and limited pressure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communication between fluid patches.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9298"/>
            <a:ext cx="20449097" cy="6418472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2598288" y="21406613"/>
            <a:ext cx="166914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9: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Fluid pressure for the case of 10 % gas, 90 % oil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 uniform saturation (left) and patchy saturation (right).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839052" y="22722674"/>
            <a:ext cx="1820995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 the uniform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case (left),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absence of spatial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heterogeneity results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 smooth pressure gradients and relatively low pressure peak values (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up to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0.25 Pa), indicating limited WIFF. In contrast, the patchy saturation case exhibits a markedly irregular pressure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with high-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pressure concentrations developing at the interfaces between gas- and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oil-filled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regions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complex geometry of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fluid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domains leads to heterogeneous pressure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diffusion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higher amplitude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variations (up to 0.45 Pa), and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stronger WIFF effects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These results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underscore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essential role of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fluid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distribution geometry in modulating pore pressure responses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and energy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dissipation mechanisms during wave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propagation.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919314" y="30312972"/>
            <a:ext cx="19129696" cy="823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physically grounded, non-phenomenological methodology for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estimating the effective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anisotropic behavior of organic-rich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mudrock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reservoirs is presented. </a:t>
            </a: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numerical simulations were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performed on a two-dimensional,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finely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layered synthetic medium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representative of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core sample from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VMF.</a:t>
            </a: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procedure yielded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frequency-dependent stiffness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tensors that showed good agreement with laboratory-measured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phase velocities exhibiting 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strong VTI anisotropy of the formation.</a:t>
            </a: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model does not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empirical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calibration but is derived from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first principles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integrating mineralogical,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petrophysical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and mechanical properties in a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physically consistent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manner.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inclusion of both patchy and uniformly mixed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fluid saturation scenarios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further emphasized the critical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influence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of mesoscale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fluid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heterogeneities on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seismic wave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dispersion and attenuation.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results obtained show excellent agreement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with well-log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data, further validating the model's applicability under in-situ reservoir conditions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3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3803</TotalTime>
  <Words>1832</Words>
  <Application>Microsoft Office PowerPoint</Application>
  <PresentationFormat>Personalizado</PresentationFormat>
  <Paragraphs>48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NimbusRomNo9L-Regu</vt:lpstr>
      <vt:lpstr>Symbol</vt:lpstr>
      <vt:lpstr>Times New Roman</vt:lpstr>
      <vt:lpstr>Wingdings</vt:lpstr>
      <vt:lpstr>Office Theme</vt:lpstr>
      <vt:lpstr>Universidad de Buenos Aires (UBA), Argentina, Hohai University, Nanjing, China and Purdue University, Indiana, USA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pepito</dc:creator>
  <cp:lastModifiedBy>Cuenta Microsoft</cp:lastModifiedBy>
  <cp:revision>174</cp:revision>
  <dcterms:created xsi:type="dcterms:W3CDTF">2015-09-15T16:37:14Z</dcterms:created>
  <dcterms:modified xsi:type="dcterms:W3CDTF">2025-07-04T21:52:09Z</dcterms:modified>
</cp:coreProperties>
</file>