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60" r:id="rId5"/>
  </p:sldIdLst>
  <p:sldSz cx="21488400" cy="41765538"/>
  <p:notesSz cx="6858000" cy="9144000"/>
  <p:defaultTextStyle>
    <a:defPPr>
      <a:defRPr lang="es-ES"/>
    </a:defPPr>
    <a:lvl1pPr marL="0" algn="l" defTabSz="2586563" rtl="0" eaLnBrk="1" latinLnBrk="0" hangingPunct="1">
      <a:defRPr sz="5092" kern="1200">
        <a:solidFill>
          <a:schemeClr val="tx1"/>
        </a:solidFill>
        <a:latin typeface="+mn-lt"/>
        <a:ea typeface="+mn-ea"/>
        <a:cs typeface="+mn-cs"/>
      </a:defRPr>
    </a:lvl1pPr>
    <a:lvl2pPr marL="1293282" algn="l" defTabSz="2586563" rtl="0" eaLnBrk="1" latinLnBrk="0" hangingPunct="1">
      <a:defRPr sz="5092" kern="1200">
        <a:solidFill>
          <a:schemeClr val="tx1"/>
        </a:solidFill>
        <a:latin typeface="+mn-lt"/>
        <a:ea typeface="+mn-ea"/>
        <a:cs typeface="+mn-cs"/>
      </a:defRPr>
    </a:lvl2pPr>
    <a:lvl3pPr marL="2586563" algn="l" defTabSz="2586563" rtl="0" eaLnBrk="1" latinLnBrk="0" hangingPunct="1">
      <a:defRPr sz="5092" kern="1200">
        <a:solidFill>
          <a:schemeClr val="tx1"/>
        </a:solidFill>
        <a:latin typeface="+mn-lt"/>
        <a:ea typeface="+mn-ea"/>
        <a:cs typeface="+mn-cs"/>
      </a:defRPr>
    </a:lvl3pPr>
    <a:lvl4pPr marL="3879845" algn="l" defTabSz="2586563" rtl="0" eaLnBrk="1" latinLnBrk="0" hangingPunct="1">
      <a:defRPr sz="5092" kern="1200">
        <a:solidFill>
          <a:schemeClr val="tx1"/>
        </a:solidFill>
        <a:latin typeface="+mn-lt"/>
        <a:ea typeface="+mn-ea"/>
        <a:cs typeface="+mn-cs"/>
      </a:defRPr>
    </a:lvl4pPr>
    <a:lvl5pPr marL="5173127" algn="l" defTabSz="2586563" rtl="0" eaLnBrk="1" latinLnBrk="0" hangingPunct="1">
      <a:defRPr sz="5092" kern="1200">
        <a:solidFill>
          <a:schemeClr val="tx1"/>
        </a:solidFill>
        <a:latin typeface="+mn-lt"/>
        <a:ea typeface="+mn-ea"/>
        <a:cs typeface="+mn-cs"/>
      </a:defRPr>
    </a:lvl5pPr>
    <a:lvl6pPr marL="6466408" algn="l" defTabSz="2586563" rtl="0" eaLnBrk="1" latinLnBrk="0" hangingPunct="1">
      <a:defRPr sz="5092" kern="1200">
        <a:solidFill>
          <a:schemeClr val="tx1"/>
        </a:solidFill>
        <a:latin typeface="+mn-lt"/>
        <a:ea typeface="+mn-ea"/>
        <a:cs typeface="+mn-cs"/>
      </a:defRPr>
    </a:lvl6pPr>
    <a:lvl7pPr marL="7759690" algn="l" defTabSz="2586563" rtl="0" eaLnBrk="1" latinLnBrk="0" hangingPunct="1">
      <a:defRPr sz="5092" kern="1200">
        <a:solidFill>
          <a:schemeClr val="tx1"/>
        </a:solidFill>
        <a:latin typeface="+mn-lt"/>
        <a:ea typeface="+mn-ea"/>
        <a:cs typeface="+mn-cs"/>
      </a:defRPr>
    </a:lvl7pPr>
    <a:lvl8pPr marL="9052971" algn="l" defTabSz="2586563" rtl="0" eaLnBrk="1" latinLnBrk="0" hangingPunct="1">
      <a:defRPr sz="5092" kern="1200">
        <a:solidFill>
          <a:schemeClr val="tx1"/>
        </a:solidFill>
        <a:latin typeface="+mn-lt"/>
        <a:ea typeface="+mn-ea"/>
        <a:cs typeface="+mn-cs"/>
      </a:defRPr>
    </a:lvl8pPr>
    <a:lvl9pPr marL="10346253" algn="l" defTabSz="2586563" rtl="0" eaLnBrk="1" latinLnBrk="0" hangingPunct="1">
      <a:defRPr sz="509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153">
          <p15:clr>
            <a:srgbClr val="A4A3A4"/>
          </p15:clr>
        </p15:guide>
        <p15:guide id="2" pos="67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152" autoAdjust="0"/>
    <p:restoredTop sz="94660" autoAdjust="0"/>
  </p:normalViewPr>
  <p:slideViewPr>
    <p:cSldViewPr snapToGrid="0">
      <p:cViewPr varScale="1">
        <p:scale>
          <a:sx n="19" d="100"/>
          <a:sy n="19" d="100"/>
        </p:scale>
        <p:origin x="4194" y="144"/>
      </p:cViewPr>
      <p:guideLst>
        <p:guide orient="horz" pos="13153"/>
        <p:guide pos="676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1630" y="6835250"/>
            <a:ext cx="18265140" cy="14540595"/>
          </a:xfrm>
        </p:spPr>
        <p:txBody>
          <a:bodyPr anchor="b"/>
          <a:lstStyle>
            <a:lvl1pPr algn="ctr">
              <a:defRPr sz="14100"/>
            </a:lvl1pPr>
          </a:lstStyle>
          <a:p>
            <a:r>
              <a:rPr lang="en-US" smtClean="0"/>
              <a:t>Click to edit Master title style</a:t>
            </a:r>
            <a:endParaRPr lang="en-US" dirty="0"/>
          </a:p>
        </p:txBody>
      </p:sp>
      <p:sp>
        <p:nvSpPr>
          <p:cNvPr id="3" name="Subtitle 2"/>
          <p:cNvSpPr>
            <a:spLocks noGrp="1"/>
          </p:cNvSpPr>
          <p:nvPr>
            <p:ph type="subTitle" idx="1"/>
          </p:nvPr>
        </p:nvSpPr>
        <p:spPr>
          <a:xfrm>
            <a:off x="2686050" y="21936597"/>
            <a:ext cx="16116300" cy="10083669"/>
          </a:xfrm>
        </p:spPr>
        <p:txBody>
          <a:bodyPr/>
          <a:lstStyle>
            <a:lvl1pPr marL="0" indent="0" algn="ctr">
              <a:buNone/>
              <a:defRPr sz="5640"/>
            </a:lvl1pPr>
            <a:lvl2pPr marL="1074420" indent="0" algn="ctr">
              <a:buNone/>
              <a:defRPr sz="4700"/>
            </a:lvl2pPr>
            <a:lvl3pPr marL="2148840" indent="0" algn="ctr">
              <a:buNone/>
              <a:defRPr sz="4230"/>
            </a:lvl3pPr>
            <a:lvl4pPr marL="3223260" indent="0" algn="ctr">
              <a:buNone/>
              <a:defRPr sz="3760"/>
            </a:lvl4pPr>
            <a:lvl5pPr marL="4297680" indent="0" algn="ctr">
              <a:buNone/>
              <a:defRPr sz="3760"/>
            </a:lvl5pPr>
            <a:lvl6pPr marL="5372100" indent="0" algn="ctr">
              <a:buNone/>
              <a:defRPr sz="3760"/>
            </a:lvl6pPr>
            <a:lvl7pPr marL="6446520" indent="0" algn="ctr">
              <a:buNone/>
              <a:defRPr sz="3760"/>
            </a:lvl7pPr>
            <a:lvl8pPr marL="7520940" indent="0" algn="ctr">
              <a:buNone/>
              <a:defRPr sz="3760"/>
            </a:lvl8pPr>
            <a:lvl9pPr marL="8595360" indent="0" algn="ctr">
              <a:buNone/>
              <a:defRPr sz="3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2700694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227903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77638" y="2223627"/>
            <a:ext cx="4633436" cy="3539436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7329" y="2223627"/>
            <a:ext cx="13631704" cy="353943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204731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299094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66142" y="10412394"/>
            <a:ext cx="18533745" cy="17373301"/>
          </a:xfrm>
        </p:spPr>
        <p:txBody>
          <a:bodyPr anchor="b"/>
          <a:lstStyle>
            <a:lvl1pPr>
              <a:defRPr sz="14100"/>
            </a:lvl1pPr>
          </a:lstStyle>
          <a:p>
            <a:r>
              <a:rPr lang="en-US" smtClean="0"/>
              <a:t>Click to edit Master title style</a:t>
            </a:r>
            <a:endParaRPr lang="en-US" dirty="0"/>
          </a:p>
        </p:txBody>
      </p:sp>
      <p:sp>
        <p:nvSpPr>
          <p:cNvPr id="3" name="Text Placeholder 2"/>
          <p:cNvSpPr>
            <a:spLocks noGrp="1"/>
          </p:cNvSpPr>
          <p:nvPr>
            <p:ph type="body" idx="1"/>
          </p:nvPr>
        </p:nvSpPr>
        <p:spPr>
          <a:xfrm>
            <a:off x="1466142" y="27950069"/>
            <a:ext cx="18533745" cy="9136207"/>
          </a:xfrm>
        </p:spPr>
        <p:txBody>
          <a:bodyPr/>
          <a:lstStyle>
            <a:lvl1pPr marL="0" indent="0">
              <a:buNone/>
              <a:defRPr sz="5640">
                <a:solidFill>
                  <a:schemeClr val="tx1"/>
                </a:solidFill>
              </a:defRPr>
            </a:lvl1pPr>
            <a:lvl2pPr marL="1074420" indent="0">
              <a:buNone/>
              <a:defRPr sz="4700">
                <a:solidFill>
                  <a:schemeClr val="tx1">
                    <a:tint val="75000"/>
                  </a:schemeClr>
                </a:solidFill>
              </a:defRPr>
            </a:lvl2pPr>
            <a:lvl3pPr marL="2148840" indent="0">
              <a:buNone/>
              <a:defRPr sz="4230">
                <a:solidFill>
                  <a:schemeClr val="tx1">
                    <a:tint val="75000"/>
                  </a:schemeClr>
                </a:solidFill>
              </a:defRPr>
            </a:lvl3pPr>
            <a:lvl4pPr marL="3223260" indent="0">
              <a:buNone/>
              <a:defRPr sz="3760">
                <a:solidFill>
                  <a:schemeClr val="tx1">
                    <a:tint val="75000"/>
                  </a:schemeClr>
                </a:solidFill>
              </a:defRPr>
            </a:lvl4pPr>
            <a:lvl5pPr marL="4297680" indent="0">
              <a:buNone/>
              <a:defRPr sz="3760">
                <a:solidFill>
                  <a:schemeClr val="tx1">
                    <a:tint val="75000"/>
                  </a:schemeClr>
                </a:solidFill>
              </a:defRPr>
            </a:lvl5pPr>
            <a:lvl6pPr marL="5372100" indent="0">
              <a:buNone/>
              <a:defRPr sz="3760">
                <a:solidFill>
                  <a:schemeClr val="tx1">
                    <a:tint val="75000"/>
                  </a:schemeClr>
                </a:solidFill>
              </a:defRPr>
            </a:lvl6pPr>
            <a:lvl7pPr marL="6446520" indent="0">
              <a:buNone/>
              <a:defRPr sz="3760">
                <a:solidFill>
                  <a:schemeClr val="tx1">
                    <a:tint val="75000"/>
                  </a:schemeClr>
                </a:solidFill>
              </a:defRPr>
            </a:lvl7pPr>
            <a:lvl8pPr marL="7520940" indent="0">
              <a:buNone/>
              <a:defRPr sz="3760">
                <a:solidFill>
                  <a:schemeClr val="tx1">
                    <a:tint val="75000"/>
                  </a:schemeClr>
                </a:solidFill>
              </a:defRPr>
            </a:lvl8pPr>
            <a:lvl9pPr marL="8595360" indent="0">
              <a:buNone/>
              <a:defRPr sz="3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2144118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7328" y="11118157"/>
            <a:ext cx="9132570" cy="264998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78503" y="11118157"/>
            <a:ext cx="9132570" cy="264998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188264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80132" y="2223646"/>
            <a:ext cx="18533745" cy="807273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80134" y="10238365"/>
            <a:ext cx="9090599" cy="5017662"/>
          </a:xfrm>
        </p:spPr>
        <p:txBody>
          <a:bodyPr anchor="b"/>
          <a:lstStyle>
            <a:lvl1pPr marL="0" indent="0">
              <a:buNone/>
              <a:defRPr sz="5640" b="1"/>
            </a:lvl1pPr>
            <a:lvl2pPr marL="1074420" indent="0">
              <a:buNone/>
              <a:defRPr sz="4700" b="1"/>
            </a:lvl2pPr>
            <a:lvl3pPr marL="2148840" indent="0">
              <a:buNone/>
              <a:defRPr sz="4230" b="1"/>
            </a:lvl3pPr>
            <a:lvl4pPr marL="3223260" indent="0">
              <a:buNone/>
              <a:defRPr sz="3760" b="1"/>
            </a:lvl4pPr>
            <a:lvl5pPr marL="4297680" indent="0">
              <a:buNone/>
              <a:defRPr sz="3760" b="1"/>
            </a:lvl5pPr>
            <a:lvl6pPr marL="5372100" indent="0">
              <a:buNone/>
              <a:defRPr sz="3760" b="1"/>
            </a:lvl6pPr>
            <a:lvl7pPr marL="6446520" indent="0">
              <a:buNone/>
              <a:defRPr sz="3760" b="1"/>
            </a:lvl7pPr>
            <a:lvl8pPr marL="7520940" indent="0">
              <a:buNone/>
              <a:defRPr sz="3760" b="1"/>
            </a:lvl8pPr>
            <a:lvl9pPr marL="8595360" indent="0">
              <a:buNone/>
              <a:defRPr sz="3760" b="1"/>
            </a:lvl9pPr>
          </a:lstStyle>
          <a:p>
            <a:pPr lvl="0"/>
            <a:r>
              <a:rPr lang="en-US" smtClean="0"/>
              <a:t>Click to edit Master text styles</a:t>
            </a:r>
          </a:p>
        </p:txBody>
      </p:sp>
      <p:sp>
        <p:nvSpPr>
          <p:cNvPr id="4" name="Content Placeholder 3"/>
          <p:cNvSpPr>
            <a:spLocks noGrp="1"/>
          </p:cNvSpPr>
          <p:nvPr>
            <p:ph sz="half" idx="2"/>
          </p:nvPr>
        </p:nvSpPr>
        <p:spPr>
          <a:xfrm>
            <a:off x="1480134" y="15256044"/>
            <a:ext cx="9090599" cy="224393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78510" y="10238365"/>
            <a:ext cx="9135369" cy="5017662"/>
          </a:xfrm>
        </p:spPr>
        <p:txBody>
          <a:bodyPr anchor="b"/>
          <a:lstStyle>
            <a:lvl1pPr marL="0" indent="0">
              <a:buNone/>
              <a:defRPr sz="5640" b="1"/>
            </a:lvl1pPr>
            <a:lvl2pPr marL="1074420" indent="0">
              <a:buNone/>
              <a:defRPr sz="4700" b="1"/>
            </a:lvl2pPr>
            <a:lvl3pPr marL="2148840" indent="0">
              <a:buNone/>
              <a:defRPr sz="4230" b="1"/>
            </a:lvl3pPr>
            <a:lvl4pPr marL="3223260" indent="0">
              <a:buNone/>
              <a:defRPr sz="3760" b="1"/>
            </a:lvl4pPr>
            <a:lvl5pPr marL="4297680" indent="0">
              <a:buNone/>
              <a:defRPr sz="3760" b="1"/>
            </a:lvl5pPr>
            <a:lvl6pPr marL="5372100" indent="0">
              <a:buNone/>
              <a:defRPr sz="3760" b="1"/>
            </a:lvl6pPr>
            <a:lvl7pPr marL="6446520" indent="0">
              <a:buNone/>
              <a:defRPr sz="3760" b="1"/>
            </a:lvl7pPr>
            <a:lvl8pPr marL="7520940" indent="0">
              <a:buNone/>
              <a:defRPr sz="3760" b="1"/>
            </a:lvl8pPr>
            <a:lvl9pPr marL="8595360" indent="0">
              <a:buNone/>
              <a:defRPr sz="3760" b="1"/>
            </a:lvl9pPr>
          </a:lstStyle>
          <a:p>
            <a:pPr lvl="0"/>
            <a:r>
              <a:rPr lang="en-US" smtClean="0"/>
              <a:t>Click to edit Master text styles</a:t>
            </a:r>
          </a:p>
        </p:txBody>
      </p:sp>
      <p:sp>
        <p:nvSpPr>
          <p:cNvPr id="6" name="Content Placeholder 5"/>
          <p:cNvSpPr>
            <a:spLocks noGrp="1"/>
          </p:cNvSpPr>
          <p:nvPr>
            <p:ph sz="quarter" idx="4"/>
          </p:nvPr>
        </p:nvSpPr>
        <p:spPr>
          <a:xfrm>
            <a:off x="10878510" y="15256044"/>
            <a:ext cx="9135369" cy="224393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1515330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225236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3022829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0127" y="2784374"/>
            <a:ext cx="6930568" cy="9745291"/>
          </a:xfrm>
        </p:spPr>
        <p:txBody>
          <a:bodyPr anchor="b"/>
          <a:lstStyle>
            <a:lvl1pPr>
              <a:defRPr sz="7520"/>
            </a:lvl1pPr>
          </a:lstStyle>
          <a:p>
            <a:r>
              <a:rPr lang="en-US" smtClean="0"/>
              <a:t>Click to edit Master title style</a:t>
            </a:r>
            <a:endParaRPr lang="en-US" dirty="0"/>
          </a:p>
        </p:txBody>
      </p:sp>
      <p:sp>
        <p:nvSpPr>
          <p:cNvPr id="3" name="Content Placeholder 2"/>
          <p:cNvSpPr>
            <a:spLocks noGrp="1"/>
          </p:cNvSpPr>
          <p:nvPr>
            <p:ph idx="1"/>
          </p:nvPr>
        </p:nvSpPr>
        <p:spPr>
          <a:xfrm>
            <a:off x="9135377" y="6013494"/>
            <a:ext cx="10878503" cy="29680601"/>
          </a:xfrm>
        </p:spPr>
        <p:txBody>
          <a:bodyPr/>
          <a:lstStyle>
            <a:lvl1pPr>
              <a:defRPr sz="7520"/>
            </a:lvl1pPr>
            <a:lvl2pPr>
              <a:defRPr sz="6580"/>
            </a:lvl2pPr>
            <a:lvl3pPr>
              <a:defRPr sz="5640"/>
            </a:lvl3pPr>
            <a:lvl4pPr>
              <a:defRPr sz="4700"/>
            </a:lvl4pPr>
            <a:lvl5pPr>
              <a:defRPr sz="4700"/>
            </a:lvl5pPr>
            <a:lvl6pPr>
              <a:defRPr sz="4700"/>
            </a:lvl6pPr>
            <a:lvl7pPr>
              <a:defRPr sz="4700"/>
            </a:lvl7pPr>
            <a:lvl8pPr>
              <a:defRPr sz="4700"/>
            </a:lvl8pPr>
            <a:lvl9pPr>
              <a:defRPr sz="4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0127" y="12529662"/>
            <a:ext cx="6930568" cy="23212749"/>
          </a:xfrm>
        </p:spPr>
        <p:txBody>
          <a:bodyPr/>
          <a:lstStyle>
            <a:lvl1pPr marL="0" indent="0">
              <a:buNone/>
              <a:defRPr sz="3760"/>
            </a:lvl1pPr>
            <a:lvl2pPr marL="1074420" indent="0">
              <a:buNone/>
              <a:defRPr sz="3290"/>
            </a:lvl2pPr>
            <a:lvl3pPr marL="2148840" indent="0">
              <a:buNone/>
              <a:defRPr sz="2820"/>
            </a:lvl3pPr>
            <a:lvl4pPr marL="3223260" indent="0">
              <a:buNone/>
              <a:defRPr sz="2350"/>
            </a:lvl4pPr>
            <a:lvl5pPr marL="4297680" indent="0">
              <a:buNone/>
              <a:defRPr sz="2350"/>
            </a:lvl5pPr>
            <a:lvl6pPr marL="5372100" indent="0">
              <a:buNone/>
              <a:defRPr sz="2350"/>
            </a:lvl6pPr>
            <a:lvl7pPr marL="6446520" indent="0">
              <a:buNone/>
              <a:defRPr sz="2350"/>
            </a:lvl7pPr>
            <a:lvl8pPr marL="7520940" indent="0">
              <a:buNone/>
              <a:defRPr sz="2350"/>
            </a:lvl8pPr>
            <a:lvl9pPr marL="8595360" indent="0">
              <a:buNone/>
              <a:defRPr sz="23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6615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0127" y="2784374"/>
            <a:ext cx="6930568" cy="9745291"/>
          </a:xfrm>
        </p:spPr>
        <p:txBody>
          <a:bodyPr anchor="b"/>
          <a:lstStyle>
            <a:lvl1pPr>
              <a:defRPr sz="7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5377" y="6013494"/>
            <a:ext cx="10878503" cy="29680601"/>
          </a:xfrm>
        </p:spPr>
        <p:txBody>
          <a:bodyPr anchor="t"/>
          <a:lstStyle>
            <a:lvl1pPr marL="0" indent="0">
              <a:buNone/>
              <a:defRPr sz="7520"/>
            </a:lvl1pPr>
            <a:lvl2pPr marL="1074420" indent="0">
              <a:buNone/>
              <a:defRPr sz="6580"/>
            </a:lvl2pPr>
            <a:lvl3pPr marL="2148840" indent="0">
              <a:buNone/>
              <a:defRPr sz="5640"/>
            </a:lvl3pPr>
            <a:lvl4pPr marL="3223260" indent="0">
              <a:buNone/>
              <a:defRPr sz="4700"/>
            </a:lvl4pPr>
            <a:lvl5pPr marL="4297680" indent="0">
              <a:buNone/>
              <a:defRPr sz="4700"/>
            </a:lvl5pPr>
            <a:lvl6pPr marL="5372100" indent="0">
              <a:buNone/>
              <a:defRPr sz="4700"/>
            </a:lvl6pPr>
            <a:lvl7pPr marL="6446520" indent="0">
              <a:buNone/>
              <a:defRPr sz="4700"/>
            </a:lvl7pPr>
            <a:lvl8pPr marL="7520940" indent="0">
              <a:buNone/>
              <a:defRPr sz="4700"/>
            </a:lvl8pPr>
            <a:lvl9pPr marL="8595360" indent="0">
              <a:buNone/>
              <a:defRPr sz="4700"/>
            </a:lvl9pPr>
          </a:lstStyle>
          <a:p>
            <a:r>
              <a:rPr lang="en-US" smtClean="0"/>
              <a:t>Click icon to add picture</a:t>
            </a:r>
            <a:endParaRPr lang="en-US" dirty="0"/>
          </a:p>
        </p:txBody>
      </p:sp>
      <p:sp>
        <p:nvSpPr>
          <p:cNvPr id="4" name="Text Placeholder 3"/>
          <p:cNvSpPr>
            <a:spLocks noGrp="1"/>
          </p:cNvSpPr>
          <p:nvPr>
            <p:ph type="body" sz="half" idx="2"/>
          </p:nvPr>
        </p:nvSpPr>
        <p:spPr>
          <a:xfrm>
            <a:off x="1480127" y="12529662"/>
            <a:ext cx="6930568" cy="23212749"/>
          </a:xfrm>
        </p:spPr>
        <p:txBody>
          <a:bodyPr/>
          <a:lstStyle>
            <a:lvl1pPr marL="0" indent="0">
              <a:buNone/>
              <a:defRPr sz="3760"/>
            </a:lvl1pPr>
            <a:lvl2pPr marL="1074420" indent="0">
              <a:buNone/>
              <a:defRPr sz="3290"/>
            </a:lvl2pPr>
            <a:lvl3pPr marL="2148840" indent="0">
              <a:buNone/>
              <a:defRPr sz="2820"/>
            </a:lvl3pPr>
            <a:lvl4pPr marL="3223260" indent="0">
              <a:buNone/>
              <a:defRPr sz="2350"/>
            </a:lvl4pPr>
            <a:lvl5pPr marL="4297680" indent="0">
              <a:buNone/>
              <a:defRPr sz="2350"/>
            </a:lvl5pPr>
            <a:lvl6pPr marL="5372100" indent="0">
              <a:buNone/>
              <a:defRPr sz="2350"/>
            </a:lvl6pPr>
            <a:lvl7pPr marL="6446520" indent="0">
              <a:buNone/>
              <a:defRPr sz="2350"/>
            </a:lvl7pPr>
            <a:lvl8pPr marL="7520940" indent="0">
              <a:buNone/>
              <a:defRPr sz="2350"/>
            </a:lvl8pPr>
            <a:lvl9pPr marL="8595360" indent="0">
              <a:buNone/>
              <a:defRPr sz="23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2423E-B5D7-4030-B033-F00C59602113}" type="datetimeFigureOut">
              <a:rPr lang="es-ES" smtClean="0"/>
              <a:pPr/>
              <a:t>08/10/2015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B090668-534D-40D2-93C7-1E4A5D4207F6}" type="slidenum">
              <a:rPr lang="es-ES" smtClean="0"/>
              <a:pPr/>
              <a:t>‹#›</a:t>
            </a:fld>
            <a:endParaRPr lang="es-ES"/>
          </a:p>
        </p:txBody>
      </p:sp>
    </p:spTree>
    <p:extLst>
      <p:ext uri="{BB962C8B-B14F-4D97-AF65-F5344CB8AC3E}">
        <p14:creationId xmlns:p14="http://schemas.microsoft.com/office/powerpoint/2010/main" val="735965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7329" y="2223646"/>
            <a:ext cx="18533745" cy="807273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7329" y="11118157"/>
            <a:ext cx="18533745" cy="2649985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7328" y="38710492"/>
            <a:ext cx="4834890" cy="2223627"/>
          </a:xfrm>
          <a:prstGeom prst="rect">
            <a:avLst/>
          </a:prstGeom>
        </p:spPr>
        <p:txBody>
          <a:bodyPr vert="horz" lIns="91440" tIns="45720" rIns="91440" bIns="45720" rtlCol="0" anchor="ctr"/>
          <a:lstStyle>
            <a:lvl1pPr algn="l">
              <a:defRPr sz="2820">
                <a:solidFill>
                  <a:schemeClr val="tx1">
                    <a:tint val="75000"/>
                  </a:schemeClr>
                </a:solidFill>
              </a:defRPr>
            </a:lvl1pPr>
          </a:lstStyle>
          <a:p>
            <a:fld id="{EBD2423E-B5D7-4030-B033-F00C59602113}" type="datetimeFigureOut">
              <a:rPr lang="es-ES" smtClean="0"/>
              <a:pPr/>
              <a:t>08/10/2015</a:t>
            </a:fld>
            <a:endParaRPr lang="es-ES"/>
          </a:p>
        </p:txBody>
      </p:sp>
      <p:sp>
        <p:nvSpPr>
          <p:cNvPr id="5" name="Footer Placeholder 4"/>
          <p:cNvSpPr>
            <a:spLocks noGrp="1"/>
          </p:cNvSpPr>
          <p:nvPr>
            <p:ph type="ftr" sz="quarter" idx="3"/>
          </p:nvPr>
        </p:nvSpPr>
        <p:spPr>
          <a:xfrm>
            <a:off x="7118034" y="38710492"/>
            <a:ext cx="7252335" cy="2223627"/>
          </a:xfrm>
          <a:prstGeom prst="rect">
            <a:avLst/>
          </a:prstGeom>
        </p:spPr>
        <p:txBody>
          <a:bodyPr vert="horz" lIns="91440" tIns="45720" rIns="91440" bIns="45720" rtlCol="0" anchor="ctr"/>
          <a:lstStyle>
            <a:lvl1pPr algn="ctr">
              <a:defRPr sz="282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5176183" y="38710492"/>
            <a:ext cx="4834890" cy="2223627"/>
          </a:xfrm>
          <a:prstGeom prst="rect">
            <a:avLst/>
          </a:prstGeom>
        </p:spPr>
        <p:txBody>
          <a:bodyPr vert="horz" lIns="91440" tIns="45720" rIns="91440" bIns="45720" rtlCol="0" anchor="ctr"/>
          <a:lstStyle>
            <a:lvl1pPr algn="r">
              <a:defRPr sz="2820">
                <a:solidFill>
                  <a:schemeClr val="tx1">
                    <a:tint val="75000"/>
                  </a:schemeClr>
                </a:solidFill>
              </a:defRPr>
            </a:lvl1pPr>
          </a:lstStyle>
          <a:p>
            <a:fld id="{5B090668-534D-40D2-93C7-1E4A5D4207F6}" type="slidenum">
              <a:rPr lang="es-ES" smtClean="0"/>
              <a:pPr/>
              <a:t>‹#›</a:t>
            </a:fld>
            <a:endParaRPr lang="es-ES"/>
          </a:p>
        </p:txBody>
      </p:sp>
    </p:spTree>
    <p:extLst>
      <p:ext uri="{BB962C8B-B14F-4D97-AF65-F5344CB8AC3E}">
        <p14:creationId xmlns:p14="http://schemas.microsoft.com/office/powerpoint/2010/main" val="401280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48840" rtl="0" eaLnBrk="1" latinLnBrk="0" hangingPunct="1">
        <a:lnSpc>
          <a:spcPct val="90000"/>
        </a:lnSpc>
        <a:spcBef>
          <a:spcPct val="0"/>
        </a:spcBef>
        <a:buNone/>
        <a:defRPr sz="10340" kern="1200">
          <a:solidFill>
            <a:schemeClr val="tx1"/>
          </a:solidFill>
          <a:latin typeface="+mj-lt"/>
          <a:ea typeface="+mj-ea"/>
          <a:cs typeface="+mj-cs"/>
        </a:defRPr>
      </a:lvl1pPr>
    </p:titleStyle>
    <p:bodyStyle>
      <a:lvl1pPr marL="537210" indent="-537210" algn="l" defTabSz="2148840" rtl="0" eaLnBrk="1" latinLnBrk="0" hangingPunct="1">
        <a:lnSpc>
          <a:spcPct val="90000"/>
        </a:lnSpc>
        <a:spcBef>
          <a:spcPts val="2350"/>
        </a:spcBef>
        <a:buFont typeface="Arial" panose="020B0604020202020204" pitchFamily="34" charset="0"/>
        <a:buChar char="•"/>
        <a:defRPr sz="6580" kern="1200">
          <a:solidFill>
            <a:schemeClr val="tx1"/>
          </a:solidFill>
          <a:latin typeface="+mn-lt"/>
          <a:ea typeface="+mn-ea"/>
          <a:cs typeface="+mn-cs"/>
        </a:defRPr>
      </a:lvl1pPr>
      <a:lvl2pPr marL="1611630" indent="-537210" algn="l" defTabSz="2148840" rtl="0" eaLnBrk="1" latinLnBrk="0" hangingPunct="1">
        <a:lnSpc>
          <a:spcPct val="90000"/>
        </a:lnSpc>
        <a:spcBef>
          <a:spcPts val="1175"/>
        </a:spcBef>
        <a:buFont typeface="Arial" panose="020B0604020202020204" pitchFamily="34" charset="0"/>
        <a:buChar char="•"/>
        <a:defRPr sz="5640" kern="1200">
          <a:solidFill>
            <a:schemeClr val="tx1"/>
          </a:solidFill>
          <a:latin typeface="+mn-lt"/>
          <a:ea typeface="+mn-ea"/>
          <a:cs typeface="+mn-cs"/>
        </a:defRPr>
      </a:lvl2pPr>
      <a:lvl3pPr marL="2686050" indent="-537210" algn="l" defTabSz="2148840" rtl="0" eaLnBrk="1" latinLnBrk="0" hangingPunct="1">
        <a:lnSpc>
          <a:spcPct val="90000"/>
        </a:lnSpc>
        <a:spcBef>
          <a:spcPts val="1175"/>
        </a:spcBef>
        <a:buFont typeface="Arial" panose="020B0604020202020204" pitchFamily="34" charset="0"/>
        <a:buChar char="•"/>
        <a:defRPr sz="4700" kern="1200">
          <a:solidFill>
            <a:schemeClr val="tx1"/>
          </a:solidFill>
          <a:latin typeface="+mn-lt"/>
          <a:ea typeface="+mn-ea"/>
          <a:cs typeface="+mn-cs"/>
        </a:defRPr>
      </a:lvl3pPr>
      <a:lvl4pPr marL="3760470" indent="-537210" algn="l" defTabSz="2148840" rtl="0" eaLnBrk="1" latinLnBrk="0" hangingPunct="1">
        <a:lnSpc>
          <a:spcPct val="90000"/>
        </a:lnSpc>
        <a:spcBef>
          <a:spcPts val="1175"/>
        </a:spcBef>
        <a:buFont typeface="Arial" panose="020B0604020202020204" pitchFamily="34" charset="0"/>
        <a:buChar char="•"/>
        <a:defRPr sz="4230" kern="1200">
          <a:solidFill>
            <a:schemeClr val="tx1"/>
          </a:solidFill>
          <a:latin typeface="+mn-lt"/>
          <a:ea typeface="+mn-ea"/>
          <a:cs typeface="+mn-cs"/>
        </a:defRPr>
      </a:lvl4pPr>
      <a:lvl5pPr marL="4834890" indent="-537210" algn="l" defTabSz="2148840" rtl="0" eaLnBrk="1" latinLnBrk="0" hangingPunct="1">
        <a:lnSpc>
          <a:spcPct val="90000"/>
        </a:lnSpc>
        <a:spcBef>
          <a:spcPts val="1175"/>
        </a:spcBef>
        <a:buFont typeface="Arial" panose="020B0604020202020204" pitchFamily="34" charset="0"/>
        <a:buChar char="•"/>
        <a:defRPr sz="4230" kern="1200">
          <a:solidFill>
            <a:schemeClr val="tx1"/>
          </a:solidFill>
          <a:latin typeface="+mn-lt"/>
          <a:ea typeface="+mn-ea"/>
          <a:cs typeface="+mn-cs"/>
        </a:defRPr>
      </a:lvl5pPr>
      <a:lvl6pPr marL="5909310" indent="-537210" algn="l" defTabSz="2148840" rtl="0" eaLnBrk="1" latinLnBrk="0" hangingPunct="1">
        <a:lnSpc>
          <a:spcPct val="90000"/>
        </a:lnSpc>
        <a:spcBef>
          <a:spcPts val="1175"/>
        </a:spcBef>
        <a:buFont typeface="Arial" panose="020B0604020202020204" pitchFamily="34" charset="0"/>
        <a:buChar char="•"/>
        <a:defRPr sz="4230" kern="1200">
          <a:solidFill>
            <a:schemeClr val="tx1"/>
          </a:solidFill>
          <a:latin typeface="+mn-lt"/>
          <a:ea typeface="+mn-ea"/>
          <a:cs typeface="+mn-cs"/>
        </a:defRPr>
      </a:lvl6pPr>
      <a:lvl7pPr marL="6983730" indent="-537210" algn="l" defTabSz="2148840" rtl="0" eaLnBrk="1" latinLnBrk="0" hangingPunct="1">
        <a:lnSpc>
          <a:spcPct val="90000"/>
        </a:lnSpc>
        <a:spcBef>
          <a:spcPts val="1175"/>
        </a:spcBef>
        <a:buFont typeface="Arial" panose="020B0604020202020204" pitchFamily="34" charset="0"/>
        <a:buChar char="•"/>
        <a:defRPr sz="4230" kern="1200">
          <a:solidFill>
            <a:schemeClr val="tx1"/>
          </a:solidFill>
          <a:latin typeface="+mn-lt"/>
          <a:ea typeface="+mn-ea"/>
          <a:cs typeface="+mn-cs"/>
        </a:defRPr>
      </a:lvl7pPr>
      <a:lvl8pPr marL="8058150" indent="-537210" algn="l" defTabSz="2148840" rtl="0" eaLnBrk="1" latinLnBrk="0" hangingPunct="1">
        <a:lnSpc>
          <a:spcPct val="90000"/>
        </a:lnSpc>
        <a:spcBef>
          <a:spcPts val="1175"/>
        </a:spcBef>
        <a:buFont typeface="Arial" panose="020B0604020202020204" pitchFamily="34" charset="0"/>
        <a:buChar char="•"/>
        <a:defRPr sz="4230" kern="1200">
          <a:solidFill>
            <a:schemeClr val="tx1"/>
          </a:solidFill>
          <a:latin typeface="+mn-lt"/>
          <a:ea typeface="+mn-ea"/>
          <a:cs typeface="+mn-cs"/>
        </a:defRPr>
      </a:lvl8pPr>
      <a:lvl9pPr marL="9132570" indent="-537210" algn="l" defTabSz="2148840" rtl="0" eaLnBrk="1" latinLnBrk="0" hangingPunct="1">
        <a:lnSpc>
          <a:spcPct val="90000"/>
        </a:lnSpc>
        <a:spcBef>
          <a:spcPts val="1175"/>
        </a:spcBef>
        <a:buFont typeface="Arial" panose="020B0604020202020204" pitchFamily="34" charset="0"/>
        <a:buChar char="•"/>
        <a:defRPr sz="4230" kern="1200">
          <a:solidFill>
            <a:schemeClr val="tx1"/>
          </a:solidFill>
          <a:latin typeface="+mn-lt"/>
          <a:ea typeface="+mn-ea"/>
          <a:cs typeface="+mn-cs"/>
        </a:defRPr>
      </a:lvl9pPr>
    </p:bodyStyle>
    <p:otherStyle>
      <a:defPPr>
        <a:defRPr lang="en-US"/>
      </a:defPPr>
      <a:lvl1pPr marL="0" algn="l" defTabSz="2148840" rtl="0" eaLnBrk="1" latinLnBrk="0" hangingPunct="1">
        <a:defRPr sz="4230" kern="1200">
          <a:solidFill>
            <a:schemeClr val="tx1"/>
          </a:solidFill>
          <a:latin typeface="+mn-lt"/>
          <a:ea typeface="+mn-ea"/>
          <a:cs typeface="+mn-cs"/>
        </a:defRPr>
      </a:lvl1pPr>
      <a:lvl2pPr marL="1074420" algn="l" defTabSz="2148840" rtl="0" eaLnBrk="1" latinLnBrk="0" hangingPunct="1">
        <a:defRPr sz="4230" kern="1200">
          <a:solidFill>
            <a:schemeClr val="tx1"/>
          </a:solidFill>
          <a:latin typeface="+mn-lt"/>
          <a:ea typeface="+mn-ea"/>
          <a:cs typeface="+mn-cs"/>
        </a:defRPr>
      </a:lvl2pPr>
      <a:lvl3pPr marL="2148840" algn="l" defTabSz="2148840" rtl="0" eaLnBrk="1" latinLnBrk="0" hangingPunct="1">
        <a:defRPr sz="4230" kern="1200">
          <a:solidFill>
            <a:schemeClr val="tx1"/>
          </a:solidFill>
          <a:latin typeface="+mn-lt"/>
          <a:ea typeface="+mn-ea"/>
          <a:cs typeface="+mn-cs"/>
        </a:defRPr>
      </a:lvl3pPr>
      <a:lvl4pPr marL="3223260" algn="l" defTabSz="2148840" rtl="0" eaLnBrk="1" latinLnBrk="0" hangingPunct="1">
        <a:defRPr sz="4230" kern="1200">
          <a:solidFill>
            <a:schemeClr val="tx1"/>
          </a:solidFill>
          <a:latin typeface="+mn-lt"/>
          <a:ea typeface="+mn-ea"/>
          <a:cs typeface="+mn-cs"/>
        </a:defRPr>
      </a:lvl4pPr>
      <a:lvl5pPr marL="4297680" algn="l" defTabSz="2148840" rtl="0" eaLnBrk="1" latinLnBrk="0" hangingPunct="1">
        <a:defRPr sz="4230" kern="1200">
          <a:solidFill>
            <a:schemeClr val="tx1"/>
          </a:solidFill>
          <a:latin typeface="+mn-lt"/>
          <a:ea typeface="+mn-ea"/>
          <a:cs typeface="+mn-cs"/>
        </a:defRPr>
      </a:lvl5pPr>
      <a:lvl6pPr marL="5372100" algn="l" defTabSz="2148840" rtl="0" eaLnBrk="1" latinLnBrk="0" hangingPunct="1">
        <a:defRPr sz="4230" kern="1200">
          <a:solidFill>
            <a:schemeClr val="tx1"/>
          </a:solidFill>
          <a:latin typeface="+mn-lt"/>
          <a:ea typeface="+mn-ea"/>
          <a:cs typeface="+mn-cs"/>
        </a:defRPr>
      </a:lvl6pPr>
      <a:lvl7pPr marL="6446520" algn="l" defTabSz="2148840" rtl="0" eaLnBrk="1" latinLnBrk="0" hangingPunct="1">
        <a:defRPr sz="4230" kern="1200">
          <a:solidFill>
            <a:schemeClr val="tx1"/>
          </a:solidFill>
          <a:latin typeface="+mn-lt"/>
          <a:ea typeface="+mn-ea"/>
          <a:cs typeface="+mn-cs"/>
        </a:defRPr>
      </a:lvl7pPr>
      <a:lvl8pPr marL="7520940" algn="l" defTabSz="2148840" rtl="0" eaLnBrk="1" latinLnBrk="0" hangingPunct="1">
        <a:defRPr sz="4230" kern="1200">
          <a:solidFill>
            <a:schemeClr val="tx1"/>
          </a:solidFill>
          <a:latin typeface="+mn-lt"/>
          <a:ea typeface="+mn-ea"/>
          <a:cs typeface="+mn-cs"/>
        </a:defRPr>
      </a:lvl8pPr>
      <a:lvl9pPr marL="8595360" algn="l" defTabSz="2148840" rtl="0" eaLnBrk="1" latinLnBrk="0" hangingPunct="1">
        <a:defRPr sz="42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8.bin"/><Relationship Id="rId3" Type="http://schemas.openxmlformats.org/officeDocument/2006/relationships/image" Target="../media/image12.png"/><Relationship Id="rId21" Type="http://schemas.openxmlformats.org/officeDocument/2006/relationships/image" Target="../media/image10.wmf"/><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image" Target="../media/image8.wmf"/><Relationship Id="rId2" Type="http://schemas.openxmlformats.org/officeDocument/2006/relationships/slideLayout" Target="../slideLayouts/slideLayout1.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7.wmf"/><Relationship Id="rId23" Type="http://schemas.openxmlformats.org/officeDocument/2006/relationships/image" Target="../media/image11.wmf"/><Relationship Id="rId10" Type="http://schemas.openxmlformats.org/officeDocument/2006/relationships/oleObject" Target="../embeddings/oleObject4.bin"/><Relationship Id="rId19" Type="http://schemas.openxmlformats.org/officeDocument/2006/relationships/image" Target="../media/image9.wmf"/><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 Id="rId22"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image" Target="../media/image14.emf"/><Relationship Id="rId7" Type="http://schemas.openxmlformats.org/officeDocument/2006/relationships/image" Target="../media/image13.wmf"/><Relationship Id="rId12" Type="http://schemas.openxmlformats.org/officeDocument/2006/relationships/image" Target="../media/image21.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11.bin"/><Relationship Id="rId11" Type="http://schemas.openxmlformats.org/officeDocument/2006/relationships/image" Target="../media/image20.emf"/><Relationship Id="rId5" Type="http://schemas.openxmlformats.org/officeDocument/2006/relationships/image" Target="../media/image16.emf"/><Relationship Id="rId10" Type="http://schemas.openxmlformats.org/officeDocument/2006/relationships/image" Target="../media/image19.emf"/><Relationship Id="rId4" Type="http://schemas.openxmlformats.org/officeDocument/2006/relationships/image" Target="../media/image15.emf"/><Relationship Id="rId9" Type="http://schemas.openxmlformats.org/officeDocument/2006/relationships/image" Target="../media/image18.emf"/></Relationships>
</file>

<file path=ppt/slides/_rels/slide3.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image" Target="../media/image25.emf"/><Relationship Id="rId18" Type="http://schemas.openxmlformats.org/officeDocument/2006/relationships/oleObject" Target="../embeddings/oleObject18.bin"/><Relationship Id="rId3" Type="http://schemas.openxmlformats.org/officeDocument/2006/relationships/image" Target="../media/image28.jpeg"/><Relationship Id="rId7" Type="http://schemas.openxmlformats.org/officeDocument/2006/relationships/oleObject" Target="../embeddings/oleObject13.bin"/><Relationship Id="rId12" Type="http://schemas.openxmlformats.org/officeDocument/2006/relationships/package" Target="../embeddings/Microsoft_Word_Document1.docx"/><Relationship Id="rId17" Type="http://schemas.openxmlformats.org/officeDocument/2006/relationships/image" Target="../media/image27.wmf"/><Relationship Id="rId2" Type="http://schemas.openxmlformats.org/officeDocument/2006/relationships/slideLayout" Target="../slideLayouts/slideLayout1.xml"/><Relationship Id="rId16" Type="http://schemas.openxmlformats.org/officeDocument/2006/relationships/oleObject" Target="../embeddings/oleObject17.bin"/><Relationship Id="rId1" Type="http://schemas.openxmlformats.org/officeDocument/2006/relationships/vmlDrawing" Target="../drawings/vmlDrawing3.vml"/><Relationship Id="rId6" Type="http://schemas.openxmlformats.org/officeDocument/2006/relationships/image" Target="../media/image22.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image" Target="../media/image26.wmf"/><Relationship Id="rId10" Type="http://schemas.openxmlformats.org/officeDocument/2006/relationships/image" Target="../media/image24.wmf"/><Relationship Id="rId4" Type="http://schemas.openxmlformats.org/officeDocument/2006/relationships/image" Target="../media/image29.jpeg"/><Relationship Id="rId9" Type="http://schemas.openxmlformats.org/officeDocument/2006/relationships/oleObject" Target="../embeddings/oleObject14.bin"/><Relationship Id="rId14"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7.xml"/><Relationship Id="rId5" Type="http://schemas.openxmlformats.org/officeDocument/2006/relationships/image" Target="../media/image33.jpeg"/><Relationship Id="rId4" Type="http://schemas.openxmlformats.org/officeDocument/2006/relationships/image" Target="../media/image3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3 Rectángulo"/>
          <p:cNvSpPr/>
          <p:nvPr/>
        </p:nvSpPr>
        <p:spPr>
          <a:xfrm>
            <a:off x="783771" y="1173888"/>
            <a:ext cx="19855543" cy="6920100"/>
          </a:xfrm>
          <a:prstGeom prst="rect">
            <a:avLst/>
          </a:prstGeom>
        </p:spPr>
        <p:txBody>
          <a:bodyPr wrap="square">
            <a:spAutoFit/>
          </a:bodyPr>
          <a:lstStyle/>
          <a:p>
            <a:pPr algn="ctr"/>
            <a:r>
              <a:rPr lang="es-AR" sz="8000" b="1" dirty="0" smtClean="0">
                <a:solidFill>
                  <a:srgbClr val="FF0000"/>
                </a:solidFill>
              </a:rPr>
              <a:t>A Biot </a:t>
            </a:r>
            <a:r>
              <a:rPr lang="es-AR" sz="8000" b="1" dirty="0" err="1" smtClean="0">
                <a:solidFill>
                  <a:srgbClr val="FF0000"/>
                </a:solidFill>
              </a:rPr>
              <a:t>model</a:t>
            </a:r>
            <a:r>
              <a:rPr lang="es-AR" sz="8000" b="1" dirty="0" smtClean="0">
                <a:solidFill>
                  <a:srgbClr val="FF0000"/>
                </a:solidFill>
              </a:rPr>
              <a:t> </a:t>
            </a:r>
            <a:r>
              <a:rPr lang="es-AR" sz="8000" b="1" dirty="0" err="1" smtClean="0">
                <a:solidFill>
                  <a:srgbClr val="FF0000"/>
                </a:solidFill>
              </a:rPr>
              <a:t>describing</a:t>
            </a:r>
            <a:r>
              <a:rPr lang="es-AR" sz="8000" b="1" dirty="0" smtClean="0">
                <a:solidFill>
                  <a:srgbClr val="FF0000"/>
                </a:solidFill>
              </a:rPr>
              <a:t> wave </a:t>
            </a:r>
            <a:r>
              <a:rPr lang="es-AR" sz="8000" b="1" dirty="0" err="1" smtClean="0">
                <a:solidFill>
                  <a:srgbClr val="FF0000"/>
                </a:solidFill>
              </a:rPr>
              <a:t>propagation</a:t>
            </a:r>
            <a:r>
              <a:rPr lang="es-AR" sz="8000" b="1" dirty="0" smtClean="0">
                <a:solidFill>
                  <a:srgbClr val="FF0000"/>
                </a:solidFill>
              </a:rPr>
              <a:t> in a </a:t>
            </a:r>
            <a:r>
              <a:rPr lang="es-AR" sz="8000" b="1" dirty="0" err="1" smtClean="0">
                <a:solidFill>
                  <a:srgbClr val="FF0000"/>
                </a:solidFill>
              </a:rPr>
              <a:t>porous</a:t>
            </a:r>
            <a:r>
              <a:rPr lang="es-AR" sz="8000" b="1" dirty="0" smtClean="0">
                <a:solidFill>
                  <a:srgbClr val="FF0000"/>
                </a:solidFill>
              </a:rPr>
              <a:t> </a:t>
            </a:r>
            <a:r>
              <a:rPr lang="es-AR" sz="8000" b="1" dirty="0" err="1" smtClean="0">
                <a:solidFill>
                  <a:srgbClr val="FF0000"/>
                </a:solidFill>
              </a:rPr>
              <a:t>solid</a:t>
            </a:r>
            <a:r>
              <a:rPr lang="es-AR" sz="8000" b="1" dirty="0" smtClean="0">
                <a:solidFill>
                  <a:srgbClr val="FF0000"/>
                </a:solidFill>
              </a:rPr>
              <a:t> </a:t>
            </a:r>
            <a:r>
              <a:rPr lang="es-AR" sz="8000" b="1" dirty="0" err="1" smtClean="0">
                <a:solidFill>
                  <a:srgbClr val="FF0000"/>
                </a:solidFill>
              </a:rPr>
              <a:t>saturated</a:t>
            </a:r>
            <a:r>
              <a:rPr lang="es-AR" sz="8000" b="1" dirty="0" smtClean="0">
                <a:solidFill>
                  <a:srgbClr val="FF0000"/>
                </a:solidFill>
              </a:rPr>
              <a:t> </a:t>
            </a:r>
            <a:r>
              <a:rPr lang="es-AR" sz="8000" b="1" dirty="0" err="1" smtClean="0">
                <a:solidFill>
                  <a:srgbClr val="FF0000"/>
                </a:solidFill>
              </a:rPr>
              <a:t>by</a:t>
            </a:r>
            <a:r>
              <a:rPr lang="es-AR" sz="8000" b="1" dirty="0" smtClean="0">
                <a:solidFill>
                  <a:srgbClr val="FF0000"/>
                </a:solidFill>
              </a:rPr>
              <a:t> a </a:t>
            </a:r>
            <a:r>
              <a:rPr lang="es-AR" sz="8000" b="1" dirty="0" err="1" smtClean="0">
                <a:solidFill>
                  <a:srgbClr val="FF0000"/>
                </a:solidFill>
              </a:rPr>
              <a:t>three-phase</a:t>
            </a:r>
            <a:r>
              <a:rPr lang="es-AR" sz="8000" b="1" dirty="0" smtClean="0">
                <a:solidFill>
                  <a:srgbClr val="FF0000"/>
                </a:solidFill>
              </a:rPr>
              <a:t> fluid</a:t>
            </a:r>
          </a:p>
          <a:p>
            <a:pPr algn="ctr">
              <a:spcBef>
                <a:spcPts val="1200"/>
              </a:spcBef>
              <a:spcAft>
                <a:spcPts val="1200"/>
              </a:spcAft>
            </a:pPr>
            <a:r>
              <a:rPr lang="es-AR" sz="6000" b="1" dirty="0" smtClean="0">
                <a:solidFill>
                  <a:srgbClr val="0070C0"/>
                </a:solidFill>
              </a:rPr>
              <a:t>Juan E. Santos</a:t>
            </a:r>
            <a:r>
              <a:rPr lang="es-AR" sz="6000" b="1" baseline="30000" dirty="0" smtClean="0">
                <a:solidFill>
                  <a:srgbClr val="0070C0"/>
                </a:solidFill>
              </a:rPr>
              <a:t>1,2</a:t>
            </a:r>
            <a:r>
              <a:rPr lang="es-AR" sz="6000" b="1" dirty="0" smtClean="0">
                <a:solidFill>
                  <a:srgbClr val="0070C0"/>
                </a:solidFill>
              </a:rPr>
              <a:t>  and  Gabriela B. Savioli</a:t>
            </a:r>
            <a:r>
              <a:rPr lang="es-AR" sz="6000" b="1" baseline="30000" dirty="0" smtClean="0">
                <a:solidFill>
                  <a:srgbClr val="0070C0"/>
                </a:solidFill>
              </a:rPr>
              <a:t>1</a:t>
            </a:r>
          </a:p>
          <a:p>
            <a:r>
              <a:rPr lang="es-AR" dirty="0" smtClean="0"/>
              <a:t>1 - Instituto del Gas y del Petróleo, Facultad de Ingeniería, </a:t>
            </a:r>
          </a:p>
          <a:p>
            <a:r>
              <a:rPr lang="es-AR" dirty="0" smtClean="0"/>
              <a:t>      Universidad de Buenos Aires </a:t>
            </a:r>
          </a:p>
          <a:p>
            <a:r>
              <a:rPr lang="es-AR" dirty="0" smtClean="0"/>
              <a:t>2 - </a:t>
            </a:r>
            <a:r>
              <a:rPr lang="es-AR" dirty="0" err="1" smtClean="0"/>
              <a:t>Department</a:t>
            </a:r>
            <a:r>
              <a:rPr lang="es-AR" dirty="0" smtClean="0"/>
              <a:t> of </a:t>
            </a:r>
            <a:r>
              <a:rPr lang="es-AR" dirty="0" err="1" smtClean="0"/>
              <a:t>Mathematics</a:t>
            </a:r>
            <a:r>
              <a:rPr lang="es-AR" dirty="0" smtClean="0"/>
              <a:t>, </a:t>
            </a:r>
            <a:r>
              <a:rPr lang="es-AR" dirty="0" err="1" smtClean="0"/>
              <a:t>Purdue</a:t>
            </a:r>
            <a:r>
              <a:rPr lang="es-AR" dirty="0" smtClean="0"/>
              <a:t> </a:t>
            </a:r>
            <a:r>
              <a:rPr lang="es-AR" dirty="0" err="1" smtClean="0"/>
              <a:t>University</a:t>
            </a:r>
            <a:endParaRPr lang="es-AR" dirty="0" smtClean="0"/>
          </a:p>
          <a:p>
            <a:r>
              <a:rPr lang="es-AR" dirty="0" smtClean="0"/>
              <a:t>      Universidad Nacional de La Plata, CONICET</a:t>
            </a:r>
          </a:p>
        </p:txBody>
      </p:sp>
      <p:sp>
        <p:nvSpPr>
          <p:cNvPr id="5" name="4 Rectángulo"/>
          <p:cNvSpPr/>
          <p:nvPr/>
        </p:nvSpPr>
        <p:spPr>
          <a:xfrm>
            <a:off x="914400" y="9535885"/>
            <a:ext cx="19812000" cy="16073567"/>
          </a:xfrm>
          <a:prstGeom prst="rect">
            <a:avLst/>
          </a:prstGeom>
        </p:spPr>
        <p:txBody>
          <a:bodyPr wrap="square">
            <a:spAutoFit/>
          </a:bodyPr>
          <a:lstStyle/>
          <a:p>
            <a:pPr>
              <a:spcAft>
                <a:spcPts val="600"/>
              </a:spcAft>
            </a:pPr>
            <a:r>
              <a:rPr lang="en-US" sz="7200" b="1" dirty="0" smtClean="0">
                <a:solidFill>
                  <a:srgbClr val="FF0000"/>
                </a:solidFill>
              </a:rPr>
              <a:t>SUMMARY</a:t>
            </a:r>
          </a:p>
          <a:p>
            <a:r>
              <a:rPr lang="en-US" dirty="0" smtClean="0"/>
              <a:t>We present a model for the propagation of waves in a </a:t>
            </a:r>
            <a:r>
              <a:rPr lang="en-US" dirty="0" err="1" smtClean="0"/>
              <a:t>poroelastic</a:t>
            </a:r>
            <a:r>
              <a:rPr lang="en-US" dirty="0" smtClean="0"/>
              <a:t> medium saturated by a three-phase viscous, compressible fluid: oil, water and gas. </a:t>
            </a:r>
          </a:p>
          <a:p>
            <a:r>
              <a:rPr lang="en-US" dirty="0" smtClean="0"/>
              <a:t>The kinetic and dissipative energy density functions in the equations of motions are determined in terms of the mass densities of the solid and</a:t>
            </a:r>
          </a:p>
          <a:p>
            <a:r>
              <a:rPr lang="en-US" dirty="0" smtClean="0"/>
              <a:t>fluid phases. </a:t>
            </a:r>
          </a:p>
          <a:p>
            <a:r>
              <a:rPr lang="en-US" dirty="0" smtClean="0"/>
              <a:t>It is  assumed that the flow is laminar, obeys Darcy’s law for the three phases and is described in terms of the absolute permeability and three-phase relative permeability functions. The pressure differences between the oil and water phases and the oil and gas phases are included in the model using two capillary pressure functions.</a:t>
            </a:r>
          </a:p>
          <a:p>
            <a:r>
              <a:rPr lang="en-US" dirty="0" smtClean="0"/>
              <a:t>The  elastic constants in the stress-strain relations are determined employing </a:t>
            </a:r>
            <a:r>
              <a:rPr lang="en-US" dirty="0" err="1" smtClean="0"/>
              <a:t>gedanken</a:t>
            </a:r>
            <a:r>
              <a:rPr lang="en-US" dirty="0" smtClean="0"/>
              <a:t> experiments that generalize those of </a:t>
            </a:r>
            <a:r>
              <a:rPr lang="en-US" dirty="0" err="1" smtClean="0"/>
              <a:t>Biot’s</a:t>
            </a:r>
            <a:r>
              <a:rPr lang="en-US" dirty="0" smtClean="0"/>
              <a:t> theory for single-phase fluids.</a:t>
            </a:r>
          </a:p>
          <a:p>
            <a:r>
              <a:rPr lang="en-US" dirty="0" smtClean="0"/>
              <a:t> The presence of capillary forces imply the existence of four </a:t>
            </a:r>
            <a:r>
              <a:rPr lang="en-US" dirty="0" err="1" smtClean="0"/>
              <a:t>compressional</a:t>
            </a:r>
            <a:r>
              <a:rPr lang="en-US" dirty="0" smtClean="0"/>
              <a:t> waves, one fast and three slow, denoted Type I, II, III and IV waves,</a:t>
            </a:r>
          </a:p>
          <a:p>
            <a:r>
              <a:rPr lang="en-US" dirty="0" smtClean="0"/>
              <a:t>and one shear wave. </a:t>
            </a:r>
          </a:p>
          <a:p>
            <a:r>
              <a:rPr lang="en-US" dirty="0" smtClean="0"/>
              <a:t>Numerical examples show the phase velocities and attenuation coefficients of all waves for a sample of </a:t>
            </a:r>
            <a:r>
              <a:rPr lang="en-US" dirty="0" err="1" smtClean="0"/>
              <a:t>Nivelsteiner</a:t>
            </a:r>
            <a:r>
              <a:rPr lang="en-US" dirty="0" smtClean="0"/>
              <a:t> sandstone saturated by oil, gas and water.</a:t>
            </a:r>
            <a:endParaRPr lang="es-AR" dirty="0"/>
          </a:p>
        </p:txBody>
      </p:sp>
      <p:sp>
        <p:nvSpPr>
          <p:cNvPr id="8" name="7 Rectángulo"/>
          <p:cNvSpPr/>
          <p:nvPr/>
        </p:nvSpPr>
        <p:spPr>
          <a:xfrm>
            <a:off x="975764" y="26187578"/>
            <a:ext cx="4737194" cy="1200329"/>
          </a:xfrm>
          <a:prstGeom prst="rect">
            <a:avLst/>
          </a:prstGeom>
        </p:spPr>
        <p:txBody>
          <a:bodyPr wrap="none">
            <a:spAutoFit/>
          </a:bodyPr>
          <a:lstStyle/>
          <a:p>
            <a:r>
              <a:rPr lang="es-AR" sz="7200" b="1" dirty="0" smtClean="0">
                <a:solidFill>
                  <a:srgbClr val="FF0000"/>
                </a:solidFill>
              </a:rPr>
              <a:t>THE MODEL</a:t>
            </a:r>
            <a:endParaRPr lang="es-AR" sz="7200" b="1" dirty="0">
              <a:solidFill>
                <a:srgbClr val="FF0000"/>
              </a:solidFill>
            </a:endParaRPr>
          </a:p>
        </p:txBody>
      </p:sp>
      <p:sp>
        <p:nvSpPr>
          <p:cNvPr id="9" name="8 Rectángulo"/>
          <p:cNvSpPr/>
          <p:nvPr/>
        </p:nvSpPr>
        <p:spPr>
          <a:xfrm>
            <a:off x="1285874" y="27432000"/>
            <a:ext cx="13287375" cy="875945"/>
          </a:xfrm>
          <a:prstGeom prst="rect">
            <a:avLst/>
          </a:prstGeom>
        </p:spPr>
        <p:txBody>
          <a:bodyPr wrap="square">
            <a:spAutoFit/>
          </a:bodyPr>
          <a:lstStyle/>
          <a:p>
            <a:r>
              <a:rPr lang="en-US" i="1" dirty="0" smtClean="0">
                <a:latin typeface="Times New Roman" pitchFamily="18" charset="0"/>
                <a:cs typeface="Times New Roman" pitchFamily="18" charset="0"/>
              </a:rPr>
              <a:t>S</a:t>
            </a:r>
            <a:r>
              <a:rPr lang="en-US" i="1" baseline="-25000" dirty="0" smtClean="0">
                <a:latin typeface="Times New Roman" pitchFamily="18" charset="0"/>
                <a:cs typeface="Times New Roman" pitchFamily="18" charset="0"/>
              </a:rPr>
              <a:t>o</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S</a:t>
            </a:r>
            <a:r>
              <a:rPr lang="en-US" i="1" baseline="-25000" dirty="0" err="1" smtClean="0">
                <a:latin typeface="Times New Roman" pitchFamily="18" charset="0"/>
                <a:cs typeface="Times New Roman" pitchFamily="18" charset="0"/>
              </a:rPr>
              <a:t>w</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S</a:t>
            </a:r>
            <a:r>
              <a:rPr lang="en-US" i="1" baseline="-25000" dirty="0" err="1" smtClean="0">
                <a:latin typeface="Times New Roman" pitchFamily="18" charset="0"/>
                <a:cs typeface="Times New Roman" pitchFamily="18" charset="0"/>
              </a:rPr>
              <a:t>g</a:t>
            </a:r>
            <a:r>
              <a:rPr lang="en-US" i="1" dirty="0" smtClean="0">
                <a:latin typeface="Times New Roman" pitchFamily="18" charset="0"/>
                <a:cs typeface="Times New Roman" pitchFamily="18" charset="0"/>
              </a:rPr>
              <a:t> </a:t>
            </a:r>
            <a:r>
              <a:rPr lang="en-US" dirty="0" smtClean="0"/>
              <a:t>: oil, water and gas saturations,</a:t>
            </a:r>
            <a:endParaRPr lang="es-AR" dirty="0"/>
          </a:p>
        </p:txBody>
      </p:sp>
      <p:sp>
        <p:nvSpPr>
          <p:cNvPr id="10" name="9 Rectángulo"/>
          <p:cNvSpPr/>
          <p:nvPr/>
        </p:nvSpPr>
        <p:spPr>
          <a:xfrm>
            <a:off x="12773025" y="27441035"/>
            <a:ext cx="4429126" cy="875945"/>
          </a:xfrm>
          <a:prstGeom prst="rect">
            <a:avLst/>
          </a:prstGeom>
        </p:spPr>
        <p:txBody>
          <a:bodyPr wrap="square">
            <a:spAutoFit/>
          </a:bodyPr>
          <a:lstStyle/>
          <a:p>
            <a:r>
              <a:rPr lang="pl-PL" i="1" dirty="0" smtClean="0">
                <a:latin typeface="Times New Roman" pitchFamily="18" charset="0"/>
                <a:cs typeface="Times New Roman" pitchFamily="18" charset="0"/>
              </a:rPr>
              <a:t>S</a:t>
            </a:r>
            <a:r>
              <a:rPr lang="pl-PL" i="1" baseline="-25000" dirty="0" smtClean="0">
                <a:latin typeface="Times New Roman" pitchFamily="18" charset="0"/>
                <a:cs typeface="Times New Roman" pitchFamily="18" charset="0"/>
              </a:rPr>
              <a:t>o</a:t>
            </a:r>
            <a:r>
              <a:rPr lang="pl-PL" i="1" dirty="0" smtClean="0">
                <a:latin typeface="Times New Roman" pitchFamily="18" charset="0"/>
                <a:cs typeface="Times New Roman" pitchFamily="18" charset="0"/>
              </a:rPr>
              <a:t> + S</a:t>
            </a:r>
            <a:r>
              <a:rPr lang="pl-PL" i="1" baseline="-25000" dirty="0" smtClean="0">
                <a:latin typeface="Times New Roman" pitchFamily="18" charset="0"/>
                <a:cs typeface="Times New Roman" pitchFamily="18" charset="0"/>
              </a:rPr>
              <a:t>w</a:t>
            </a:r>
            <a:r>
              <a:rPr lang="pl-PL" i="1" dirty="0" smtClean="0">
                <a:latin typeface="Times New Roman" pitchFamily="18" charset="0"/>
                <a:cs typeface="Times New Roman" pitchFamily="18" charset="0"/>
              </a:rPr>
              <a:t> + S</a:t>
            </a:r>
            <a:r>
              <a:rPr lang="pl-PL" i="1" baseline="-25000" dirty="0" smtClean="0">
                <a:latin typeface="Times New Roman" pitchFamily="18" charset="0"/>
                <a:cs typeface="Times New Roman" pitchFamily="18" charset="0"/>
              </a:rPr>
              <a:t>g</a:t>
            </a:r>
            <a:r>
              <a:rPr lang="pl-PL" i="1" dirty="0" smtClean="0">
                <a:latin typeface="Times New Roman" pitchFamily="18" charset="0"/>
                <a:cs typeface="Times New Roman" pitchFamily="18" charset="0"/>
              </a:rPr>
              <a:t> </a:t>
            </a:r>
            <a:r>
              <a:rPr lang="pl-PL" dirty="0" smtClean="0"/>
              <a:t>= 1</a:t>
            </a:r>
            <a:endParaRPr lang="es-AR" dirty="0"/>
          </a:p>
        </p:txBody>
      </p:sp>
      <p:sp>
        <p:nvSpPr>
          <p:cNvPr id="11" name="10 Rectángulo"/>
          <p:cNvSpPr/>
          <p:nvPr/>
        </p:nvSpPr>
        <p:spPr>
          <a:xfrm>
            <a:off x="3657600" y="29089349"/>
            <a:ext cx="14744700" cy="1659557"/>
          </a:xfrm>
          <a:prstGeom prst="rect">
            <a:avLst/>
          </a:prstGeom>
        </p:spPr>
        <p:txBody>
          <a:bodyPr wrap="square">
            <a:spAutoFit/>
          </a:bodyPr>
          <a:lstStyle/>
          <a:p>
            <a:pPr>
              <a:buFont typeface="Symbol"/>
              <a:buChar char=":"/>
            </a:pPr>
            <a:r>
              <a:rPr lang="es-AR" dirty="0" smtClean="0"/>
              <a:t> </a:t>
            </a:r>
            <a:r>
              <a:rPr lang="es-AR" dirty="0" err="1" smtClean="0"/>
              <a:t>solid</a:t>
            </a:r>
            <a:r>
              <a:rPr lang="es-AR" dirty="0" smtClean="0"/>
              <a:t>  and </a:t>
            </a:r>
            <a:r>
              <a:rPr lang="el-GR" i="1" dirty="0" smtClean="0">
                <a:latin typeface="Times New Roman" pitchFamily="18" charset="0"/>
                <a:cs typeface="Times New Roman" pitchFamily="18" charset="0"/>
              </a:rPr>
              <a:t>θ</a:t>
            </a:r>
            <a:r>
              <a:rPr lang="el-GR" dirty="0" smtClean="0"/>
              <a:t> </a:t>
            </a:r>
            <a:r>
              <a:rPr lang="es-AR" dirty="0" smtClean="0"/>
              <a:t>-fluid </a:t>
            </a:r>
            <a:r>
              <a:rPr lang="es-AR" dirty="0" err="1" smtClean="0"/>
              <a:t>displacements</a:t>
            </a:r>
            <a:r>
              <a:rPr lang="es-AR" dirty="0" smtClean="0"/>
              <a:t> </a:t>
            </a:r>
            <a:r>
              <a:rPr lang="es-AR" dirty="0" err="1" smtClean="0"/>
              <a:t>averaged</a:t>
            </a:r>
            <a:r>
              <a:rPr lang="es-AR" dirty="0" smtClean="0"/>
              <a:t> </a:t>
            </a:r>
            <a:r>
              <a:rPr lang="es-AR" dirty="0" err="1" smtClean="0"/>
              <a:t>over</a:t>
            </a:r>
            <a:r>
              <a:rPr lang="es-AR" dirty="0" smtClean="0"/>
              <a:t> </a:t>
            </a:r>
            <a:r>
              <a:rPr lang="es-AR" dirty="0" err="1" smtClean="0"/>
              <a:t>the</a:t>
            </a:r>
            <a:endParaRPr lang="es-AR" dirty="0" smtClean="0"/>
          </a:p>
          <a:p>
            <a:r>
              <a:rPr lang="es-AR" dirty="0" smtClean="0"/>
              <a:t>  </a:t>
            </a:r>
            <a:r>
              <a:rPr lang="es-AR" dirty="0" err="1" smtClean="0"/>
              <a:t>bulk</a:t>
            </a:r>
            <a:r>
              <a:rPr lang="es-AR" dirty="0" smtClean="0"/>
              <a:t> material,  </a:t>
            </a:r>
            <a:r>
              <a:rPr lang="el-GR" i="1" dirty="0" smtClean="0">
                <a:latin typeface="Times New Roman" pitchFamily="18" charset="0"/>
                <a:cs typeface="Times New Roman" pitchFamily="18" charset="0"/>
              </a:rPr>
              <a:t>θ</a:t>
            </a:r>
            <a:r>
              <a:rPr lang="el-GR" dirty="0" smtClean="0"/>
              <a:t> </a:t>
            </a:r>
            <a:r>
              <a:rPr lang="es-AR" dirty="0" smtClean="0"/>
              <a:t>= </a:t>
            </a:r>
            <a:r>
              <a:rPr lang="es-AR" i="1" dirty="0" smtClean="0">
                <a:latin typeface="Times New Roman" pitchFamily="18" charset="0"/>
                <a:cs typeface="Times New Roman" pitchFamily="18" charset="0"/>
              </a:rPr>
              <a:t>o, w, g </a:t>
            </a:r>
            <a:endParaRPr lang="es-AR" i="1" dirty="0">
              <a:latin typeface="Times New Roman" pitchFamily="18" charset="0"/>
              <a:cs typeface="Times New Roman" pitchFamily="18" charset="0"/>
            </a:endParaRPr>
          </a:p>
        </p:txBody>
      </p:sp>
      <p:sp>
        <p:nvSpPr>
          <p:cNvPr id="13" name="12 Rectángulo"/>
          <p:cNvSpPr/>
          <p:nvPr/>
        </p:nvSpPr>
        <p:spPr>
          <a:xfrm>
            <a:off x="3457575" y="31196447"/>
            <a:ext cx="9229725" cy="875945"/>
          </a:xfrm>
          <a:prstGeom prst="rect">
            <a:avLst/>
          </a:prstGeom>
        </p:spPr>
        <p:txBody>
          <a:bodyPr wrap="square">
            <a:spAutoFit/>
          </a:bodyPr>
          <a:lstStyle/>
          <a:p>
            <a:r>
              <a:rPr lang="es-AR" dirty="0" smtClean="0"/>
              <a:t>: </a:t>
            </a:r>
            <a:r>
              <a:rPr lang="es-AR" dirty="0" err="1" smtClean="0"/>
              <a:t>strain</a:t>
            </a:r>
            <a:r>
              <a:rPr lang="es-AR" dirty="0" smtClean="0"/>
              <a:t> tensor,                                  , </a:t>
            </a:r>
            <a:endParaRPr lang="es-AR" dirty="0"/>
          </a:p>
        </p:txBody>
      </p:sp>
      <p:sp>
        <p:nvSpPr>
          <p:cNvPr id="14" name="13 Rectángulo"/>
          <p:cNvSpPr/>
          <p:nvPr/>
        </p:nvSpPr>
        <p:spPr>
          <a:xfrm>
            <a:off x="6315075" y="32747741"/>
            <a:ext cx="9572626" cy="875945"/>
          </a:xfrm>
          <a:prstGeom prst="rect">
            <a:avLst/>
          </a:prstGeom>
        </p:spPr>
        <p:txBody>
          <a:bodyPr wrap="square">
            <a:spAutoFit/>
          </a:bodyPr>
          <a:lstStyle/>
          <a:p>
            <a:r>
              <a:rPr lang="en-US" dirty="0" smtClean="0"/>
              <a:t>: total stress of the bulk material  </a:t>
            </a:r>
          </a:p>
        </p:txBody>
      </p:sp>
      <p:sp>
        <p:nvSpPr>
          <p:cNvPr id="15" name="14 Rectángulo"/>
          <p:cNvSpPr/>
          <p:nvPr/>
        </p:nvSpPr>
        <p:spPr>
          <a:xfrm>
            <a:off x="6429375" y="36082772"/>
            <a:ext cx="6029325" cy="875945"/>
          </a:xfrm>
          <a:prstGeom prst="rect">
            <a:avLst/>
          </a:prstGeom>
        </p:spPr>
        <p:txBody>
          <a:bodyPr wrap="square">
            <a:spAutoFit/>
          </a:bodyPr>
          <a:lstStyle/>
          <a:p>
            <a:r>
              <a:rPr lang="en-US" dirty="0" smtClean="0"/>
              <a:t>: </a:t>
            </a:r>
            <a:r>
              <a:rPr lang="en-US" i="1" dirty="0" smtClean="0">
                <a:latin typeface="Times New Roman" pitchFamily="18" charset="0"/>
                <a:cs typeface="Times New Roman" pitchFamily="18" charset="0"/>
              </a:rPr>
              <a:t>θ</a:t>
            </a:r>
            <a:r>
              <a:rPr lang="en-US" dirty="0" smtClean="0"/>
              <a:t> -fluid pressure,</a:t>
            </a:r>
            <a:endParaRPr lang="es-AR" dirty="0"/>
          </a:p>
        </p:txBody>
      </p:sp>
      <p:sp>
        <p:nvSpPr>
          <p:cNvPr id="3074" name="Rectangle 2"/>
          <p:cNvSpPr>
            <a:spLocks noChangeArrowheads="1"/>
          </p:cNvSpPr>
          <p:nvPr/>
        </p:nvSpPr>
        <p:spPr bwMode="auto">
          <a:xfrm>
            <a:off x="0" y="0"/>
            <a:ext cx="2148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pic>
        <p:nvPicPr>
          <p:cNvPr id="307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85725" cy="190500"/>
          </a:xfrm>
          <a:prstGeom prst="rect">
            <a:avLst/>
          </a:prstGeom>
          <a:noFill/>
        </p:spPr>
      </p:pic>
      <p:sp>
        <p:nvSpPr>
          <p:cNvPr id="3076" name="Rectangle 4"/>
          <p:cNvSpPr>
            <a:spLocks noChangeArrowheads="1"/>
          </p:cNvSpPr>
          <p:nvPr/>
        </p:nvSpPr>
        <p:spPr bwMode="auto">
          <a:xfrm>
            <a:off x="0" y="0"/>
            <a:ext cx="2148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3" name="Object 2"/>
          <p:cNvGraphicFramePr>
            <a:graphicFrameLocks noChangeAspect="1"/>
          </p:cNvGraphicFramePr>
          <p:nvPr/>
        </p:nvGraphicFramePr>
        <p:xfrm>
          <a:off x="7499350" y="31084838"/>
          <a:ext cx="4536148" cy="1033462"/>
        </p:xfrm>
        <a:graphic>
          <a:graphicData uri="http://schemas.openxmlformats.org/presentationml/2006/ole">
            <mc:AlternateContent xmlns:mc="http://schemas.openxmlformats.org/markup-compatibility/2006">
              <mc:Choice xmlns:v="urn:schemas-microsoft-com:vml" Requires="v">
                <p:oleObj spid="_x0000_s3084" name="Ecuación" r:id="rId4" imgW="952200" imgH="228600" progId="Equation.3">
                  <p:embed/>
                </p:oleObj>
              </mc:Choice>
              <mc:Fallback>
                <p:oleObj name="Ecuación" r:id="rId4" imgW="952200" imgH="2286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9350" y="31084838"/>
                        <a:ext cx="4536148" cy="1033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1457326" y="28957588"/>
          <a:ext cx="2197100" cy="1137322"/>
        </p:xfrm>
        <a:graphic>
          <a:graphicData uri="http://schemas.openxmlformats.org/presentationml/2006/ole">
            <mc:AlternateContent xmlns:mc="http://schemas.openxmlformats.org/markup-compatibility/2006">
              <mc:Choice xmlns:v="urn:schemas-microsoft-com:vml" Requires="v">
                <p:oleObj spid="_x0000_s3085" name="Ecuación" r:id="rId6" imgW="419040" imgH="228600" progId="Equation.3">
                  <p:embed/>
                </p:oleObj>
              </mc:Choice>
              <mc:Fallback>
                <p:oleObj name="Ecuación" r:id="rId6" imgW="419040" imgH="2286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7326" y="28957588"/>
                        <a:ext cx="2197100" cy="1137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4"/>
          <p:cNvGraphicFramePr>
            <a:graphicFrameLocks noChangeAspect="1"/>
          </p:cNvGraphicFramePr>
          <p:nvPr/>
        </p:nvGraphicFramePr>
        <p:xfrm>
          <a:off x="1489075" y="32570738"/>
          <a:ext cx="4394200" cy="1200150"/>
        </p:xfrm>
        <a:graphic>
          <a:graphicData uri="http://schemas.openxmlformats.org/presentationml/2006/ole">
            <mc:AlternateContent xmlns:mc="http://schemas.openxmlformats.org/markup-compatibility/2006">
              <mc:Choice xmlns:v="urn:schemas-microsoft-com:vml" Requires="v">
                <p:oleObj spid="_x0000_s3086" name="Ecuación" r:id="rId8" imgW="838080" imgH="241200" progId="Equation.3">
                  <p:embed/>
                </p:oleObj>
              </mc:Choice>
              <mc:Fallback>
                <p:oleObj name="Ecuación" r:id="rId8" imgW="838080" imgH="241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89075" y="32570738"/>
                        <a:ext cx="4394200" cy="1200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17 Rectángulo"/>
          <p:cNvSpPr/>
          <p:nvPr/>
        </p:nvSpPr>
        <p:spPr>
          <a:xfrm>
            <a:off x="6298793" y="34417178"/>
            <a:ext cx="6942478" cy="875945"/>
          </a:xfrm>
          <a:prstGeom prst="rect">
            <a:avLst/>
          </a:prstGeom>
        </p:spPr>
        <p:txBody>
          <a:bodyPr wrap="none">
            <a:spAutoFit/>
          </a:bodyPr>
          <a:lstStyle/>
          <a:p>
            <a:r>
              <a:rPr lang="en-US" dirty="0" smtClean="0"/>
              <a:t>: stress tensor in the solid</a:t>
            </a:r>
            <a:endParaRPr lang="es-AR" dirty="0"/>
          </a:p>
        </p:txBody>
      </p:sp>
      <p:graphicFrame>
        <p:nvGraphicFramePr>
          <p:cNvPr id="3077" name="Object 5"/>
          <p:cNvGraphicFramePr>
            <a:graphicFrameLocks noChangeAspect="1"/>
          </p:cNvGraphicFramePr>
          <p:nvPr/>
        </p:nvGraphicFramePr>
        <p:xfrm>
          <a:off x="1471613" y="34272538"/>
          <a:ext cx="4860925" cy="1200150"/>
        </p:xfrm>
        <a:graphic>
          <a:graphicData uri="http://schemas.openxmlformats.org/presentationml/2006/ole">
            <mc:AlternateContent xmlns:mc="http://schemas.openxmlformats.org/markup-compatibility/2006">
              <mc:Choice xmlns:v="urn:schemas-microsoft-com:vml" Requires="v">
                <p:oleObj spid="_x0000_s3087" name="Ecuación" r:id="rId10" imgW="927000" imgH="241200" progId="Equation.3">
                  <p:embed/>
                </p:oleObj>
              </mc:Choice>
              <mc:Fallback>
                <p:oleObj name="Ecuación" r:id="rId10" imgW="927000" imgH="241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71613" y="34272538"/>
                        <a:ext cx="4860925" cy="1200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nvGraphicFramePr>
        <p:xfrm>
          <a:off x="1436688" y="30983238"/>
          <a:ext cx="2130425" cy="1263650"/>
        </p:xfrm>
        <a:graphic>
          <a:graphicData uri="http://schemas.openxmlformats.org/presentationml/2006/ole">
            <mc:AlternateContent xmlns:mc="http://schemas.openxmlformats.org/markup-compatibility/2006">
              <mc:Choice xmlns:v="urn:schemas-microsoft-com:vml" Requires="v">
                <p:oleObj spid="_x0000_s3088" name="Ecuación" r:id="rId12" imgW="406080" imgH="253800" progId="Equation.3">
                  <p:embed/>
                </p:oleObj>
              </mc:Choice>
              <mc:Fallback>
                <p:oleObj name="Ecuación" r:id="rId12" imgW="406080" imgH="2538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36688" y="30983238"/>
                        <a:ext cx="2130425"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9" name="Object 7"/>
          <p:cNvGraphicFramePr>
            <a:graphicFrameLocks noChangeAspect="1"/>
          </p:cNvGraphicFramePr>
          <p:nvPr/>
        </p:nvGraphicFramePr>
        <p:xfrm>
          <a:off x="12814300" y="31129288"/>
          <a:ext cx="4051300" cy="1033462"/>
        </p:xfrm>
        <a:graphic>
          <a:graphicData uri="http://schemas.openxmlformats.org/presentationml/2006/ole">
            <mc:AlternateContent xmlns:mc="http://schemas.openxmlformats.org/markup-compatibility/2006">
              <mc:Choice xmlns:v="urn:schemas-microsoft-com:vml" Requires="v">
                <p:oleObj spid="_x0000_s3089" name="Ecuación" r:id="rId14" imgW="850680" imgH="228600" progId="Equation.3">
                  <p:embed/>
                </p:oleObj>
              </mc:Choice>
              <mc:Fallback>
                <p:oleObj name="Ecuación" r:id="rId14" imgW="850680" imgH="22860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814300" y="31129288"/>
                        <a:ext cx="4051300" cy="1033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0" name="Object 8"/>
          <p:cNvGraphicFramePr>
            <a:graphicFrameLocks noChangeAspect="1"/>
          </p:cNvGraphicFramePr>
          <p:nvPr/>
        </p:nvGraphicFramePr>
        <p:xfrm>
          <a:off x="1603375" y="35891788"/>
          <a:ext cx="4859338" cy="1136650"/>
        </p:xfrm>
        <a:graphic>
          <a:graphicData uri="http://schemas.openxmlformats.org/presentationml/2006/ole">
            <mc:AlternateContent xmlns:mc="http://schemas.openxmlformats.org/markup-compatibility/2006">
              <mc:Choice xmlns:v="urn:schemas-microsoft-com:vml" Requires="v">
                <p:oleObj spid="_x0000_s3090" name="Ecuación" r:id="rId16" imgW="927000" imgH="228600" progId="Equation.3">
                  <p:embed/>
                </p:oleObj>
              </mc:Choice>
              <mc:Fallback>
                <p:oleObj name="Ecuación" r:id="rId16" imgW="927000" imgH="22860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3375" y="35891788"/>
                        <a:ext cx="4859338" cy="1136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1" name="Object 9"/>
          <p:cNvGraphicFramePr>
            <a:graphicFrameLocks noChangeAspect="1"/>
          </p:cNvGraphicFramePr>
          <p:nvPr/>
        </p:nvGraphicFramePr>
        <p:xfrm>
          <a:off x="1741488" y="38622288"/>
          <a:ext cx="7189787" cy="1136650"/>
        </p:xfrm>
        <a:graphic>
          <a:graphicData uri="http://schemas.openxmlformats.org/presentationml/2006/ole">
            <mc:AlternateContent xmlns:mc="http://schemas.openxmlformats.org/markup-compatibility/2006">
              <mc:Choice xmlns:v="urn:schemas-microsoft-com:vml" Requires="v">
                <p:oleObj spid="_x0000_s3091" name="Ecuación" r:id="rId18" imgW="1371600" imgH="228600" progId="Equation.3">
                  <p:embed/>
                </p:oleObj>
              </mc:Choice>
              <mc:Fallback>
                <p:oleObj name="Ecuación" r:id="rId18" imgW="1371600" imgH="22860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41488" y="38622288"/>
                        <a:ext cx="7189787" cy="1136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2" name="Object 10"/>
          <p:cNvGraphicFramePr>
            <a:graphicFrameLocks noChangeAspect="1"/>
          </p:cNvGraphicFramePr>
          <p:nvPr/>
        </p:nvGraphicFramePr>
        <p:xfrm>
          <a:off x="9974263" y="38606413"/>
          <a:ext cx="6126162" cy="1200150"/>
        </p:xfrm>
        <a:graphic>
          <a:graphicData uri="http://schemas.openxmlformats.org/presentationml/2006/ole">
            <mc:AlternateContent xmlns:mc="http://schemas.openxmlformats.org/markup-compatibility/2006">
              <mc:Choice xmlns:v="urn:schemas-microsoft-com:vml" Requires="v">
                <p:oleObj spid="_x0000_s3092" name="Ecuación" r:id="rId20" imgW="1168200" imgH="241200" progId="Equation.3">
                  <p:embed/>
                </p:oleObj>
              </mc:Choice>
              <mc:Fallback>
                <p:oleObj name="Ecuación" r:id="rId20" imgW="1168200" imgH="241200" progId="Equation.3">
                  <p:embed/>
                  <p:pic>
                    <p:nvPicPr>
                      <p:cNvPr id="0" name="Picture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9974263" y="38606413"/>
                        <a:ext cx="6126162" cy="1200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24 Rectángulo"/>
          <p:cNvSpPr/>
          <p:nvPr/>
        </p:nvSpPr>
        <p:spPr>
          <a:xfrm>
            <a:off x="1638300" y="37635347"/>
            <a:ext cx="6029325" cy="875945"/>
          </a:xfrm>
          <a:prstGeom prst="rect">
            <a:avLst/>
          </a:prstGeom>
        </p:spPr>
        <p:txBody>
          <a:bodyPr wrap="square">
            <a:spAutoFit/>
          </a:bodyPr>
          <a:lstStyle/>
          <a:p>
            <a:r>
              <a:rPr lang="en-US" dirty="0" smtClean="0"/>
              <a:t>Capillary pressures:</a:t>
            </a:r>
            <a:endParaRPr lang="es-AR" dirty="0"/>
          </a:p>
        </p:txBody>
      </p:sp>
      <p:graphicFrame>
        <p:nvGraphicFramePr>
          <p:cNvPr id="3083" name="Object 11"/>
          <p:cNvGraphicFramePr>
            <a:graphicFrameLocks noChangeAspect="1"/>
          </p:cNvGraphicFramePr>
          <p:nvPr/>
        </p:nvGraphicFramePr>
        <p:xfrm>
          <a:off x="11926888" y="35928300"/>
          <a:ext cx="1065212" cy="1182688"/>
        </p:xfrm>
        <a:graphic>
          <a:graphicData uri="http://schemas.openxmlformats.org/presentationml/2006/ole">
            <mc:AlternateContent xmlns:mc="http://schemas.openxmlformats.org/markup-compatibility/2006">
              <mc:Choice xmlns:v="urn:schemas-microsoft-com:vml" Requires="v">
                <p:oleObj spid="_x0000_s3093" name="Ecuación" r:id="rId22" imgW="203040" imgH="228600" progId="Equation.3">
                  <p:embed/>
                </p:oleObj>
              </mc:Choice>
              <mc:Fallback>
                <p:oleObj name="Ecuación" r:id="rId22" imgW="203040" imgH="228600" progId="Equation.3">
                  <p:embed/>
                  <p:pic>
                    <p:nvPicPr>
                      <p:cNvPr id="0" name="Picture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1926888" y="35928300"/>
                        <a:ext cx="1065212" cy="1182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25 Rectángulo"/>
          <p:cNvSpPr/>
          <p:nvPr/>
        </p:nvSpPr>
        <p:spPr>
          <a:xfrm>
            <a:off x="12773025" y="36101822"/>
            <a:ext cx="8296275" cy="875945"/>
          </a:xfrm>
          <a:prstGeom prst="rect">
            <a:avLst/>
          </a:prstGeom>
        </p:spPr>
        <p:txBody>
          <a:bodyPr wrap="square">
            <a:spAutoFit/>
          </a:bodyPr>
          <a:lstStyle/>
          <a:p>
            <a:r>
              <a:rPr lang="en-US" dirty="0" smtClean="0"/>
              <a:t>: reference pressure</a:t>
            </a:r>
            <a:endParaRPr lang="es-A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1" name="30 Rectángulo"/>
          <p:cNvSpPr/>
          <p:nvPr/>
        </p:nvSpPr>
        <p:spPr>
          <a:xfrm>
            <a:off x="2155371" y="22141543"/>
            <a:ext cx="15740743" cy="698862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0" name="29 Rectángulo"/>
          <p:cNvSpPr/>
          <p:nvPr/>
        </p:nvSpPr>
        <p:spPr>
          <a:xfrm>
            <a:off x="1567544" y="10907486"/>
            <a:ext cx="16067314" cy="738051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9" name="28 Elipse"/>
          <p:cNvSpPr/>
          <p:nvPr/>
        </p:nvSpPr>
        <p:spPr>
          <a:xfrm>
            <a:off x="1114425" y="36033075"/>
            <a:ext cx="19259550" cy="4200525"/>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16387" name="Picture 3"/>
          <p:cNvPicPr>
            <a:picLocks noChangeAspect="1" noChangeArrowheads="1"/>
          </p:cNvPicPr>
          <p:nvPr/>
        </p:nvPicPr>
        <p:blipFill>
          <a:blip r:embed="rId3" cstate="print"/>
          <a:srcRect/>
          <a:stretch>
            <a:fillRect/>
          </a:stretch>
        </p:blipFill>
        <p:spPr bwMode="auto">
          <a:xfrm>
            <a:off x="2279649" y="7313613"/>
            <a:ext cx="22460516" cy="1267924"/>
          </a:xfrm>
          <a:prstGeom prst="rect">
            <a:avLst/>
          </a:prstGeom>
          <a:noFill/>
          <a:ln w="9525">
            <a:noFill/>
            <a:miter lim="800000"/>
            <a:headEnd/>
            <a:tailEnd/>
          </a:ln>
          <a:effectLst/>
        </p:spPr>
      </p:pic>
      <p:pic>
        <p:nvPicPr>
          <p:cNvPr id="16388" name="Picture 4"/>
          <p:cNvPicPr>
            <a:picLocks noChangeAspect="1" noChangeArrowheads="1"/>
          </p:cNvPicPr>
          <p:nvPr/>
        </p:nvPicPr>
        <p:blipFill>
          <a:blip r:embed="rId4" cstate="print"/>
          <a:srcRect/>
          <a:stretch>
            <a:fillRect/>
          </a:stretch>
        </p:blipFill>
        <p:spPr bwMode="auto">
          <a:xfrm>
            <a:off x="2336799" y="8328025"/>
            <a:ext cx="22460516" cy="1389840"/>
          </a:xfrm>
          <a:prstGeom prst="rect">
            <a:avLst/>
          </a:prstGeom>
          <a:noFill/>
          <a:ln w="9525">
            <a:noFill/>
            <a:miter lim="800000"/>
            <a:headEnd/>
            <a:tailEnd/>
          </a:ln>
          <a:effectLst/>
        </p:spPr>
      </p:pic>
      <p:sp>
        <p:nvSpPr>
          <p:cNvPr id="11" name="10 Rectángulo"/>
          <p:cNvSpPr/>
          <p:nvPr/>
        </p:nvSpPr>
        <p:spPr>
          <a:xfrm>
            <a:off x="2258988" y="1013003"/>
            <a:ext cx="5078570" cy="875945"/>
          </a:xfrm>
          <a:prstGeom prst="rect">
            <a:avLst/>
          </a:prstGeom>
        </p:spPr>
        <p:txBody>
          <a:bodyPr wrap="none">
            <a:spAutoFit/>
          </a:bodyPr>
          <a:lstStyle/>
          <a:p>
            <a:r>
              <a:rPr lang="en-US" dirty="0" smtClean="0"/>
              <a:t>Generalized forces</a:t>
            </a:r>
          </a:p>
        </p:txBody>
      </p:sp>
      <p:pic>
        <p:nvPicPr>
          <p:cNvPr id="16391" name="Picture 7"/>
          <p:cNvPicPr>
            <a:picLocks noChangeAspect="1" noChangeArrowheads="1"/>
          </p:cNvPicPr>
          <p:nvPr/>
        </p:nvPicPr>
        <p:blipFill>
          <a:blip r:embed="rId5" cstate="print"/>
          <a:srcRect/>
          <a:stretch>
            <a:fillRect/>
          </a:stretch>
        </p:blipFill>
        <p:spPr bwMode="auto">
          <a:xfrm>
            <a:off x="2508249" y="2382837"/>
            <a:ext cx="22460516" cy="4035408"/>
          </a:xfrm>
          <a:prstGeom prst="rect">
            <a:avLst/>
          </a:prstGeom>
          <a:noFill/>
          <a:ln w="9525">
            <a:noFill/>
            <a:miter lim="800000"/>
            <a:headEnd/>
            <a:tailEnd/>
          </a:ln>
          <a:effectLst/>
        </p:spPr>
      </p:pic>
      <p:sp>
        <p:nvSpPr>
          <p:cNvPr id="13" name="12 Rectángulo"/>
          <p:cNvSpPr/>
          <p:nvPr/>
        </p:nvSpPr>
        <p:spPr>
          <a:xfrm>
            <a:off x="2463296" y="11099978"/>
            <a:ext cx="10975569" cy="1015663"/>
          </a:xfrm>
          <a:prstGeom prst="rect">
            <a:avLst/>
          </a:prstGeom>
        </p:spPr>
        <p:txBody>
          <a:bodyPr wrap="none">
            <a:spAutoFit/>
          </a:bodyPr>
          <a:lstStyle/>
          <a:p>
            <a:r>
              <a:rPr lang="en-US" sz="6000" b="1" dirty="0" smtClean="0">
                <a:solidFill>
                  <a:srgbClr val="FF0000"/>
                </a:solidFill>
              </a:rPr>
              <a:t>Stress-strain relations                   </a:t>
            </a:r>
            <a:r>
              <a:rPr lang="en-US" sz="6000" dirty="0" smtClean="0"/>
              <a:t>: </a:t>
            </a:r>
            <a:endParaRPr lang="es-AR" sz="6000" dirty="0"/>
          </a:p>
        </p:txBody>
      </p:sp>
      <p:graphicFrame>
        <p:nvGraphicFramePr>
          <p:cNvPr id="16392" name="Object 8"/>
          <p:cNvGraphicFramePr>
            <a:graphicFrameLocks noChangeAspect="1"/>
          </p:cNvGraphicFramePr>
          <p:nvPr/>
        </p:nvGraphicFramePr>
        <p:xfrm>
          <a:off x="9585325" y="11012488"/>
          <a:ext cx="2844800" cy="1192167"/>
        </p:xfrm>
        <a:graphic>
          <a:graphicData uri="http://schemas.openxmlformats.org/presentationml/2006/ole">
            <mc:AlternateContent xmlns:mc="http://schemas.openxmlformats.org/markup-compatibility/2006">
              <mc:Choice xmlns:v="urn:schemas-microsoft-com:vml" Requires="v">
                <p:oleObj spid="_x0000_s16393" name="Ecuación" r:id="rId6" imgW="545760" imgH="241200" progId="Equation.3">
                  <p:embed/>
                </p:oleObj>
              </mc:Choice>
              <mc:Fallback>
                <p:oleObj name="Ecuación" r:id="rId6" imgW="545760" imgH="241200" progId="Equation.3">
                  <p:embed/>
                  <p:pic>
                    <p:nvPicPr>
                      <p:cNvPr id="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85325" y="11012488"/>
                        <a:ext cx="2844800" cy="11921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6393" name="Picture 9"/>
          <p:cNvPicPr>
            <a:picLocks noChangeAspect="1" noChangeArrowheads="1"/>
          </p:cNvPicPr>
          <p:nvPr/>
        </p:nvPicPr>
        <p:blipFill>
          <a:blip r:embed="rId8" cstate="print"/>
          <a:srcRect/>
          <a:stretch>
            <a:fillRect/>
          </a:stretch>
        </p:blipFill>
        <p:spPr bwMode="auto">
          <a:xfrm>
            <a:off x="2736849" y="12353925"/>
            <a:ext cx="25268081" cy="5842809"/>
          </a:xfrm>
          <a:prstGeom prst="rect">
            <a:avLst/>
          </a:prstGeom>
          <a:noFill/>
          <a:ln w="9525">
            <a:noFill/>
            <a:miter lim="800000"/>
            <a:headEnd/>
            <a:tailEnd/>
          </a:ln>
          <a:effectLst/>
        </p:spPr>
      </p:pic>
      <p:sp>
        <p:nvSpPr>
          <p:cNvPr id="16" name="15 Rectángulo"/>
          <p:cNvSpPr/>
          <p:nvPr/>
        </p:nvSpPr>
        <p:spPr>
          <a:xfrm>
            <a:off x="2635074" y="22701428"/>
            <a:ext cx="6913303" cy="1015663"/>
          </a:xfrm>
          <a:prstGeom prst="rect">
            <a:avLst/>
          </a:prstGeom>
        </p:spPr>
        <p:txBody>
          <a:bodyPr wrap="none">
            <a:spAutoFit/>
          </a:bodyPr>
          <a:lstStyle/>
          <a:p>
            <a:r>
              <a:rPr lang="en-US" sz="6000" b="1" dirty="0" smtClean="0">
                <a:solidFill>
                  <a:srgbClr val="FF0000"/>
                </a:solidFill>
              </a:rPr>
              <a:t>Equation of motion </a:t>
            </a:r>
            <a:r>
              <a:rPr lang="en-US" sz="6000" dirty="0" smtClean="0"/>
              <a:t>: </a:t>
            </a:r>
            <a:endParaRPr lang="es-AR" sz="6000" dirty="0"/>
          </a:p>
        </p:txBody>
      </p:sp>
      <p:pic>
        <p:nvPicPr>
          <p:cNvPr id="16394" name="Picture 10"/>
          <p:cNvPicPr>
            <a:picLocks noChangeAspect="1" noChangeArrowheads="1"/>
          </p:cNvPicPr>
          <p:nvPr/>
        </p:nvPicPr>
        <p:blipFill>
          <a:blip r:embed="rId9" cstate="print"/>
          <a:srcRect/>
          <a:stretch>
            <a:fillRect/>
          </a:stretch>
        </p:blipFill>
        <p:spPr bwMode="auto">
          <a:xfrm>
            <a:off x="3422649" y="24295100"/>
            <a:ext cx="28075645" cy="4526120"/>
          </a:xfrm>
          <a:prstGeom prst="rect">
            <a:avLst/>
          </a:prstGeom>
          <a:noFill/>
          <a:ln w="9525">
            <a:noFill/>
            <a:miter lim="800000"/>
            <a:headEnd/>
            <a:tailEnd/>
          </a:ln>
          <a:effectLst/>
        </p:spPr>
      </p:pic>
      <p:sp>
        <p:nvSpPr>
          <p:cNvPr id="19" name="18 Rectángulo"/>
          <p:cNvSpPr/>
          <p:nvPr/>
        </p:nvSpPr>
        <p:spPr>
          <a:xfrm>
            <a:off x="2428874" y="37127960"/>
            <a:ext cx="17573625" cy="1659557"/>
          </a:xfrm>
          <a:prstGeom prst="rect">
            <a:avLst/>
          </a:prstGeom>
        </p:spPr>
        <p:txBody>
          <a:bodyPr wrap="square">
            <a:spAutoFit/>
          </a:bodyPr>
          <a:lstStyle/>
          <a:p>
            <a:r>
              <a:rPr lang="en-US" dirty="0" smtClean="0"/>
              <a:t>A plane wave analysis shows the existence of four </a:t>
            </a:r>
            <a:r>
              <a:rPr lang="en-US" dirty="0" err="1" smtClean="0"/>
              <a:t>compressional</a:t>
            </a:r>
            <a:r>
              <a:rPr lang="en-US" dirty="0" smtClean="0"/>
              <a:t> waves, denoted by Type I, II, III and IV,  and one S or shear wave</a:t>
            </a:r>
            <a:endParaRPr lang="es-AR" dirty="0"/>
          </a:p>
        </p:txBody>
      </p:sp>
      <p:sp>
        <p:nvSpPr>
          <p:cNvPr id="20" name="19 Rectángulo"/>
          <p:cNvSpPr/>
          <p:nvPr/>
        </p:nvSpPr>
        <p:spPr>
          <a:xfrm>
            <a:off x="3943350" y="32718859"/>
            <a:ext cx="16230600" cy="3226781"/>
          </a:xfrm>
          <a:prstGeom prst="rect">
            <a:avLst/>
          </a:prstGeom>
        </p:spPr>
        <p:txBody>
          <a:bodyPr wrap="square">
            <a:spAutoFit/>
          </a:bodyPr>
          <a:lstStyle/>
          <a:p>
            <a:r>
              <a:rPr lang="en-US" dirty="0" smtClean="0"/>
              <a:t>: viscous coupling 12X12 symmetric </a:t>
            </a:r>
            <a:r>
              <a:rPr lang="en-US" dirty="0" smtClean="0">
                <a:solidFill>
                  <a:prstClr val="black"/>
                </a:solidFill>
              </a:rPr>
              <a:t>non-negative </a:t>
            </a:r>
            <a:r>
              <a:rPr lang="en-US" dirty="0" smtClean="0"/>
              <a:t>matrix,  defined in terms of the viscosity of the individual fluid phases, the absolute permeability </a:t>
            </a:r>
            <a:r>
              <a:rPr lang="en-US" dirty="0" smtClean="0">
                <a:solidFill>
                  <a:prstClr val="black"/>
                </a:solidFill>
              </a:rPr>
              <a:t>and the three phase relative </a:t>
            </a:r>
            <a:r>
              <a:rPr lang="en-US" dirty="0" err="1" smtClean="0">
                <a:solidFill>
                  <a:prstClr val="black"/>
                </a:solidFill>
              </a:rPr>
              <a:t>permeabilities</a:t>
            </a:r>
            <a:r>
              <a:rPr lang="en-US" dirty="0" smtClean="0">
                <a:solidFill>
                  <a:prstClr val="black"/>
                </a:solidFill>
              </a:rPr>
              <a:t>.</a:t>
            </a:r>
            <a:endParaRPr lang="es-AR" dirty="0"/>
          </a:p>
        </p:txBody>
      </p:sp>
      <p:sp>
        <p:nvSpPr>
          <p:cNvPr id="21" name="20 Rectángulo"/>
          <p:cNvSpPr/>
          <p:nvPr/>
        </p:nvSpPr>
        <p:spPr>
          <a:xfrm>
            <a:off x="3714749" y="29490191"/>
            <a:ext cx="15916275" cy="2443169"/>
          </a:xfrm>
          <a:prstGeom prst="rect">
            <a:avLst/>
          </a:prstGeom>
        </p:spPr>
        <p:txBody>
          <a:bodyPr wrap="square">
            <a:spAutoFit/>
          </a:bodyPr>
          <a:lstStyle/>
          <a:p>
            <a:r>
              <a:rPr lang="en-US" dirty="0" smtClean="0"/>
              <a:t>: mass coupling 12X12 symmetric positive definite matrix,  defined in terms of the mass coefficients of the individual phases</a:t>
            </a:r>
            <a:endParaRPr lang="es-AR" dirty="0"/>
          </a:p>
        </p:txBody>
      </p:sp>
      <p:sp>
        <p:nvSpPr>
          <p:cNvPr id="22" name="21 Rectángulo"/>
          <p:cNvSpPr/>
          <p:nvPr/>
        </p:nvSpPr>
        <p:spPr>
          <a:xfrm>
            <a:off x="2724150" y="18688841"/>
            <a:ext cx="14478000" cy="2443169"/>
          </a:xfrm>
          <a:prstGeom prst="rect">
            <a:avLst/>
          </a:prstGeom>
        </p:spPr>
        <p:txBody>
          <a:bodyPr wrap="square">
            <a:spAutoFit/>
          </a:bodyPr>
          <a:lstStyle/>
          <a:p>
            <a:r>
              <a:rPr lang="en-US" dirty="0" smtClean="0"/>
              <a:t>The elastic constants can be determined employing</a:t>
            </a:r>
          </a:p>
          <a:p>
            <a:r>
              <a:rPr lang="en-US" dirty="0" smtClean="0"/>
              <a:t>a set of </a:t>
            </a:r>
            <a:r>
              <a:rPr lang="en-US" dirty="0" err="1" smtClean="0"/>
              <a:t>gedanken</a:t>
            </a:r>
            <a:r>
              <a:rPr lang="en-US" dirty="0" smtClean="0"/>
              <a:t> experiments, generalizing those of </a:t>
            </a:r>
            <a:r>
              <a:rPr lang="en-US" dirty="0" err="1" smtClean="0"/>
              <a:t>Biot</a:t>
            </a:r>
            <a:r>
              <a:rPr lang="en-US" dirty="0" smtClean="0"/>
              <a:t> for single-phase fluids. </a:t>
            </a:r>
            <a:endParaRPr lang="es-AR" dirty="0"/>
          </a:p>
        </p:txBody>
      </p:sp>
      <p:pic>
        <p:nvPicPr>
          <p:cNvPr id="16396" name="Picture 12"/>
          <p:cNvPicPr>
            <a:picLocks noChangeAspect="1" noChangeArrowheads="1"/>
          </p:cNvPicPr>
          <p:nvPr/>
        </p:nvPicPr>
        <p:blipFill>
          <a:blip r:embed="rId10" cstate="print"/>
          <a:srcRect/>
          <a:stretch>
            <a:fillRect/>
          </a:stretch>
        </p:blipFill>
        <p:spPr bwMode="auto">
          <a:xfrm>
            <a:off x="3079749" y="29559249"/>
            <a:ext cx="28075645" cy="1584905"/>
          </a:xfrm>
          <a:prstGeom prst="rect">
            <a:avLst/>
          </a:prstGeom>
          <a:noFill/>
          <a:ln w="9525">
            <a:noFill/>
            <a:miter lim="800000"/>
            <a:headEnd/>
            <a:tailEnd/>
          </a:ln>
          <a:effectLst/>
        </p:spPr>
      </p:pic>
      <p:pic>
        <p:nvPicPr>
          <p:cNvPr id="16397" name="Picture 13"/>
          <p:cNvPicPr>
            <a:picLocks noChangeAspect="1" noChangeArrowheads="1"/>
          </p:cNvPicPr>
          <p:nvPr/>
        </p:nvPicPr>
        <p:blipFill>
          <a:blip r:embed="rId11" cstate="print"/>
          <a:srcRect/>
          <a:stretch>
            <a:fillRect/>
          </a:stretch>
        </p:blipFill>
        <p:spPr bwMode="auto">
          <a:xfrm>
            <a:off x="3251200" y="32759650"/>
            <a:ext cx="28075645" cy="1584905"/>
          </a:xfrm>
          <a:prstGeom prst="rect">
            <a:avLst/>
          </a:prstGeom>
          <a:noFill/>
          <a:ln w="9525">
            <a:noFill/>
            <a:miter lim="800000"/>
            <a:headEnd/>
            <a:tailEnd/>
          </a:ln>
          <a:effectLst/>
        </p:spPr>
      </p:pic>
      <p:pic>
        <p:nvPicPr>
          <p:cNvPr id="16398" name="Picture 14"/>
          <p:cNvPicPr>
            <a:picLocks noChangeAspect="1" noChangeArrowheads="1"/>
          </p:cNvPicPr>
          <p:nvPr/>
        </p:nvPicPr>
        <p:blipFill>
          <a:blip r:embed="rId12" cstate="print"/>
          <a:srcRect/>
          <a:stretch>
            <a:fillRect/>
          </a:stretch>
        </p:blipFill>
        <p:spPr bwMode="auto">
          <a:xfrm>
            <a:off x="2279649" y="9442450"/>
            <a:ext cx="22460516" cy="1389840"/>
          </a:xfrm>
          <a:prstGeom prst="rect">
            <a:avLst/>
          </a:prstGeom>
          <a:noFill/>
          <a:ln w="9525">
            <a:noFill/>
            <a:miter lim="800000"/>
            <a:headEnd/>
            <a:tailEnd/>
          </a:ln>
          <a:effectLst/>
        </p:spPr>
      </p:pic>
      <p:sp>
        <p:nvSpPr>
          <p:cNvPr id="26" name="25 Rectángulo"/>
          <p:cNvSpPr/>
          <p:nvPr/>
        </p:nvSpPr>
        <p:spPr>
          <a:xfrm>
            <a:off x="2382813" y="6423203"/>
            <a:ext cx="1768305" cy="830997"/>
          </a:xfrm>
          <a:prstGeom prst="rect">
            <a:avLst/>
          </a:prstGeom>
        </p:spPr>
        <p:txBody>
          <a:bodyPr wrap="none">
            <a:spAutoFit/>
          </a:bodyPr>
          <a:lstStyle/>
          <a:p>
            <a:r>
              <a:rPr lang="en-US" sz="4800" dirty="0" smtClean="0"/>
              <a:t>where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3" name="12 Rectángulo"/>
          <p:cNvSpPr/>
          <p:nvPr/>
        </p:nvSpPr>
        <p:spPr>
          <a:xfrm>
            <a:off x="10530114" y="20323612"/>
            <a:ext cx="10566400" cy="16814800"/>
          </a:xfrm>
          <a:prstGeom prst="rect">
            <a:avLst/>
          </a:prstGeom>
          <a:solidFill>
            <a:schemeClr val="bg1"/>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1" name="30 Rectángulo"/>
          <p:cNvSpPr/>
          <p:nvPr/>
        </p:nvSpPr>
        <p:spPr>
          <a:xfrm>
            <a:off x="485775" y="15630525"/>
            <a:ext cx="20488275" cy="29432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0" name="29 Rectángulo"/>
          <p:cNvSpPr/>
          <p:nvPr/>
        </p:nvSpPr>
        <p:spPr>
          <a:xfrm>
            <a:off x="457200" y="11630025"/>
            <a:ext cx="20459700" cy="362902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6" name="25 Rectángulo"/>
          <p:cNvSpPr/>
          <p:nvPr/>
        </p:nvSpPr>
        <p:spPr>
          <a:xfrm>
            <a:off x="8486775" y="3143250"/>
            <a:ext cx="6286500" cy="7429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11 Rectángulo"/>
          <p:cNvSpPr/>
          <p:nvPr/>
        </p:nvSpPr>
        <p:spPr>
          <a:xfrm>
            <a:off x="330200" y="20323612"/>
            <a:ext cx="10160000" cy="16814800"/>
          </a:xfrm>
          <a:prstGeom prst="rect">
            <a:avLst/>
          </a:prstGeom>
          <a:solidFill>
            <a:schemeClr val="bg1"/>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 name="3 Rectángulo"/>
          <p:cNvSpPr/>
          <p:nvPr/>
        </p:nvSpPr>
        <p:spPr>
          <a:xfrm>
            <a:off x="485775" y="2299582"/>
            <a:ext cx="20243799" cy="1659557"/>
          </a:xfrm>
          <a:prstGeom prst="rect">
            <a:avLst/>
          </a:prstGeom>
        </p:spPr>
        <p:txBody>
          <a:bodyPr wrap="square">
            <a:spAutoFit/>
          </a:bodyPr>
          <a:lstStyle/>
          <a:p>
            <a:r>
              <a:rPr lang="es-AR" dirty="0" err="1" smtClean="0"/>
              <a:t>The</a:t>
            </a:r>
            <a:r>
              <a:rPr lang="es-AR" dirty="0" smtClean="0"/>
              <a:t> </a:t>
            </a:r>
            <a:r>
              <a:rPr lang="es-AR" dirty="0" err="1" smtClean="0"/>
              <a:t>phase</a:t>
            </a:r>
            <a:r>
              <a:rPr lang="es-AR" dirty="0" smtClean="0"/>
              <a:t> </a:t>
            </a:r>
            <a:r>
              <a:rPr lang="es-AR" dirty="0" err="1" smtClean="0"/>
              <a:t>velocities</a:t>
            </a:r>
            <a:r>
              <a:rPr lang="es-AR" dirty="0" smtClean="0"/>
              <a:t> and </a:t>
            </a:r>
            <a:r>
              <a:rPr lang="es-AR" dirty="0" err="1" smtClean="0"/>
              <a:t>attenuation</a:t>
            </a:r>
            <a:r>
              <a:rPr lang="es-AR" dirty="0" smtClean="0"/>
              <a:t> </a:t>
            </a:r>
            <a:r>
              <a:rPr lang="es-AR" dirty="0" err="1" smtClean="0"/>
              <a:t>coefficients</a:t>
            </a:r>
            <a:r>
              <a:rPr lang="es-AR" dirty="0" smtClean="0"/>
              <a:t> as </a:t>
            </a:r>
            <a:r>
              <a:rPr lang="es-AR" dirty="0" err="1" smtClean="0"/>
              <a:t>function</a:t>
            </a:r>
            <a:r>
              <a:rPr lang="es-AR" dirty="0" smtClean="0"/>
              <a:t> of </a:t>
            </a:r>
            <a:r>
              <a:rPr lang="es-AR" dirty="0" err="1" smtClean="0"/>
              <a:t>frequency</a:t>
            </a:r>
            <a:r>
              <a:rPr lang="es-AR" dirty="0" smtClean="0"/>
              <a:t> are </a:t>
            </a:r>
            <a:r>
              <a:rPr lang="es-AR" dirty="0" err="1" smtClean="0"/>
              <a:t>computed</a:t>
            </a:r>
            <a:r>
              <a:rPr lang="es-AR" dirty="0" smtClean="0"/>
              <a:t> </a:t>
            </a:r>
            <a:r>
              <a:rPr lang="es-AR" dirty="0" err="1" smtClean="0"/>
              <a:t>for</a:t>
            </a:r>
            <a:r>
              <a:rPr lang="es-AR" dirty="0" smtClean="0"/>
              <a:t> a </a:t>
            </a:r>
            <a:r>
              <a:rPr lang="es-AR" dirty="0" err="1" smtClean="0"/>
              <a:t>sample</a:t>
            </a:r>
            <a:r>
              <a:rPr lang="es-AR" dirty="0" smtClean="0"/>
              <a:t> of  </a:t>
            </a:r>
            <a:r>
              <a:rPr lang="es-AR" dirty="0" err="1" smtClean="0"/>
              <a:t>Nivelsteiner</a:t>
            </a:r>
            <a:r>
              <a:rPr lang="es-AR" dirty="0" smtClean="0"/>
              <a:t> </a:t>
            </a:r>
            <a:r>
              <a:rPr lang="es-AR" dirty="0" err="1" smtClean="0"/>
              <a:t>Sandstone</a:t>
            </a:r>
            <a:r>
              <a:rPr lang="es-AR" dirty="0" smtClean="0"/>
              <a:t>  </a:t>
            </a:r>
            <a:r>
              <a:rPr lang="es-AR" dirty="0" err="1" smtClean="0"/>
              <a:t>with</a:t>
            </a:r>
            <a:r>
              <a:rPr lang="es-AR" dirty="0" smtClean="0"/>
              <a:t> </a:t>
            </a:r>
            <a:r>
              <a:rPr lang="es-AR" dirty="0" err="1" smtClean="0"/>
              <a:t>properties</a:t>
            </a:r>
            <a:r>
              <a:rPr lang="es-AR" dirty="0" smtClean="0"/>
              <a:t>:  </a:t>
            </a:r>
          </a:p>
        </p:txBody>
      </p:sp>
      <p:pic>
        <p:nvPicPr>
          <p:cNvPr id="1026" name="Picture 2" descr="C:\Gabriela\JuanSantos\Poster_SEG_2015\powerpointfigs\elastico.jpg"/>
          <p:cNvPicPr>
            <a:picLocks noChangeAspect="1" noChangeArrowheads="1"/>
          </p:cNvPicPr>
          <p:nvPr/>
        </p:nvPicPr>
        <p:blipFill>
          <a:blip r:embed="rId3" cstate="print"/>
          <a:srcRect/>
          <a:stretch>
            <a:fillRect/>
          </a:stretch>
        </p:blipFill>
        <p:spPr bwMode="auto">
          <a:xfrm>
            <a:off x="762001" y="20391606"/>
            <a:ext cx="9499599" cy="7682449"/>
          </a:xfrm>
          <a:prstGeom prst="rect">
            <a:avLst/>
          </a:prstGeom>
          <a:noFill/>
        </p:spPr>
      </p:pic>
      <p:pic>
        <p:nvPicPr>
          <p:cNvPr id="1027" name="Picture 3" descr="C:\Gabriela\JuanSantos\Poster_SEG_2015\powerpointfigs\v2_v3_v4_elastic_pw_20_30_MPA_Sw_025.jpg"/>
          <p:cNvPicPr>
            <a:picLocks noChangeAspect="1" noChangeArrowheads="1"/>
          </p:cNvPicPr>
          <p:nvPr/>
        </p:nvPicPr>
        <p:blipFill>
          <a:blip r:embed="rId4" cstate="print"/>
          <a:srcRect/>
          <a:stretch>
            <a:fillRect/>
          </a:stretch>
        </p:blipFill>
        <p:spPr bwMode="auto">
          <a:xfrm>
            <a:off x="11019746" y="21314212"/>
            <a:ext cx="8680668" cy="6150429"/>
          </a:xfrm>
          <a:prstGeom prst="rect">
            <a:avLst/>
          </a:prstGeom>
          <a:noFill/>
        </p:spPr>
      </p:pic>
      <p:sp>
        <p:nvSpPr>
          <p:cNvPr id="7" name="6 Rectángulo"/>
          <p:cNvSpPr/>
          <p:nvPr/>
        </p:nvSpPr>
        <p:spPr>
          <a:xfrm>
            <a:off x="685800" y="27550788"/>
            <a:ext cx="9728200" cy="1200329"/>
          </a:xfrm>
          <a:prstGeom prst="rect">
            <a:avLst/>
          </a:prstGeom>
        </p:spPr>
        <p:txBody>
          <a:bodyPr wrap="square">
            <a:spAutoFit/>
          </a:bodyPr>
          <a:lstStyle/>
          <a:p>
            <a:pPr algn="ctr"/>
            <a:r>
              <a:rPr lang="en-US" sz="3600" dirty="0" smtClean="0"/>
              <a:t>Type I P and S wave phase velocities as function of gas saturation at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w</a:t>
            </a:r>
            <a:r>
              <a:rPr lang="en-US" sz="3600" dirty="0" smtClean="0"/>
              <a:t>= 0.25 and </a:t>
            </a:r>
            <a:r>
              <a:rPr lang="en-US" sz="3600" i="1" dirty="0" smtClean="0">
                <a:latin typeface="Times New Roman" pitchFamily="18" charset="0"/>
                <a:cs typeface="Times New Roman" pitchFamily="18" charset="0"/>
              </a:rPr>
              <a:t>p</a:t>
            </a:r>
            <a:r>
              <a:rPr lang="en-US" sz="3600" i="1" baseline="-25000" dirty="0" smtClean="0">
                <a:latin typeface="Times New Roman" pitchFamily="18" charset="0"/>
                <a:cs typeface="Times New Roman" pitchFamily="18" charset="0"/>
              </a:rPr>
              <a:t>w</a:t>
            </a:r>
            <a:r>
              <a:rPr lang="en-US" sz="3600" dirty="0" smtClean="0"/>
              <a:t>= 20 and 30 </a:t>
            </a:r>
            <a:r>
              <a:rPr lang="en-US" sz="3600" dirty="0" err="1" smtClean="0"/>
              <a:t>MPa</a:t>
            </a:r>
            <a:endParaRPr lang="es-AR" sz="3600" dirty="0"/>
          </a:p>
        </p:txBody>
      </p:sp>
      <p:sp>
        <p:nvSpPr>
          <p:cNvPr id="8" name="7 Rectángulo"/>
          <p:cNvSpPr/>
          <p:nvPr/>
        </p:nvSpPr>
        <p:spPr>
          <a:xfrm>
            <a:off x="10845800" y="27601588"/>
            <a:ext cx="10236199" cy="1200329"/>
          </a:xfrm>
          <a:prstGeom prst="rect">
            <a:avLst/>
          </a:prstGeom>
        </p:spPr>
        <p:txBody>
          <a:bodyPr wrap="square">
            <a:spAutoFit/>
          </a:bodyPr>
          <a:lstStyle/>
          <a:p>
            <a:pPr algn="ctr"/>
            <a:r>
              <a:rPr lang="en-US" sz="3600" dirty="0" smtClean="0"/>
              <a:t>Type II, III and IV P-wave phase velocities as function of gas saturation at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w</a:t>
            </a:r>
            <a:r>
              <a:rPr lang="en-US" sz="3600" i="1" baseline="-25000" dirty="0" smtClean="0">
                <a:latin typeface="Times New Roman" pitchFamily="18" charset="0"/>
                <a:cs typeface="Times New Roman" pitchFamily="18" charset="0"/>
              </a:rPr>
              <a:t> </a:t>
            </a:r>
            <a:r>
              <a:rPr lang="en-US" sz="3600" dirty="0" smtClean="0"/>
              <a:t>= 0.25 and </a:t>
            </a:r>
            <a:r>
              <a:rPr lang="en-US" sz="3600" i="1" dirty="0" smtClean="0">
                <a:latin typeface="Times New Roman" pitchFamily="18" charset="0"/>
                <a:cs typeface="Times New Roman" pitchFamily="18" charset="0"/>
              </a:rPr>
              <a:t>p</a:t>
            </a:r>
            <a:r>
              <a:rPr lang="en-US" sz="3600" i="1" baseline="-25000" dirty="0" smtClean="0">
                <a:latin typeface="Times New Roman" pitchFamily="18" charset="0"/>
                <a:cs typeface="Times New Roman" pitchFamily="18" charset="0"/>
              </a:rPr>
              <a:t>w </a:t>
            </a:r>
            <a:r>
              <a:rPr lang="en-US" sz="3600" dirty="0" smtClean="0"/>
              <a:t>= 20 and 30 </a:t>
            </a:r>
            <a:r>
              <a:rPr lang="en-US" sz="3600" dirty="0" err="1" smtClean="0"/>
              <a:t>MPa</a:t>
            </a:r>
            <a:endParaRPr lang="es-AR" sz="3600" dirty="0"/>
          </a:p>
        </p:txBody>
      </p:sp>
      <p:sp>
        <p:nvSpPr>
          <p:cNvPr id="1029" name="Rectangle 5"/>
          <p:cNvSpPr>
            <a:spLocks noChangeArrowheads="1"/>
          </p:cNvSpPr>
          <p:nvPr/>
        </p:nvSpPr>
        <p:spPr bwMode="auto">
          <a:xfrm>
            <a:off x="0" y="0"/>
            <a:ext cx="21488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sp>
        <p:nvSpPr>
          <p:cNvPr id="9" name="8 Rectángulo"/>
          <p:cNvSpPr/>
          <p:nvPr/>
        </p:nvSpPr>
        <p:spPr>
          <a:xfrm>
            <a:off x="522512" y="29410585"/>
            <a:ext cx="9862459" cy="7478970"/>
          </a:xfrm>
          <a:prstGeom prst="rect">
            <a:avLst/>
          </a:prstGeom>
          <a:solidFill>
            <a:schemeClr val="accent1">
              <a:lumMod val="20000"/>
              <a:lumOff val="80000"/>
            </a:schemeClr>
          </a:solidFill>
        </p:spPr>
        <p:txBody>
          <a:bodyPr wrap="square">
            <a:spAutoFit/>
          </a:bodyPr>
          <a:lstStyle/>
          <a:p>
            <a:pPr algn="ctr"/>
            <a:r>
              <a:rPr lang="en-US" sz="4800" dirty="0" smtClean="0"/>
              <a:t>Type I P-wave phase velocities show the characteristic decreasing behavior as gas saturation </a:t>
            </a:r>
            <a:r>
              <a:rPr lang="en-US" sz="4800" i="1" dirty="0" err="1" smtClean="0">
                <a:latin typeface="Times New Roman" pitchFamily="18" charset="0"/>
                <a:cs typeface="Times New Roman" pitchFamily="18" charset="0"/>
              </a:rPr>
              <a:t>S</a:t>
            </a:r>
            <a:r>
              <a:rPr lang="en-US" sz="4800" i="1" baseline="-25000" dirty="0" err="1" smtClean="0">
                <a:latin typeface="Times New Roman" pitchFamily="18" charset="0"/>
                <a:cs typeface="Times New Roman" pitchFamily="18" charset="0"/>
              </a:rPr>
              <a:t>g</a:t>
            </a:r>
            <a:r>
              <a:rPr lang="en-US" sz="4800" dirty="0" smtClean="0"/>
              <a:t> increases until a threshold value at which velocities start to increase.</a:t>
            </a:r>
          </a:p>
          <a:p>
            <a:pPr algn="ctr"/>
            <a:r>
              <a:rPr lang="en-US" sz="4800" dirty="0" smtClean="0"/>
              <a:t>S-wave phase velocities are increasing functions of </a:t>
            </a:r>
            <a:r>
              <a:rPr lang="en-US" sz="4800" i="1" dirty="0" err="1" smtClean="0">
                <a:latin typeface="Times New Roman" pitchFamily="18" charset="0"/>
                <a:cs typeface="Times New Roman" pitchFamily="18" charset="0"/>
              </a:rPr>
              <a:t>S</a:t>
            </a:r>
            <a:r>
              <a:rPr lang="en-US" sz="4800" i="1" baseline="-25000" dirty="0" err="1" smtClean="0">
                <a:latin typeface="Times New Roman" pitchFamily="18" charset="0"/>
                <a:cs typeface="Times New Roman" pitchFamily="18" charset="0"/>
              </a:rPr>
              <a:t>g</a:t>
            </a:r>
            <a:r>
              <a:rPr lang="en-US" sz="4800" baseline="-25000" dirty="0" smtClean="0"/>
              <a:t>  </a:t>
            </a:r>
            <a:r>
              <a:rPr lang="en-US" sz="4800" dirty="0" smtClean="0"/>
              <a:t>. </a:t>
            </a:r>
          </a:p>
          <a:p>
            <a:pPr algn="ctr"/>
            <a:r>
              <a:rPr lang="en-US" sz="4800" dirty="0" smtClean="0"/>
              <a:t>Notice that as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 increases, velocities of  Type I waves increase while S-waves velocities decrease.</a:t>
            </a:r>
            <a:endParaRPr lang="es-AR" sz="3600" dirty="0"/>
          </a:p>
        </p:txBody>
      </p:sp>
      <p:sp>
        <p:nvSpPr>
          <p:cNvPr id="10" name="9 Rectángulo"/>
          <p:cNvSpPr/>
          <p:nvPr/>
        </p:nvSpPr>
        <p:spPr>
          <a:xfrm>
            <a:off x="10744200" y="29391426"/>
            <a:ext cx="10033000" cy="7478970"/>
          </a:xfrm>
          <a:prstGeom prst="rect">
            <a:avLst/>
          </a:prstGeom>
          <a:solidFill>
            <a:schemeClr val="accent1">
              <a:lumMod val="20000"/>
              <a:lumOff val="80000"/>
            </a:schemeClr>
          </a:solidFill>
        </p:spPr>
        <p:txBody>
          <a:bodyPr wrap="square">
            <a:spAutoFit/>
          </a:bodyPr>
          <a:lstStyle/>
          <a:p>
            <a:pPr algn="ctr"/>
            <a:r>
              <a:rPr lang="en-US" sz="4800" dirty="0" smtClean="0"/>
              <a:t>Type II and III P-wave phase velocities decrease as </a:t>
            </a:r>
            <a:r>
              <a:rPr lang="en-US" sz="4800" i="1" dirty="0" err="1" smtClean="0">
                <a:latin typeface="Times New Roman" pitchFamily="18" charset="0"/>
                <a:cs typeface="Times New Roman" pitchFamily="18" charset="0"/>
              </a:rPr>
              <a:t>S</a:t>
            </a:r>
            <a:r>
              <a:rPr lang="en-US" sz="4800" i="1" baseline="-25000" dirty="0" err="1" smtClean="0">
                <a:latin typeface="Times New Roman" pitchFamily="18" charset="0"/>
                <a:cs typeface="Times New Roman" pitchFamily="18" charset="0"/>
              </a:rPr>
              <a:t>g</a:t>
            </a:r>
            <a:r>
              <a:rPr lang="en-US" sz="4800" dirty="0" smtClean="0"/>
              <a:t> increases, with higher values for increasing values of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a:t>
            </a:r>
          </a:p>
          <a:p>
            <a:pPr algn="ctr"/>
            <a:r>
              <a:rPr lang="en-US" sz="4800" dirty="0" smtClean="0"/>
              <a:t>Phase velocities of Type IV waves are almost independent of </a:t>
            </a:r>
            <a:r>
              <a:rPr lang="en-US" sz="4800" i="1" dirty="0" err="1" smtClean="0">
                <a:latin typeface="Times New Roman" pitchFamily="18" charset="0"/>
                <a:cs typeface="Times New Roman" pitchFamily="18" charset="0"/>
              </a:rPr>
              <a:t>S</a:t>
            </a:r>
            <a:r>
              <a:rPr lang="en-US" sz="4800" i="1" baseline="-25000" dirty="0" err="1" smtClean="0">
                <a:latin typeface="Times New Roman" pitchFamily="18" charset="0"/>
                <a:cs typeface="Times New Roman" pitchFamily="18" charset="0"/>
              </a:rPr>
              <a:t>g</a:t>
            </a:r>
            <a:r>
              <a:rPr lang="en-US" sz="4800" dirty="0" smtClean="0"/>
              <a:t> , with their values increasing as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 increases.</a:t>
            </a:r>
          </a:p>
          <a:p>
            <a:pPr algn="ctr"/>
            <a:endParaRPr lang="en-US" sz="4800" dirty="0" smtClean="0"/>
          </a:p>
          <a:p>
            <a:pPr algn="ctr"/>
            <a:endParaRPr lang="en-US" sz="4800" dirty="0" smtClean="0"/>
          </a:p>
          <a:p>
            <a:pPr algn="ctr"/>
            <a:endParaRPr lang="en-US" sz="4800" dirty="0" smtClean="0"/>
          </a:p>
          <a:p>
            <a:pPr algn="ctr"/>
            <a:endParaRPr lang="es-AR" sz="4800" dirty="0"/>
          </a:p>
        </p:txBody>
      </p:sp>
      <p:sp>
        <p:nvSpPr>
          <p:cNvPr id="17" name="16 Rectángulo"/>
          <p:cNvSpPr/>
          <p:nvPr/>
        </p:nvSpPr>
        <p:spPr>
          <a:xfrm>
            <a:off x="3756385" y="18926806"/>
            <a:ext cx="14916584" cy="1200329"/>
          </a:xfrm>
          <a:prstGeom prst="rect">
            <a:avLst/>
          </a:prstGeom>
        </p:spPr>
        <p:txBody>
          <a:bodyPr wrap="none">
            <a:spAutoFit/>
          </a:bodyPr>
          <a:lstStyle/>
          <a:p>
            <a:r>
              <a:rPr lang="es-AR" sz="7200" b="1" dirty="0" smtClean="0">
                <a:solidFill>
                  <a:srgbClr val="002060"/>
                </a:solidFill>
              </a:rPr>
              <a:t>PURELY ELASTIC CASE (</a:t>
            </a:r>
            <a:r>
              <a:rPr lang="es-AR" sz="7200" b="1" dirty="0" err="1" smtClean="0">
                <a:solidFill>
                  <a:srgbClr val="002060"/>
                </a:solidFill>
              </a:rPr>
              <a:t>zero</a:t>
            </a:r>
            <a:r>
              <a:rPr lang="es-AR" sz="7200" b="1" dirty="0" smtClean="0">
                <a:solidFill>
                  <a:srgbClr val="002060"/>
                </a:solidFill>
              </a:rPr>
              <a:t> </a:t>
            </a:r>
            <a:r>
              <a:rPr lang="es-AR" sz="7200" b="1" dirty="0" err="1" smtClean="0">
                <a:solidFill>
                  <a:srgbClr val="002060"/>
                </a:solidFill>
              </a:rPr>
              <a:t>viscosities</a:t>
            </a:r>
            <a:r>
              <a:rPr lang="es-AR" sz="7200" b="1" dirty="0" smtClean="0">
                <a:solidFill>
                  <a:srgbClr val="002060"/>
                </a:solidFill>
              </a:rPr>
              <a:t>)</a:t>
            </a:r>
            <a:endParaRPr lang="es-AR" sz="7200" b="1" dirty="0">
              <a:solidFill>
                <a:srgbClr val="002060"/>
              </a:solidFill>
            </a:endParaRPr>
          </a:p>
        </p:txBody>
      </p:sp>
      <p:graphicFrame>
        <p:nvGraphicFramePr>
          <p:cNvPr id="14" name="13 Objeto"/>
          <p:cNvGraphicFramePr>
            <a:graphicFrameLocks noChangeAspect="1"/>
          </p:cNvGraphicFramePr>
          <p:nvPr/>
        </p:nvGraphicFramePr>
        <p:xfrm>
          <a:off x="519113" y="12812713"/>
          <a:ext cx="19927887" cy="1068387"/>
        </p:xfrm>
        <a:graphic>
          <a:graphicData uri="http://schemas.openxmlformats.org/presentationml/2006/ole">
            <mc:AlternateContent xmlns:mc="http://schemas.openxmlformats.org/markup-compatibility/2006">
              <mc:Choice xmlns:v="urn:schemas-microsoft-com:vml" Requires="v">
                <p:oleObj spid="_x0000_s1035" name="Ecuación" r:id="rId5" imgW="4965480" imgH="266400" progId="Equation.3">
                  <p:embed/>
                </p:oleObj>
              </mc:Choice>
              <mc:Fallback>
                <p:oleObj name="Ecuación" r:id="rId5" imgW="4965480" imgH="2664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113" y="12812713"/>
                        <a:ext cx="19927887" cy="1068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14 Rectángulo"/>
          <p:cNvSpPr/>
          <p:nvPr/>
        </p:nvSpPr>
        <p:spPr>
          <a:xfrm>
            <a:off x="727528" y="11648425"/>
            <a:ext cx="13989958" cy="875945"/>
          </a:xfrm>
          <a:prstGeom prst="rect">
            <a:avLst/>
          </a:prstGeom>
        </p:spPr>
        <p:txBody>
          <a:bodyPr wrap="square">
            <a:spAutoFit/>
          </a:bodyPr>
          <a:lstStyle/>
          <a:p>
            <a:r>
              <a:rPr lang="es-AR" dirty="0" err="1" smtClean="0"/>
              <a:t>Capillary</a:t>
            </a:r>
            <a:r>
              <a:rPr lang="es-AR" dirty="0" smtClean="0"/>
              <a:t> </a:t>
            </a:r>
            <a:r>
              <a:rPr lang="es-AR" dirty="0" err="1" smtClean="0"/>
              <a:t>pressure</a:t>
            </a:r>
            <a:r>
              <a:rPr lang="es-AR" dirty="0" smtClean="0"/>
              <a:t> </a:t>
            </a:r>
            <a:r>
              <a:rPr lang="es-AR" dirty="0" err="1" smtClean="0"/>
              <a:t>functions</a:t>
            </a:r>
            <a:r>
              <a:rPr lang="es-AR" dirty="0" smtClean="0"/>
              <a:t> : </a:t>
            </a:r>
            <a:endParaRPr lang="es-AR" dirty="0"/>
          </a:p>
        </p:txBody>
      </p:sp>
      <p:sp>
        <p:nvSpPr>
          <p:cNvPr id="16" name="15 Rectángulo"/>
          <p:cNvSpPr/>
          <p:nvPr/>
        </p:nvSpPr>
        <p:spPr>
          <a:xfrm>
            <a:off x="884917" y="15590415"/>
            <a:ext cx="15238186" cy="875945"/>
          </a:xfrm>
          <a:prstGeom prst="rect">
            <a:avLst/>
          </a:prstGeom>
        </p:spPr>
        <p:txBody>
          <a:bodyPr wrap="square">
            <a:spAutoFit/>
          </a:bodyPr>
          <a:lstStyle/>
          <a:p>
            <a:r>
              <a:rPr lang="es-AR" dirty="0" err="1" smtClean="0"/>
              <a:t>Relative</a:t>
            </a:r>
            <a:r>
              <a:rPr lang="es-AR" dirty="0" smtClean="0"/>
              <a:t> </a:t>
            </a:r>
            <a:r>
              <a:rPr lang="es-AR" dirty="0" err="1" smtClean="0"/>
              <a:t>permeability</a:t>
            </a:r>
            <a:r>
              <a:rPr lang="es-AR" dirty="0" smtClean="0"/>
              <a:t> </a:t>
            </a:r>
            <a:r>
              <a:rPr lang="es-AR" dirty="0" err="1" smtClean="0"/>
              <a:t>functions</a:t>
            </a:r>
            <a:r>
              <a:rPr lang="es-AR" dirty="0" smtClean="0"/>
              <a:t>:</a:t>
            </a:r>
            <a:endParaRPr lang="es-AR" dirty="0"/>
          </a:p>
        </p:txBody>
      </p:sp>
      <p:graphicFrame>
        <p:nvGraphicFramePr>
          <p:cNvPr id="2" name="Object 3"/>
          <p:cNvGraphicFramePr>
            <a:graphicFrameLocks noChangeAspect="1"/>
          </p:cNvGraphicFramePr>
          <p:nvPr/>
        </p:nvGraphicFramePr>
        <p:xfrm>
          <a:off x="512763" y="13981113"/>
          <a:ext cx="19927887" cy="1068387"/>
        </p:xfrm>
        <a:graphic>
          <a:graphicData uri="http://schemas.openxmlformats.org/presentationml/2006/ole">
            <mc:AlternateContent xmlns:mc="http://schemas.openxmlformats.org/markup-compatibility/2006">
              <mc:Choice xmlns:v="urn:schemas-microsoft-com:vml" Requires="v">
                <p:oleObj spid="_x0000_s1036" name="Ecuación" r:id="rId7" imgW="4965480" imgH="266400" progId="Equation.3">
                  <p:embed/>
                </p:oleObj>
              </mc:Choice>
              <mc:Fallback>
                <p:oleObj name="Ecuación" r:id="rId7" imgW="4965480" imgH="26640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2763" y="13981113"/>
                        <a:ext cx="19927887" cy="1068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2268084" y="16332653"/>
          <a:ext cx="16614775" cy="2035175"/>
        </p:xfrm>
        <a:graphic>
          <a:graphicData uri="http://schemas.openxmlformats.org/presentationml/2006/ole">
            <mc:AlternateContent xmlns:mc="http://schemas.openxmlformats.org/markup-compatibility/2006">
              <mc:Choice xmlns:v="urn:schemas-microsoft-com:vml" Requires="v">
                <p:oleObj spid="_x0000_s1037" name="Ecuación" r:id="rId9" imgW="4140000" imgH="507960" progId="Equation.3">
                  <p:embed/>
                </p:oleObj>
              </mc:Choice>
              <mc:Fallback>
                <p:oleObj name="Ecuación" r:id="rId9" imgW="4140000" imgH="507960" progId="Equation.3">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68084" y="16332653"/>
                        <a:ext cx="16614775" cy="203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1" name="Object 7"/>
          <p:cNvGraphicFramePr>
            <a:graphicFrameLocks noChangeAspect="1"/>
          </p:cNvGraphicFramePr>
          <p:nvPr/>
        </p:nvGraphicFramePr>
        <p:xfrm>
          <a:off x="2324100" y="6648450"/>
          <a:ext cx="17297400" cy="5276850"/>
        </p:xfrm>
        <a:graphic>
          <a:graphicData uri="http://schemas.openxmlformats.org/presentationml/2006/ole">
            <mc:AlternateContent xmlns:mc="http://schemas.openxmlformats.org/markup-compatibility/2006">
              <mc:Choice xmlns:v="urn:schemas-microsoft-com:vml" Requires="v">
                <p:oleObj spid="_x0000_s1038" name="Documento" r:id="rId12" imgW="5767548" imgH="1764063" progId="Word.Document.12">
                  <p:embed/>
                </p:oleObj>
              </mc:Choice>
              <mc:Fallback>
                <p:oleObj name="Documento" r:id="rId12" imgW="5767548" imgH="1764063" progId="Word.Document.12">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24100" y="6648450"/>
                        <a:ext cx="17297400" cy="527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 name="22 Rectángulo"/>
          <p:cNvSpPr/>
          <p:nvPr/>
        </p:nvSpPr>
        <p:spPr>
          <a:xfrm>
            <a:off x="857147" y="989310"/>
            <a:ext cx="9150838" cy="1200329"/>
          </a:xfrm>
          <a:prstGeom prst="rect">
            <a:avLst/>
          </a:prstGeom>
        </p:spPr>
        <p:txBody>
          <a:bodyPr wrap="none">
            <a:spAutoFit/>
          </a:bodyPr>
          <a:lstStyle/>
          <a:p>
            <a:r>
              <a:rPr lang="es-AR" sz="7200" b="1" dirty="0" smtClean="0">
                <a:solidFill>
                  <a:srgbClr val="FF0000"/>
                </a:solidFill>
              </a:rPr>
              <a:t>NUMERICAL EXAMPLES</a:t>
            </a:r>
            <a:endParaRPr lang="es-AR" sz="7200" dirty="0"/>
          </a:p>
        </p:txBody>
      </p:sp>
      <p:sp>
        <p:nvSpPr>
          <p:cNvPr id="24" name="23 Rectángulo"/>
          <p:cNvSpPr/>
          <p:nvPr/>
        </p:nvSpPr>
        <p:spPr>
          <a:xfrm>
            <a:off x="771524" y="5621822"/>
            <a:ext cx="17173575" cy="875945"/>
          </a:xfrm>
          <a:prstGeom prst="rect">
            <a:avLst/>
          </a:prstGeom>
        </p:spPr>
        <p:txBody>
          <a:bodyPr wrap="square">
            <a:spAutoFit/>
          </a:bodyPr>
          <a:lstStyle/>
          <a:p>
            <a:r>
              <a:rPr lang="es-AR" dirty="0" err="1" smtClean="0"/>
              <a:t>We</a:t>
            </a:r>
            <a:r>
              <a:rPr lang="es-AR" dirty="0" smtClean="0"/>
              <a:t> </a:t>
            </a:r>
            <a:r>
              <a:rPr lang="es-AR" dirty="0" err="1" smtClean="0"/>
              <a:t>choose</a:t>
            </a:r>
            <a:r>
              <a:rPr lang="es-AR" dirty="0" smtClean="0"/>
              <a:t> </a:t>
            </a:r>
            <a:r>
              <a:rPr lang="es-AR" dirty="0" err="1" smtClean="0"/>
              <a:t>two</a:t>
            </a:r>
            <a:r>
              <a:rPr lang="es-AR" dirty="0" smtClean="0"/>
              <a:t> </a:t>
            </a:r>
            <a:r>
              <a:rPr lang="es-AR" dirty="0" err="1" smtClean="0"/>
              <a:t>reference</a:t>
            </a:r>
            <a:r>
              <a:rPr lang="es-AR" dirty="0" smtClean="0"/>
              <a:t> </a:t>
            </a:r>
            <a:r>
              <a:rPr lang="es-AR" dirty="0" err="1" smtClean="0"/>
              <a:t>water</a:t>
            </a:r>
            <a:r>
              <a:rPr lang="es-AR" dirty="0" smtClean="0"/>
              <a:t> </a:t>
            </a:r>
            <a:r>
              <a:rPr lang="es-AR" dirty="0" err="1" smtClean="0"/>
              <a:t>pressures</a:t>
            </a:r>
            <a:r>
              <a:rPr lang="es-AR" dirty="0" smtClean="0"/>
              <a:t>:        = 20 and 30 </a:t>
            </a:r>
            <a:r>
              <a:rPr lang="es-AR" dirty="0" err="1" smtClean="0"/>
              <a:t>MPa</a:t>
            </a:r>
            <a:endParaRPr lang="es-AR" dirty="0"/>
          </a:p>
        </p:txBody>
      </p:sp>
      <p:sp>
        <p:nvSpPr>
          <p:cNvPr id="25" name="24 Rectángulo"/>
          <p:cNvSpPr/>
          <p:nvPr/>
        </p:nvSpPr>
        <p:spPr>
          <a:xfrm>
            <a:off x="1000125" y="4195632"/>
            <a:ext cx="19288125" cy="830997"/>
          </a:xfrm>
          <a:prstGeom prst="rect">
            <a:avLst/>
          </a:prstGeom>
          <a:solidFill>
            <a:schemeClr val="accent4">
              <a:lumMod val="60000"/>
              <a:lumOff val="40000"/>
            </a:schemeClr>
          </a:solidFill>
        </p:spPr>
        <p:txBody>
          <a:bodyPr wrap="square">
            <a:spAutoFit/>
          </a:bodyPr>
          <a:lstStyle/>
          <a:p>
            <a:r>
              <a:rPr lang="es-AR" sz="4800" dirty="0" smtClean="0"/>
              <a:t> </a:t>
            </a:r>
            <a:r>
              <a:rPr lang="el-GR" sz="4800" dirty="0" smtClean="0"/>
              <a:t>φ = </a:t>
            </a:r>
            <a:r>
              <a:rPr lang="es-AR" sz="4800" dirty="0" smtClean="0"/>
              <a:t>0</a:t>
            </a:r>
            <a:r>
              <a:rPr lang="el-GR" sz="4800" dirty="0" smtClean="0"/>
              <a:t>.33 </a:t>
            </a:r>
            <a:r>
              <a:rPr lang="es-AR" sz="4800" dirty="0" smtClean="0"/>
              <a:t>; k= 5 D;  </a:t>
            </a:r>
            <a:r>
              <a:rPr lang="el-GR" sz="4800" dirty="0" smtClean="0"/>
              <a:t>ρ</a:t>
            </a:r>
            <a:r>
              <a:rPr lang="es-AR" sz="4800" dirty="0" smtClean="0"/>
              <a:t>s = 2.65 gr/cm</a:t>
            </a:r>
            <a:r>
              <a:rPr lang="es-AR" sz="4800" baseline="30000" dirty="0" smtClean="0"/>
              <a:t>3</a:t>
            </a:r>
            <a:r>
              <a:rPr lang="es-AR" sz="4800" dirty="0" smtClean="0"/>
              <a:t>, </a:t>
            </a:r>
            <a:r>
              <a:rPr lang="es-AR" sz="4800" dirty="0" err="1" smtClean="0"/>
              <a:t>Ks</a:t>
            </a:r>
            <a:r>
              <a:rPr lang="es-AR" sz="4800" dirty="0" smtClean="0"/>
              <a:t> = 36 </a:t>
            </a:r>
            <a:r>
              <a:rPr lang="es-AR" sz="4800" dirty="0" err="1" smtClean="0"/>
              <a:t>GPa</a:t>
            </a:r>
            <a:r>
              <a:rPr lang="es-AR" sz="4800" dirty="0" smtClean="0"/>
              <a:t>, Km= 6.21 </a:t>
            </a:r>
            <a:r>
              <a:rPr lang="es-AR" sz="4800" dirty="0" err="1" smtClean="0"/>
              <a:t>GPa</a:t>
            </a:r>
            <a:r>
              <a:rPr lang="es-AR" sz="4800" dirty="0" smtClean="0"/>
              <a:t>; N= 4.55 </a:t>
            </a:r>
            <a:r>
              <a:rPr lang="es-AR" sz="4800" dirty="0" err="1" smtClean="0"/>
              <a:t>GPa</a:t>
            </a:r>
            <a:r>
              <a:rPr lang="es-AR" sz="4800" dirty="0" smtClean="0"/>
              <a:t> </a:t>
            </a:r>
            <a:endParaRPr lang="es-AR" sz="4800" dirty="0"/>
          </a:p>
        </p:txBody>
      </p:sp>
      <p:graphicFrame>
        <p:nvGraphicFramePr>
          <p:cNvPr id="1032" name="Object 8"/>
          <p:cNvGraphicFramePr>
            <a:graphicFrameLocks noChangeAspect="1"/>
          </p:cNvGraphicFramePr>
          <p:nvPr/>
        </p:nvGraphicFramePr>
        <p:xfrm>
          <a:off x="12153900" y="5581650"/>
          <a:ext cx="1069975" cy="976313"/>
        </p:xfrm>
        <a:graphic>
          <a:graphicData uri="http://schemas.openxmlformats.org/presentationml/2006/ole">
            <mc:AlternateContent xmlns:mc="http://schemas.openxmlformats.org/markup-compatibility/2006">
              <mc:Choice xmlns:v="urn:schemas-microsoft-com:vml" Requires="v">
                <p:oleObj spid="_x0000_s1039" name="Ecuación" r:id="rId14" imgW="228600" imgH="228600" progId="Equation.3">
                  <p:embed/>
                </p:oleObj>
              </mc:Choice>
              <mc:Fallback>
                <p:oleObj name="Ecuación" r:id="rId14" imgW="228600" imgH="228600" progId="Equation.3">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153900" y="5581650"/>
                        <a:ext cx="1069975" cy="976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3" name="Object 9"/>
          <p:cNvGraphicFramePr>
            <a:graphicFrameLocks noChangeAspect="1"/>
          </p:cNvGraphicFramePr>
          <p:nvPr/>
        </p:nvGraphicFramePr>
        <p:xfrm>
          <a:off x="11703050" y="7550150"/>
          <a:ext cx="1069975" cy="976313"/>
        </p:xfrm>
        <a:graphic>
          <a:graphicData uri="http://schemas.openxmlformats.org/presentationml/2006/ole">
            <mc:AlternateContent xmlns:mc="http://schemas.openxmlformats.org/markup-compatibility/2006">
              <mc:Choice xmlns:v="urn:schemas-microsoft-com:vml" Requires="v">
                <p:oleObj spid="_x0000_s1040" name="Ecuación" r:id="rId16" imgW="228600" imgH="228600" progId="Equation.3">
                  <p:embed/>
                </p:oleObj>
              </mc:Choice>
              <mc:Fallback>
                <p:oleObj name="Ecuación" r:id="rId16" imgW="228600" imgH="228600" progId="Equation.3">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1703050" y="7550150"/>
                        <a:ext cx="1069975" cy="976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4" name="Object 10"/>
          <p:cNvGraphicFramePr>
            <a:graphicFrameLocks noChangeAspect="1"/>
          </p:cNvGraphicFramePr>
          <p:nvPr/>
        </p:nvGraphicFramePr>
        <p:xfrm>
          <a:off x="15786100" y="7537450"/>
          <a:ext cx="1069975" cy="976313"/>
        </p:xfrm>
        <a:graphic>
          <a:graphicData uri="http://schemas.openxmlformats.org/presentationml/2006/ole">
            <mc:AlternateContent xmlns:mc="http://schemas.openxmlformats.org/markup-compatibility/2006">
              <mc:Choice xmlns:v="urn:schemas-microsoft-com:vml" Requires="v">
                <p:oleObj spid="_x0000_s1041" name="Ecuación" r:id="rId18" imgW="228600" imgH="228600" progId="Equation.3">
                  <p:embed/>
                </p:oleObj>
              </mc:Choice>
              <mc:Fallback>
                <p:oleObj name="Ecuación" r:id="rId18" imgW="228600" imgH="228600" progId="Equation.3">
                  <p:embed/>
                  <p:pic>
                    <p:nvPicPr>
                      <p:cNvPr id="0" name="Picture 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786100" y="7537450"/>
                        <a:ext cx="1069975" cy="976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2" name="21 Rectángulo"/>
          <p:cNvSpPr/>
          <p:nvPr/>
        </p:nvSpPr>
        <p:spPr>
          <a:xfrm>
            <a:off x="0" y="33049029"/>
            <a:ext cx="21488400" cy="7772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Rectángulo"/>
          <p:cNvSpPr/>
          <p:nvPr/>
        </p:nvSpPr>
        <p:spPr>
          <a:xfrm>
            <a:off x="279403" y="3015343"/>
            <a:ext cx="10160000" cy="29458920"/>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4 Rectángulo"/>
          <p:cNvSpPr/>
          <p:nvPr/>
        </p:nvSpPr>
        <p:spPr>
          <a:xfrm>
            <a:off x="595814" y="10033513"/>
            <a:ext cx="9728200" cy="1200329"/>
          </a:xfrm>
          <a:prstGeom prst="rect">
            <a:avLst/>
          </a:prstGeom>
        </p:spPr>
        <p:txBody>
          <a:bodyPr wrap="square">
            <a:spAutoFit/>
          </a:bodyPr>
          <a:lstStyle/>
          <a:p>
            <a:pPr algn="ctr"/>
            <a:r>
              <a:rPr lang="en-US" sz="3600" dirty="0" smtClean="0"/>
              <a:t>Type I P and S wave phase velocities as function of frequency at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w</a:t>
            </a:r>
            <a:r>
              <a:rPr lang="en-US" sz="3600" i="1" baseline="-25000" dirty="0" smtClean="0">
                <a:latin typeface="Times New Roman" pitchFamily="18" charset="0"/>
                <a:cs typeface="Times New Roman" pitchFamily="18" charset="0"/>
              </a:rPr>
              <a:t> </a:t>
            </a:r>
            <a:r>
              <a:rPr lang="en-US" sz="3600" dirty="0" smtClean="0"/>
              <a:t>= 0.25,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g</a:t>
            </a:r>
            <a:r>
              <a:rPr lang="en-US" sz="3600" i="1" baseline="-25000" dirty="0" smtClean="0">
                <a:latin typeface="Times New Roman" pitchFamily="18" charset="0"/>
                <a:cs typeface="Times New Roman" pitchFamily="18" charset="0"/>
              </a:rPr>
              <a:t> </a:t>
            </a:r>
            <a:r>
              <a:rPr lang="en-US" sz="3600" dirty="0" smtClean="0"/>
              <a:t>=0.1 and </a:t>
            </a:r>
            <a:r>
              <a:rPr lang="en-US" sz="3600" i="1" dirty="0" smtClean="0">
                <a:latin typeface="Times New Roman" pitchFamily="18" charset="0"/>
                <a:cs typeface="Times New Roman" pitchFamily="18" charset="0"/>
              </a:rPr>
              <a:t>p</a:t>
            </a:r>
            <a:r>
              <a:rPr lang="en-US" sz="3600" i="1" baseline="-25000" dirty="0" smtClean="0">
                <a:latin typeface="Times New Roman" pitchFamily="18" charset="0"/>
                <a:cs typeface="Times New Roman" pitchFamily="18" charset="0"/>
              </a:rPr>
              <a:t>w </a:t>
            </a:r>
            <a:r>
              <a:rPr lang="en-US" sz="3600" dirty="0" smtClean="0"/>
              <a:t>= 20, 30 </a:t>
            </a:r>
            <a:r>
              <a:rPr lang="en-US" sz="3600" dirty="0" err="1" smtClean="0"/>
              <a:t>MPa</a:t>
            </a:r>
            <a:endParaRPr lang="es-AR" sz="3600" dirty="0"/>
          </a:p>
        </p:txBody>
      </p:sp>
      <p:sp>
        <p:nvSpPr>
          <p:cNvPr id="6" name="5 Rectángulo"/>
          <p:cNvSpPr/>
          <p:nvPr/>
        </p:nvSpPr>
        <p:spPr>
          <a:xfrm>
            <a:off x="10677438" y="10188816"/>
            <a:ext cx="10236199" cy="1200329"/>
          </a:xfrm>
          <a:prstGeom prst="rect">
            <a:avLst/>
          </a:prstGeom>
        </p:spPr>
        <p:txBody>
          <a:bodyPr wrap="square">
            <a:spAutoFit/>
          </a:bodyPr>
          <a:lstStyle/>
          <a:p>
            <a:pPr algn="ctr"/>
            <a:r>
              <a:rPr lang="en-US" sz="3600" dirty="0" smtClean="0"/>
              <a:t>Type II, III and IV P-wave phase velocities as function of frequency at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w</a:t>
            </a:r>
            <a:r>
              <a:rPr lang="en-US" sz="3600" i="1" baseline="-25000" dirty="0" smtClean="0">
                <a:latin typeface="Times New Roman" pitchFamily="18" charset="0"/>
                <a:cs typeface="Times New Roman" pitchFamily="18" charset="0"/>
              </a:rPr>
              <a:t> </a:t>
            </a:r>
            <a:r>
              <a:rPr lang="en-US" sz="3600" dirty="0" smtClean="0"/>
              <a:t>= 0.25,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g</a:t>
            </a:r>
            <a:r>
              <a:rPr lang="en-US" sz="3600" i="1" baseline="-25000" dirty="0" smtClean="0">
                <a:latin typeface="Times New Roman" pitchFamily="18" charset="0"/>
                <a:cs typeface="Times New Roman" pitchFamily="18" charset="0"/>
              </a:rPr>
              <a:t> </a:t>
            </a:r>
            <a:r>
              <a:rPr lang="en-US" sz="3600" dirty="0" smtClean="0"/>
              <a:t>=0.1 and </a:t>
            </a:r>
            <a:r>
              <a:rPr lang="en-US" sz="3600" i="1" dirty="0" smtClean="0">
                <a:latin typeface="Times New Roman" pitchFamily="18" charset="0"/>
                <a:cs typeface="Times New Roman" pitchFamily="18" charset="0"/>
              </a:rPr>
              <a:t>p</a:t>
            </a:r>
            <a:r>
              <a:rPr lang="en-US" sz="3600" i="1" baseline="-25000" dirty="0" smtClean="0">
                <a:latin typeface="Times New Roman" pitchFamily="18" charset="0"/>
                <a:cs typeface="Times New Roman" pitchFamily="18" charset="0"/>
              </a:rPr>
              <a:t>w </a:t>
            </a:r>
            <a:r>
              <a:rPr lang="en-US" sz="3600" dirty="0" smtClean="0"/>
              <a:t>= 20, 30 </a:t>
            </a:r>
            <a:r>
              <a:rPr lang="en-US" sz="3600" dirty="0" err="1" smtClean="0"/>
              <a:t>MPa</a:t>
            </a:r>
            <a:endParaRPr lang="es-AR" sz="3600" dirty="0"/>
          </a:p>
        </p:txBody>
      </p:sp>
      <p:sp>
        <p:nvSpPr>
          <p:cNvPr id="7" name="6 Rectángulo"/>
          <p:cNvSpPr/>
          <p:nvPr/>
        </p:nvSpPr>
        <p:spPr>
          <a:xfrm>
            <a:off x="470263" y="11814933"/>
            <a:ext cx="10058399" cy="4524315"/>
          </a:xfrm>
          <a:prstGeom prst="rect">
            <a:avLst/>
          </a:prstGeom>
        </p:spPr>
        <p:txBody>
          <a:bodyPr wrap="square">
            <a:spAutoFit/>
          </a:bodyPr>
          <a:lstStyle/>
          <a:p>
            <a:pPr algn="ctr"/>
            <a:r>
              <a:rPr lang="en-US" sz="4800" dirty="0" smtClean="0"/>
              <a:t>Phase velocities for Type I and S-waves show no dispersion for frequencies below 1 kHz and very little above. </a:t>
            </a:r>
          </a:p>
          <a:p>
            <a:pPr algn="ctr"/>
            <a:r>
              <a:rPr lang="en-US" sz="4800" dirty="0" smtClean="0"/>
              <a:t>As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 increases, velocities of  Type I waves increase while S-waves velocities slightly decrease.</a:t>
            </a:r>
            <a:endParaRPr lang="es-AR" sz="3600" dirty="0"/>
          </a:p>
        </p:txBody>
      </p:sp>
      <p:sp>
        <p:nvSpPr>
          <p:cNvPr id="8" name="7 Rectángulo"/>
          <p:cNvSpPr/>
          <p:nvPr/>
        </p:nvSpPr>
        <p:spPr>
          <a:xfrm>
            <a:off x="10758717" y="11920886"/>
            <a:ext cx="10033000" cy="4524315"/>
          </a:xfrm>
          <a:prstGeom prst="rect">
            <a:avLst/>
          </a:prstGeom>
        </p:spPr>
        <p:txBody>
          <a:bodyPr wrap="square">
            <a:spAutoFit/>
          </a:bodyPr>
          <a:lstStyle/>
          <a:p>
            <a:pPr algn="ctr"/>
            <a:r>
              <a:rPr lang="en-US" sz="4800" dirty="0" smtClean="0"/>
              <a:t>Phase velocities of Type II,  III and  IV waves are almost zero at low frequencies, behaving as diffusion-type waves. At high frequencies they stabilize, with higher values for increasing values of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a:t>
            </a:r>
          </a:p>
        </p:txBody>
      </p:sp>
      <p:sp>
        <p:nvSpPr>
          <p:cNvPr id="9" name="8 Rectángulo"/>
          <p:cNvSpPr/>
          <p:nvPr/>
        </p:nvSpPr>
        <p:spPr>
          <a:xfrm>
            <a:off x="10479317" y="2975428"/>
            <a:ext cx="10566400" cy="29498835"/>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9 Rectángulo"/>
          <p:cNvSpPr/>
          <p:nvPr/>
        </p:nvSpPr>
        <p:spPr>
          <a:xfrm>
            <a:off x="4953815" y="1213028"/>
            <a:ext cx="12365757" cy="1200329"/>
          </a:xfrm>
          <a:prstGeom prst="rect">
            <a:avLst/>
          </a:prstGeom>
        </p:spPr>
        <p:txBody>
          <a:bodyPr wrap="none">
            <a:spAutoFit/>
          </a:bodyPr>
          <a:lstStyle/>
          <a:p>
            <a:r>
              <a:rPr lang="es-AR" sz="7200" b="1" dirty="0" smtClean="0">
                <a:solidFill>
                  <a:srgbClr val="002060"/>
                </a:solidFill>
              </a:rPr>
              <a:t>THE GENERAL DISSIPATIVE CASE</a:t>
            </a:r>
            <a:endParaRPr lang="es-AR" sz="7200" b="1" dirty="0">
              <a:solidFill>
                <a:srgbClr val="002060"/>
              </a:solidFill>
            </a:endParaRPr>
          </a:p>
        </p:txBody>
      </p:sp>
      <p:pic>
        <p:nvPicPr>
          <p:cNvPr id="1027" name="Picture 3" descr="C:\Gabriela\JuanSantos\Poster_SEG_2015\powerpointfigs\v2_v3_v4coarse_20_30_MPa.jpg"/>
          <p:cNvPicPr>
            <a:picLocks noChangeAspect="1" noChangeArrowheads="1"/>
          </p:cNvPicPr>
          <p:nvPr/>
        </p:nvPicPr>
        <p:blipFill>
          <a:blip r:embed="rId2" cstate="print"/>
          <a:srcRect/>
          <a:stretch>
            <a:fillRect/>
          </a:stretch>
        </p:blipFill>
        <p:spPr bwMode="auto">
          <a:xfrm>
            <a:off x="10879684" y="3265714"/>
            <a:ext cx="9041173" cy="6986361"/>
          </a:xfrm>
          <a:prstGeom prst="rect">
            <a:avLst/>
          </a:prstGeom>
          <a:noFill/>
        </p:spPr>
      </p:pic>
      <p:pic>
        <p:nvPicPr>
          <p:cNvPr id="1029" name="Picture 5" descr="C:\Gabriela\JuanSantos\Poster_SEG_2015\powerpointfigs\a2_a3_a4coarse_20_30_MPa.jpg"/>
          <p:cNvPicPr>
            <a:picLocks noChangeAspect="1" noChangeArrowheads="1"/>
          </p:cNvPicPr>
          <p:nvPr/>
        </p:nvPicPr>
        <p:blipFill>
          <a:blip r:embed="rId3" cstate="print"/>
          <a:srcRect/>
          <a:stretch>
            <a:fillRect/>
          </a:stretch>
        </p:blipFill>
        <p:spPr bwMode="auto">
          <a:xfrm>
            <a:off x="11720508" y="17508311"/>
            <a:ext cx="8977122" cy="6936867"/>
          </a:xfrm>
          <a:prstGeom prst="rect">
            <a:avLst/>
          </a:prstGeom>
          <a:noFill/>
        </p:spPr>
      </p:pic>
      <p:cxnSp>
        <p:nvCxnSpPr>
          <p:cNvPr id="16" name="15 Conector recto"/>
          <p:cNvCxnSpPr/>
          <p:nvPr/>
        </p:nvCxnSpPr>
        <p:spPr>
          <a:xfrm>
            <a:off x="326574" y="16958854"/>
            <a:ext cx="20769942" cy="26126"/>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17" name="16 Rectángulo"/>
          <p:cNvSpPr/>
          <p:nvPr/>
        </p:nvSpPr>
        <p:spPr>
          <a:xfrm>
            <a:off x="852353" y="25983054"/>
            <a:ext cx="9153797" cy="6001643"/>
          </a:xfrm>
          <a:prstGeom prst="rect">
            <a:avLst/>
          </a:prstGeom>
        </p:spPr>
        <p:txBody>
          <a:bodyPr wrap="square">
            <a:spAutoFit/>
          </a:bodyPr>
          <a:lstStyle/>
          <a:p>
            <a:r>
              <a:rPr lang="en-US" sz="4800" dirty="0" smtClean="0"/>
              <a:t>Type I and S-wave attenuations are almost zero at low frequencies and very small at high frequencies, with attenuation peaks located at the same frequency for both waves. Attenuation for Type I waves is higher for lower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 while for S-waves is independent of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a:t>
            </a:r>
            <a:endParaRPr lang="es-AR" sz="4800" dirty="0"/>
          </a:p>
        </p:txBody>
      </p:sp>
      <p:sp>
        <p:nvSpPr>
          <p:cNvPr id="18" name="17 Rectángulo"/>
          <p:cNvSpPr/>
          <p:nvPr/>
        </p:nvSpPr>
        <p:spPr>
          <a:xfrm>
            <a:off x="11207931" y="26009179"/>
            <a:ext cx="8722723" cy="5262979"/>
          </a:xfrm>
          <a:prstGeom prst="rect">
            <a:avLst/>
          </a:prstGeom>
        </p:spPr>
        <p:txBody>
          <a:bodyPr wrap="square">
            <a:spAutoFit/>
          </a:bodyPr>
          <a:lstStyle/>
          <a:p>
            <a:r>
              <a:rPr lang="en-US" sz="4800" dirty="0" smtClean="0"/>
              <a:t>Attenuation for Type II, III and IV</a:t>
            </a:r>
          </a:p>
          <a:p>
            <a:r>
              <a:rPr lang="en-US" sz="4800" dirty="0" smtClean="0"/>
              <a:t>waves is very high at low frequencies and decay at high frequencies, where they become truly propagating waves.</a:t>
            </a:r>
          </a:p>
          <a:p>
            <a:r>
              <a:rPr lang="en-US" sz="4800" dirty="0" smtClean="0"/>
              <a:t>Besides, attenuation is almost independent of </a:t>
            </a:r>
            <a:r>
              <a:rPr lang="en-US" sz="4800" i="1" dirty="0" smtClean="0">
                <a:latin typeface="Times New Roman" pitchFamily="18" charset="0"/>
                <a:cs typeface="Times New Roman" pitchFamily="18" charset="0"/>
              </a:rPr>
              <a:t>p</a:t>
            </a:r>
            <a:r>
              <a:rPr lang="en-US" sz="4800" i="1" baseline="-25000" dirty="0" smtClean="0">
                <a:latin typeface="Times New Roman" pitchFamily="18" charset="0"/>
                <a:cs typeface="Times New Roman" pitchFamily="18" charset="0"/>
              </a:rPr>
              <a:t>w</a:t>
            </a:r>
            <a:r>
              <a:rPr lang="en-US" sz="4800" dirty="0" smtClean="0"/>
              <a:t>. </a:t>
            </a:r>
            <a:endParaRPr lang="es-AR" sz="4800" dirty="0"/>
          </a:p>
        </p:txBody>
      </p:sp>
      <p:sp>
        <p:nvSpPr>
          <p:cNvPr id="19" name="18 Rectángulo"/>
          <p:cNvSpPr/>
          <p:nvPr/>
        </p:nvSpPr>
        <p:spPr>
          <a:xfrm>
            <a:off x="356328" y="24336797"/>
            <a:ext cx="9884952" cy="1200329"/>
          </a:xfrm>
          <a:prstGeom prst="rect">
            <a:avLst/>
          </a:prstGeom>
        </p:spPr>
        <p:txBody>
          <a:bodyPr wrap="square">
            <a:spAutoFit/>
          </a:bodyPr>
          <a:lstStyle/>
          <a:p>
            <a:pPr algn="ctr"/>
            <a:r>
              <a:rPr lang="en-US" sz="3600" dirty="0" smtClean="0"/>
              <a:t>Type I P and S wave attenuations (dB) as function of frequency at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w</a:t>
            </a:r>
            <a:r>
              <a:rPr lang="en-US" sz="3600" i="1" baseline="-25000" dirty="0" smtClean="0">
                <a:latin typeface="Times New Roman" pitchFamily="18" charset="0"/>
                <a:cs typeface="Times New Roman" pitchFamily="18" charset="0"/>
              </a:rPr>
              <a:t> </a:t>
            </a:r>
            <a:r>
              <a:rPr lang="en-US" sz="3600" dirty="0" smtClean="0"/>
              <a:t>= 0.25,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g</a:t>
            </a:r>
            <a:r>
              <a:rPr lang="en-US" sz="3600" i="1" baseline="-25000" dirty="0" smtClean="0">
                <a:latin typeface="Times New Roman" pitchFamily="18" charset="0"/>
                <a:cs typeface="Times New Roman" pitchFamily="18" charset="0"/>
              </a:rPr>
              <a:t> </a:t>
            </a:r>
            <a:r>
              <a:rPr lang="en-US" sz="3600" dirty="0" smtClean="0"/>
              <a:t>=0.1 and </a:t>
            </a:r>
            <a:r>
              <a:rPr lang="en-US" sz="3600" i="1" dirty="0" smtClean="0">
                <a:latin typeface="Times New Roman" pitchFamily="18" charset="0"/>
                <a:cs typeface="Times New Roman" pitchFamily="18" charset="0"/>
              </a:rPr>
              <a:t>p</a:t>
            </a:r>
            <a:r>
              <a:rPr lang="en-US" sz="3600" i="1" baseline="-25000" dirty="0" smtClean="0">
                <a:latin typeface="Times New Roman" pitchFamily="18" charset="0"/>
                <a:cs typeface="Times New Roman" pitchFamily="18" charset="0"/>
              </a:rPr>
              <a:t>w </a:t>
            </a:r>
            <a:r>
              <a:rPr lang="en-US" sz="3600" dirty="0" smtClean="0"/>
              <a:t>= 20, 30 </a:t>
            </a:r>
            <a:r>
              <a:rPr lang="en-US" sz="3600" dirty="0" err="1" smtClean="0"/>
              <a:t>MPa</a:t>
            </a:r>
            <a:endParaRPr lang="es-AR" sz="3600" dirty="0"/>
          </a:p>
        </p:txBody>
      </p:sp>
      <p:sp>
        <p:nvSpPr>
          <p:cNvPr id="20" name="19 Rectángulo"/>
          <p:cNvSpPr/>
          <p:nvPr/>
        </p:nvSpPr>
        <p:spPr>
          <a:xfrm>
            <a:off x="10699210" y="24359295"/>
            <a:ext cx="10236199" cy="1200329"/>
          </a:xfrm>
          <a:prstGeom prst="rect">
            <a:avLst/>
          </a:prstGeom>
        </p:spPr>
        <p:txBody>
          <a:bodyPr wrap="square">
            <a:spAutoFit/>
          </a:bodyPr>
          <a:lstStyle/>
          <a:p>
            <a:pPr algn="ctr"/>
            <a:r>
              <a:rPr lang="en-US" sz="3600" dirty="0" smtClean="0"/>
              <a:t>Type II, III and IV P-wave attenuations (dB) as function of frequency at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w</a:t>
            </a:r>
            <a:r>
              <a:rPr lang="en-US" sz="3600" i="1" baseline="-25000" dirty="0" smtClean="0">
                <a:latin typeface="Times New Roman" pitchFamily="18" charset="0"/>
                <a:cs typeface="Times New Roman" pitchFamily="18" charset="0"/>
              </a:rPr>
              <a:t> </a:t>
            </a:r>
            <a:r>
              <a:rPr lang="en-US" sz="3600" dirty="0" smtClean="0"/>
              <a:t>= 0.25, </a:t>
            </a:r>
            <a:r>
              <a:rPr lang="en-US" sz="3600" i="1" dirty="0" err="1" smtClean="0">
                <a:latin typeface="Times New Roman" pitchFamily="18" charset="0"/>
                <a:cs typeface="Times New Roman" pitchFamily="18" charset="0"/>
              </a:rPr>
              <a:t>S</a:t>
            </a:r>
            <a:r>
              <a:rPr lang="en-US" sz="3600" i="1" baseline="-25000" dirty="0" err="1" smtClean="0">
                <a:latin typeface="Times New Roman" pitchFamily="18" charset="0"/>
                <a:cs typeface="Times New Roman" pitchFamily="18" charset="0"/>
              </a:rPr>
              <a:t>g</a:t>
            </a:r>
            <a:r>
              <a:rPr lang="en-US" sz="3600" i="1" baseline="-25000" dirty="0" smtClean="0">
                <a:latin typeface="Times New Roman" pitchFamily="18" charset="0"/>
                <a:cs typeface="Times New Roman" pitchFamily="18" charset="0"/>
              </a:rPr>
              <a:t> </a:t>
            </a:r>
            <a:r>
              <a:rPr lang="en-US" sz="3600" dirty="0" smtClean="0"/>
              <a:t>=0.1 and </a:t>
            </a:r>
            <a:r>
              <a:rPr lang="en-US" sz="3600" i="1" dirty="0" smtClean="0">
                <a:latin typeface="Times New Roman" pitchFamily="18" charset="0"/>
                <a:cs typeface="Times New Roman" pitchFamily="18" charset="0"/>
              </a:rPr>
              <a:t>p</a:t>
            </a:r>
            <a:r>
              <a:rPr lang="en-US" sz="3600" i="1" baseline="-25000" dirty="0" smtClean="0">
                <a:latin typeface="Times New Roman" pitchFamily="18" charset="0"/>
                <a:cs typeface="Times New Roman" pitchFamily="18" charset="0"/>
              </a:rPr>
              <a:t>w </a:t>
            </a:r>
            <a:r>
              <a:rPr lang="en-US" sz="3600" dirty="0" smtClean="0"/>
              <a:t>= 20, 30 </a:t>
            </a:r>
            <a:r>
              <a:rPr lang="en-US" sz="3600" dirty="0" err="1" smtClean="0"/>
              <a:t>MPa</a:t>
            </a:r>
            <a:endParaRPr lang="es-AR" sz="3600" dirty="0"/>
          </a:p>
        </p:txBody>
      </p:sp>
      <p:sp>
        <p:nvSpPr>
          <p:cNvPr id="21" name="20 Rectángulo"/>
          <p:cNvSpPr/>
          <p:nvPr/>
        </p:nvSpPr>
        <p:spPr>
          <a:xfrm>
            <a:off x="627018" y="33075153"/>
            <a:ext cx="20221302" cy="7376891"/>
          </a:xfrm>
          <a:prstGeom prst="rect">
            <a:avLst/>
          </a:prstGeom>
        </p:spPr>
        <p:txBody>
          <a:bodyPr wrap="square">
            <a:spAutoFit/>
          </a:bodyPr>
          <a:lstStyle/>
          <a:p>
            <a:r>
              <a:rPr lang="en-US" sz="6600" b="1" dirty="0" smtClean="0">
                <a:solidFill>
                  <a:srgbClr val="FF0000"/>
                </a:solidFill>
              </a:rPr>
              <a:t>CONCLUSIONS</a:t>
            </a:r>
          </a:p>
          <a:p>
            <a:r>
              <a:rPr lang="en-US" dirty="0" smtClean="0"/>
              <a:t>We presented a model to describe wave propagation in a </a:t>
            </a:r>
            <a:r>
              <a:rPr lang="en-US" dirty="0" err="1" smtClean="0"/>
              <a:t>poroelastic</a:t>
            </a:r>
            <a:r>
              <a:rPr lang="en-US" dirty="0" smtClean="0"/>
              <a:t> solid saturated by a three-phase fluid. The analysis shows that the Type I, Type II and S-waves behave as in the single-phase </a:t>
            </a:r>
            <a:r>
              <a:rPr lang="en-US" dirty="0" err="1" smtClean="0"/>
              <a:t>Biot</a:t>
            </a:r>
            <a:r>
              <a:rPr lang="en-US" dirty="0" smtClean="0"/>
              <a:t> theory (</a:t>
            </a:r>
            <a:r>
              <a:rPr lang="en-US" dirty="0" err="1" smtClean="0"/>
              <a:t>Biot</a:t>
            </a:r>
            <a:r>
              <a:rPr lang="en-US" dirty="0" smtClean="0"/>
              <a:t>, M.A., 1956). The Type III and IV </a:t>
            </a:r>
            <a:r>
              <a:rPr lang="en-US" dirty="0" err="1" smtClean="0"/>
              <a:t>compressional</a:t>
            </a:r>
            <a:r>
              <a:rPr lang="en-US" dirty="0" smtClean="0"/>
              <a:t> waves are diffusion-type slow waves at low frequencies, becoming truly propagating waves at high frequencies. Their existence is due to the presence of capillary forces between the three immiscible fluids saturating the pore space. Further analysis of the behavior of all the waves predicted by this model is the subject of current research.</a:t>
            </a:r>
            <a:endParaRPr lang="es-AR" dirty="0"/>
          </a:p>
        </p:txBody>
      </p:sp>
      <p:pic>
        <p:nvPicPr>
          <p:cNvPr id="17410" name="Picture 2" descr="C:\Gabriela\JuanSantos\Poster_SEG_2015\powerpointfigs\v1_vs_pw20_pw_30_freq.jpg"/>
          <p:cNvPicPr>
            <a:picLocks noChangeAspect="1" noChangeArrowheads="1"/>
          </p:cNvPicPr>
          <p:nvPr/>
        </p:nvPicPr>
        <p:blipFill>
          <a:blip r:embed="rId4" cstate="print"/>
          <a:srcRect/>
          <a:stretch>
            <a:fillRect/>
          </a:stretch>
        </p:blipFill>
        <p:spPr bwMode="auto">
          <a:xfrm>
            <a:off x="1057275" y="3280569"/>
            <a:ext cx="8977122" cy="6936867"/>
          </a:xfrm>
          <a:prstGeom prst="rect">
            <a:avLst/>
          </a:prstGeom>
          <a:noFill/>
        </p:spPr>
      </p:pic>
      <p:pic>
        <p:nvPicPr>
          <p:cNvPr id="17411" name="Picture 3" descr="C:\Gabriela\JuanSantos\Poster_SEG_2015\powerpointfigs\a1_as_pw20_pw_30_freq.jpg"/>
          <p:cNvPicPr>
            <a:picLocks noChangeAspect="1" noChangeArrowheads="1"/>
          </p:cNvPicPr>
          <p:nvPr/>
        </p:nvPicPr>
        <p:blipFill>
          <a:blip r:embed="rId5" cstate="print"/>
          <a:srcRect/>
          <a:stretch>
            <a:fillRect/>
          </a:stretch>
        </p:blipFill>
        <p:spPr bwMode="auto">
          <a:xfrm>
            <a:off x="542925" y="17482344"/>
            <a:ext cx="8977122" cy="693686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lipFill rotWithShape="1">
          <a:blip xmlns:r="http://schemas.openxmlformats.org/officeDocument/2006/relationships" r:embed="rId1" cstate="print"/>
          <a:stretch>
            <a:fillRect l="-1071" r="-1071" b="-1653"/>
          </a:stretch>
        </a:blipFill>
      </a:spPr>
      <a:bodyPr/>
      <a:lstStyle>
        <a:defPPr>
          <a:defRPr dirty="0">
            <a:no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1367</TotalTime>
  <Words>1046</Words>
  <Application>Microsoft Office PowerPoint</Application>
  <PresentationFormat>Custom</PresentationFormat>
  <Paragraphs>65</Paragraphs>
  <Slides>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vt:i4>
      </vt:variant>
    </vt:vector>
  </HeadingPairs>
  <TitlesOfParts>
    <vt:vector size="12" baseType="lpstr">
      <vt:lpstr>Arial</vt:lpstr>
      <vt:lpstr>Calibri</vt:lpstr>
      <vt:lpstr>Calibri Light</vt:lpstr>
      <vt:lpstr>Symbol</vt:lpstr>
      <vt:lpstr>Times New Roman</vt:lpstr>
      <vt:lpstr>Office Theme</vt:lpstr>
      <vt:lpstr>Ecuación</vt:lpstr>
      <vt:lpstr>Documento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pepito</dc:creator>
  <cp:lastModifiedBy>Alejandro Mehring</cp:lastModifiedBy>
  <cp:revision>134</cp:revision>
  <dcterms:created xsi:type="dcterms:W3CDTF">2015-09-15T16:37:14Z</dcterms:created>
  <dcterms:modified xsi:type="dcterms:W3CDTF">2015-10-09T00:37:22Z</dcterms:modified>
</cp:coreProperties>
</file>