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86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69" r:id="rId14"/>
    <p:sldId id="270" r:id="rId15"/>
    <p:sldId id="274" r:id="rId16"/>
    <p:sldId id="288" r:id="rId17"/>
    <p:sldId id="289" r:id="rId18"/>
    <p:sldId id="290" r:id="rId19"/>
    <p:sldId id="291" r:id="rId20"/>
    <p:sldId id="293" r:id="rId21"/>
    <p:sldId id="292" r:id="rId22"/>
    <p:sldId id="294" r:id="rId23"/>
    <p:sldId id="297" r:id="rId24"/>
    <p:sldId id="300" r:id="rId25"/>
    <p:sldId id="296" r:id="rId26"/>
    <p:sldId id="298" r:id="rId27"/>
    <p:sldId id="299" r:id="rId28"/>
    <p:sldId id="279" r:id="rId29"/>
    <p:sldId id="301" r:id="rId30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BC550-937B-4CEE-B85C-4F274E01824C}" type="doc">
      <dgm:prSet loTypeId="urn:microsoft.com/office/officeart/2005/8/layout/process5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s-AR"/>
        </a:p>
      </dgm:t>
    </dgm:pt>
    <dgm:pt modelId="{E9604D11-035A-4587-BA75-C69006E6BE4C}">
      <dgm:prSet phldrT="[Texto]"/>
      <dgm:spPr/>
      <dgm:t>
        <a:bodyPr/>
        <a:lstStyle/>
        <a:p>
          <a:r>
            <a:rPr lang="en-US" noProof="0" dirty="0" smtClean="0"/>
            <a:t>Pressure Map     [MPa]</a:t>
          </a:r>
          <a:endParaRPr lang="en-US" noProof="0" dirty="0"/>
        </a:p>
      </dgm:t>
    </dgm:pt>
    <dgm:pt modelId="{63C6E235-0013-4ECE-8993-26E69D07BA18}" type="parTrans" cxnId="{C2A9357E-E57F-4336-83D7-0C3A13C203A0}">
      <dgm:prSet/>
      <dgm:spPr/>
      <dgm:t>
        <a:bodyPr/>
        <a:lstStyle/>
        <a:p>
          <a:endParaRPr lang="en-US" noProof="0" dirty="0"/>
        </a:p>
      </dgm:t>
    </dgm:pt>
    <dgm:pt modelId="{32719610-E36A-4DAD-97C2-57BCFCB1A840}" type="sibTrans" cxnId="{C2A9357E-E57F-4336-83D7-0C3A13C203A0}">
      <dgm:prSet/>
      <dgm:spPr/>
      <dgm:t>
        <a:bodyPr/>
        <a:lstStyle/>
        <a:p>
          <a:endParaRPr lang="en-US" noProof="0" dirty="0"/>
        </a:p>
      </dgm:t>
    </dgm:pt>
    <dgm:pt modelId="{2E95001D-4F60-48BF-85CC-7646E857F39B}">
      <dgm:prSet phldrT="[Texto]"/>
      <dgm:spPr/>
      <dgm:t>
        <a:bodyPr/>
        <a:lstStyle/>
        <a:p>
          <a:r>
            <a:rPr lang="en-US" noProof="0" dirty="0" smtClean="0"/>
            <a:t>p &gt; </a:t>
          </a:r>
          <a:r>
            <a:rPr lang="en-US" noProof="0" dirty="0" err="1" smtClean="0"/>
            <a:t>P</a:t>
          </a:r>
          <a:r>
            <a:rPr lang="en-US" baseline="-25000" noProof="0" dirty="0" err="1" smtClean="0"/>
            <a:t>bd</a:t>
          </a:r>
          <a:endParaRPr lang="en-US" baseline="-25000" noProof="0" dirty="0"/>
        </a:p>
      </dgm:t>
    </dgm:pt>
    <dgm:pt modelId="{D2CB9539-4A1A-45FB-B5BC-97CA7028D5CF}" type="parTrans" cxnId="{8F257E0F-B0E4-4E93-A992-05EE22285792}">
      <dgm:prSet/>
      <dgm:spPr/>
      <dgm:t>
        <a:bodyPr/>
        <a:lstStyle/>
        <a:p>
          <a:endParaRPr lang="en-US" noProof="0" dirty="0"/>
        </a:p>
      </dgm:t>
    </dgm:pt>
    <dgm:pt modelId="{185301F8-9543-4F0C-A3A7-0D447361C28F}" type="sibTrans" cxnId="{8F257E0F-B0E4-4E93-A992-05EE22285792}">
      <dgm:prSet/>
      <dgm:spPr/>
      <dgm:t>
        <a:bodyPr/>
        <a:lstStyle/>
        <a:p>
          <a:endParaRPr lang="en-US" noProof="0" dirty="0"/>
        </a:p>
      </dgm:t>
    </dgm:pt>
    <dgm:pt modelId="{B925A024-99CD-4411-B0D8-860CEBAFDC1D}">
      <dgm:prSet phldrT="[Texto]"/>
      <dgm:spPr/>
      <dgm:t>
        <a:bodyPr/>
        <a:lstStyle/>
        <a:p>
          <a:r>
            <a:rPr lang="en-US" noProof="0" dirty="0" smtClean="0"/>
            <a:t>Fractured Cell</a:t>
          </a:r>
          <a:endParaRPr lang="en-US" noProof="0" dirty="0"/>
        </a:p>
      </dgm:t>
    </dgm:pt>
    <dgm:pt modelId="{DFCCF289-AD24-465D-8FBA-F78FCBF2CE4F}" type="parTrans" cxnId="{1752F611-031E-4096-828B-CA026CF9E386}">
      <dgm:prSet/>
      <dgm:spPr/>
      <dgm:t>
        <a:bodyPr/>
        <a:lstStyle/>
        <a:p>
          <a:endParaRPr lang="en-US" noProof="0" dirty="0"/>
        </a:p>
      </dgm:t>
    </dgm:pt>
    <dgm:pt modelId="{BA06E1B6-7486-4E3D-9CDF-724BEE7E0FA6}" type="sibTrans" cxnId="{1752F611-031E-4096-828B-CA026CF9E386}">
      <dgm:prSet/>
      <dgm:spPr/>
      <dgm:t>
        <a:bodyPr/>
        <a:lstStyle/>
        <a:p>
          <a:endParaRPr lang="en-US" noProof="0" dirty="0"/>
        </a:p>
      </dgm:t>
    </dgm:pt>
    <dgm:pt modelId="{8FF98849-FDFE-4E54-AB3B-66CC89CC4B79}">
      <dgm:prSet phldrT="[Texto]"/>
      <dgm:spPr/>
      <dgm:t>
        <a:bodyPr/>
        <a:lstStyle/>
        <a:p>
          <a:r>
            <a:rPr lang="en-US" noProof="0" dirty="0" smtClean="0"/>
            <a:t>Permeability increase</a:t>
          </a:r>
          <a:endParaRPr lang="en-US" noProof="0" dirty="0"/>
        </a:p>
      </dgm:t>
    </dgm:pt>
    <dgm:pt modelId="{365FD07E-2A7C-48BD-82B5-E96D77015FA0}" type="parTrans" cxnId="{8B800D7E-BB55-479A-B1E1-4C5633AA8FF7}">
      <dgm:prSet/>
      <dgm:spPr/>
      <dgm:t>
        <a:bodyPr/>
        <a:lstStyle/>
        <a:p>
          <a:endParaRPr lang="en-US" noProof="0" dirty="0"/>
        </a:p>
      </dgm:t>
    </dgm:pt>
    <dgm:pt modelId="{BEE1A08E-2709-4C41-9687-4BEFE46B45AF}" type="sibTrans" cxnId="{8B800D7E-BB55-479A-B1E1-4C5633AA8FF7}">
      <dgm:prSet/>
      <dgm:spPr/>
      <dgm:t>
        <a:bodyPr/>
        <a:lstStyle/>
        <a:p>
          <a:endParaRPr lang="en-US" noProof="0" dirty="0"/>
        </a:p>
      </dgm:t>
    </dgm:pt>
    <dgm:pt modelId="{24556786-9995-4141-8ED5-91FB2417181B}">
      <dgm:prSet phldrT="[Texto]"/>
      <dgm:spPr/>
      <dgm:t>
        <a:bodyPr/>
        <a:lstStyle/>
        <a:p>
          <a:r>
            <a:rPr lang="en-US" noProof="0" dirty="0" smtClean="0"/>
            <a:t>Properties Update</a:t>
          </a:r>
          <a:endParaRPr lang="en-US" noProof="0" dirty="0"/>
        </a:p>
      </dgm:t>
    </dgm:pt>
    <dgm:pt modelId="{52D2B434-74DF-43A9-9B52-7197C528E16A}" type="parTrans" cxnId="{833B01C7-410B-4C5D-B369-2BD58C6D27BD}">
      <dgm:prSet/>
      <dgm:spPr/>
      <dgm:t>
        <a:bodyPr/>
        <a:lstStyle/>
        <a:p>
          <a:endParaRPr lang="en-US" noProof="0" dirty="0"/>
        </a:p>
      </dgm:t>
    </dgm:pt>
    <dgm:pt modelId="{649324EC-93AE-459A-9282-7D7A45BDE55A}" type="sibTrans" cxnId="{833B01C7-410B-4C5D-B369-2BD58C6D27BD}">
      <dgm:prSet/>
      <dgm:spPr/>
      <dgm:t>
        <a:bodyPr/>
        <a:lstStyle/>
        <a:p>
          <a:endParaRPr lang="en-US" noProof="0" dirty="0"/>
        </a:p>
      </dgm:t>
    </dgm:pt>
    <dgm:pt modelId="{F2F8E0A7-F67A-4DE8-8F1D-897C77D3788E}" type="pres">
      <dgm:prSet presAssocID="{A55BC550-937B-4CEE-B85C-4F274E0182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6E7A708-A18D-4AC8-A32C-907A53B5D3A0}" type="pres">
      <dgm:prSet presAssocID="{E9604D11-035A-4587-BA75-C69006E6BE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5714EB1-802E-4D4B-BA45-8C4D2FFD89C9}" type="pres">
      <dgm:prSet presAssocID="{32719610-E36A-4DAD-97C2-57BCFCB1A840}" presName="sibTrans" presStyleLbl="sibTrans2D1" presStyleIdx="0" presStyleCnt="4"/>
      <dgm:spPr/>
      <dgm:t>
        <a:bodyPr/>
        <a:lstStyle/>
        <a:p>
          <a:endParaRPr lang="es-AR"/>
        </a:p>
      </dgm:t>
    </dgm:pt>
    <dgm:pt modelId="{B1B42ED6-DAC5-4E7C-A73A-6C21902226D8}" type="pres">
      <dgm:prSet presAssocID="{32719610-E36A-4DAD-97C2-57BCFCB1A840}" presName="connectorText" presStyleLbl="sibTrans2D1" presStyleIdx="0" presStyleCnt="4"/>
      <dgm:spPr/>
      <dgm:t>
        <a:bodyPr/>
        <a:lstStyle/>
        <a:p>
          <a:endParaRPr lang="es-AR"/>
        </a:p>
      </dgm:t>
    </dgm:pt>
    <dgm:pt modelId="{37EDA25A-8A62-44C2-9078-F583E304B3DD}" type="pres">
      <dgm:prSet presAssocID="{2E95001D-4F60-48BF-85CC-7646E857F39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D3D293D-2ADA-410B-8E48-EAC15AD14A3B}" type="pres">
      <dgm:prSet presAssocID="{185301F8-9543-4F0C-A3A7-0D447361C28F}" presName="sibTrans" presStyleLbl="sibTrans2D1" presStyleIdx="1" presStyleCnt="4"/>
      <dgm:spPr/>
      <dgm:t>
        <a:bodyPr/>
        <a:lstStyle/>
        <a:p>
          <a:endParaRPr lang="es-AR"/>
        </a:p>
      </dgm:t>
    </dgm:pt>
    <dgm:pt modelId="{06CF89EE-09BC-4E34-8182-7B4C6FA7B786}" type="pres">
      <dgm:prSet presAssocID="{185301F8-9543-4F0C-A3A7-0D447361C28F}" presName="connectorText" presStyleLbl="sibTrans2D1" presStyleIdx="1" presStyleCnt="4"/>
      <dgm:spPr/>
      <dgm:t>
        <a:bodyPr/>
        <a:lstStyle/>
        <a:p>
          <a:endParaRPr lang="es-AR"/>
        </a:p>
      </dgm:t>
    </dgm:pt>
    <dgm:pt modelId="{20C42BF6-F3FB-4329-862E-CC30ACCBB0C5}" type="pres">
      <dgm:prSet presAssocID="{B925A024-99CD-4411-B0D8-860CEBAFDC1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22F2C49B-47A8-4253-B092-E004947AF9CB}" type="pres">
      <dgm:prSet presAssocID="{BA06E1B6-7486-4E3D-9CDF-724BEE7E0FA6}" presName="sibTrans" presStyleLbl="sibTrans2D1" presStyleIdx="2" presStyleCnt="4"/>
      <dgm:spPr/>
      <dgm:t>
        <a:bodyPr/>
        <a:lstStyle/>
        <a:p>
          <a:endParaRPr lang="es-AR"/>
        </a:p>
      </dgm:t>
    </dgm:pt>
    <dgm:pt modelId="{B4F2A685-659B-4A14-A792-3598E635863B}" type="pres">
      <dgm:prSet presAssocID="{BA06E1B6-7486-4E3D-9CDF-724BEE7E0FA6}" presName="connectorText" presStyleLbl="sibTrans2D1" presStyleIdx="2" presStyleCnt="4"/>
      <dgm:spPr/>
      <dgm:t>
        <a:bodyPr/>
        <a:lstStyle/>
        <a:p>
          <a:endParaRPr lang="es-AR"/>
        </a:p>
      </dgm:t>
    </dgm:pt>
    <dgm:pt modelId="{9D1DCADD-1CD6-488C-8A31-2BD606349B01}" type="pres">
      <dgm:prSet presAssocID="{8FF98849-FDFE-4E54-AB3B-66CC89CC4B7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B74CB8B-71A1-4313-9D42-3DF74BFAE66D}" type="pres">
      <dgm:prSet presAssocID="{BEE1A08E-2709-4C41-9687-4BEFE46B45AF}" presName="sibTrans" presStyleLbl="sibTrans2D1" presStyleIdx="3" presStyleCnt="4"/>
      <dgm:spPr/>
      <dgm:t>
        <a:bodyPr/>
        <a:lstStyle/>
        <a:p>
          <a:endParaRPr lang="es-AR"/>
        </a:p>
      </dgm:t>
    </dgm:pt>
    <dgm:pt modelId="{89E585BE-A118-41EF-85C4-27C3883402B5}" type="pres">
      <dgm:prSet presAssocID="{BEE1A08E-2709-4C41-9687-4BEFE46B45AF}" presName="connectorText" presStyleLbl="sibTrans2D1" presStyleIdx="3" presStyleCnt="4"/>
      <dgm:spPr/>
      <dgm:t>
        <a:bodyPr/>
        <a:lstStyle/>
        <a:p>
          <a:endParaRPr lang="es-AR"/>
        </a:p>
      </dgm:t>
    </dgm:pt>
    <dgm:pt modelId="{64F29EF2-5544-4ABE-AE05-BF63E451CCA1}" type="pres">
      <dgm:prSet presAssocID="{24556786-9995-4141-8ED5-91FB2417181B}" presName="node" presStyleLbl="node1" presStyleIdx="4" presStyleCnt="5" custLinFactNeighborX="132" custLinFactNeighborY="38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C2A9357E-E57F-4336-83D7-0C3A13C203A0}" srcId="{A55BC550-937B-4CEE-B85C-4F274E01824C}" destId="{E9604D11-035A-4587-BA75-C69006E6BE4C}" srcOrd="0" destOrd="0" parTransId="{63C6E235-0013-4ECE-8993-26E69D07BA18}" sibTransId="{32719610-E36A-4DAD-97C2-57BCFCB1A840}"/>
    <dgm:cxn modelId="{66B54311-3410-4618-B001-74AFECD76A64}" type="presOf" srcId="{BA06E1B6-7486-4E3D-9CDF-724BEE7E0FA6}" destId="{22F2C49B-47A8-4253-B092-E004947AF9CB}" srcOrd="0" destOrd="0" presId="urn:microsoft.com/office/officeart/2005/8/layout/process5"/>
    <dgm:cxn modelId="{96A9F2C6-6A0D-4F74-B9E4-8C9247B47F90}" type="presOf" srcId="{2E95001D-4F60-48BF-85CC-7646E857F39B}" destId="{37EDA25A-8A62-44C2-9078-F583E304B3DD}" srcOrd="0" destOrd="0" presId="urn:microsoft.com/office/officeart/2005/8/layout/process5"/>
    <dgm:cxn modelId="{13FD0D4F-9E39-403E-9660-965EE215ECFA}" type="presOf" srcId="{BA06E1B6-7486-4E3D-9CDF-724BEE7E0FA6}" destId="{B4F2A685-659B-4A14-A792-3598E635863B}" srcOrd="1" destOrd="0" presId="urn:microsoft.com/office/officeart/2005/8/layout/process5"/>
    <dgm:cxn modelId="{60ACB7F3-8E43-46A0-BA60-1EB988A24E53}" type="presOf" srcId="{BEE1A08E-2709-4C41-9687-4BEFE46B45AF}" destId="{8B74CB8B-71A1-4313-9D42-3DF74BFAE66D}" srcOrd="0" destOrd="0" presId="urn:microsoft.com/office/officeart/2005/8/layout/process5"/>
    <dgm:cxn modelId="{1752F611-031E-4096-828B-CA026CF9E386}" srcId="{A55BC550-937B-4CEE-B85C-4F274E01824C}" destId="{B925A024-99CD-4411-B0D8-860CEBAFDC1D}" srcOrd="2" destOrd="0" parTransId="{DFCCF289-AD24-465D-8FBA-F78FCBF2CE4F}" sibTransId="{BA06E1B6-7486-4E3D-9CDF-724BEE7E0FA6}"/>
    <dgm:cxn modelId="{8F257E0F-B0E4-4E93-A992-05EE22285792}" srcId="{A55BC550-937B-4CEE-B85C-4F274E01824C}" destId="{2E95001D-4F60-48BF-85CC-7646E857F39B}" srcOrd="1" destOrd="0" parTransId="{D2CB9539-4A1A-45FB-B5BC-97CA7028D5CF}" sibTransId="{185301F8-9543-4F0C-A3A7-0D447361C28F}"/>
    <dgm:cxn modelId="{584FF1C5-4A93-4ED7-A366-C9C66A734345}" type="presOf" srcId="{185301F8-9543-4F0C-A3A7-0D447361C28F}" destId="{8D3D293D-2ADA-410B-8E48-EAC15AD14A3B}" srcOrd="0" destOrd="0" presId="urn:microsoft.com/office/officeart/2005/8/layout/process5"/>
    <dgm:cxn modelId="{D0E4055A-41C3-45B2-B820-93AEE61F0D05}" type="presOf" srcId="{32719610-E36A-4DAD-97C2-57BCFCB1A840}" destId="{B1B42ED6-DAC5-4E7C-A73A-6C21902226D8}" srcOrd="1" destOrd="0" presId="urn:microsoft.com/office/officeart/2005/8/layout/process5"/>
    <dgm:cxn modelId="{8B800D7E-BB55-479A-B1E1-4C5633AA8FF7}" srcId="{A55BC550-937B-4CEE-B85C-4F274E01824C}" destId="{8FF98849-FDFE-4E54-AB3B-66CC89CC4B79}" srcOrd="3" destOrd="0" parTransId="{365FD07E-2A7C-48BD-82B5-E96D77015FA0}" sibTransId="{BEE1A08E-2709-4C41-9687-4BEFE46B45AF}"/>
    <dgm:cxn modelId="{2BD57F15-CBA3-4825-85E7-C55FA64694D2}" type="presOf" srcId="{A55BC550-937B-4CEE-B85C-4F274E01824C}" destId="{F2F8E0A7-F67A-4DE8-8F1D-897C77D3788E}" srcOrd="0" destOrd="0" presId="urn:microsoft.com/office/officeart/2005/8/layout/process5"/>
    <dgm:cxn modelId="{AA1F7FB3-0860-49D1-91EC-9D9E33CEB861}" type="presOf" srcId="{24556786-9995-4141-8ED5-91FB2417181B}" destId="{64F29EF2-5544-4ABE-AE05-BF63E451CCA1}" srcOrd="0" destOrd="0" presId="urn:microsoft.com/office/officeart/2005/8/layout/process5"/>
    <dgm:cxn modelId="{F8BB960C-D701-4362-BC20-0E7CDEBF13F7}" type="presOf" srcId="{32719610-E36A-4DAD-97C2-57BCFCB1A840}" destId="{35714EB1-802E-4D4B-BA45-8C4D2FFD89C9}" srcOrd="0" destOrd="0" presId="urn:microsoft.com/office/officeart/2005/8/layout/process5"/>
    <dgm:cxn modelId="{D184E652-A5BA-43D4-9DFA-543320DFC876}" type="presOf" srcId="{E9604D11-035A-4587-BA75-C69006E6BE4C}" destId="{D6E7A708-A18D-4AC8-A32C-907A53B5D3A0}" srcOrd="0" destOrd="0" presId="urn:microsoft.com/office/officeart/2005/8/layout/process5"/>
    <dgm:cxn modelId="{C51F93B5-FDBD-42DA-9B1D-1FC3B3A50954}" type="presOf" srcId="{B925A024-99CD-4411-B0D8-860CEBAFDC1D}" destId="{20C42BF6-F3FB-4329-862E-CC30ACCBB0C5}" srcOrd="0" destOrd="0" presId="urn:microsoft.com/office/officeart/2005/8/layout/process5"/>
    <dgm:cxn modelId="{A014C198-1915-49CC-BE1D-1C670C85E4FD}" type="presOf" srcId="{185301F8-9543-4F0C-A3A7-0D447361C28F}" destId="{06CF89EE-09BC-4E34-8182-7B4C6FA7B786}" srcOrd="1" destOrd="0" presId="urn:microsoft.com/office/officeart/2005/8/layout/process5"/>
    <dgm:cxn modelId="{833B01C7-410B-4C5D-B369-2BD58C6D27BD}" srcId="{A55BC550-937B-4CEE-B85C-4F274E01824C}" destId="{24556786-9995-4141-8ED5-91FB2417181B}" srcOrd="4" destOrd="0" parTransId="{52D2B434-74DF-43A9-9B52-7197C528E16A}" sibTransId="{649324EC-93AE-459A-9282-7D7A45BDE55A}"/>
    <dgm:cxn modelId="{0A0B39E4-868D-4D4D-8827-7FF8955AB724}" type="presOf" srcId="{BEE1A08E-2709-4C41-9687-4BEFE46B45AF}" destId="{89E585BE-A118-41EF-85C4-27C3883402B5}" srcOrd="1" destOrd="0" presId="urn:microsoft.com/office/officeart/2005/8/layout/process5"/>
    <dgm:cxn modelId="{60A5E1A6-F52F-4E26-A133-DF37270DA8BF}" type="presOf" srcId="{8FF98849-FDFE-4E54-AB3B-66CC89CC4B79}" destId="{9D1DCADD-1CD6-488C-8A31-2BD606349B01}" srcOrd="0" destOrd="0" presId="urn:microsoft.com/office/officeart/2005/8/layout/process5"/>
    <dgm:cxn modelId="{A19DD5C6-3089-4A49-8C6D-3637F899E638}" type="presParOf" srcId="{F2F8E0A7-F67A-4DE8-8F1D-897C77D3788E}" destId="{D6E7A708-A18D-4AC8-A32C-907A53B5D3A0}" srcOrd="0" destOrd="0" presId="urn:microsoft.com/office/officeart/2005/8/layout/process5"/>
    <dgm:cxn modelId="{AC85BF5A-5D6E-4508-9F62-973A83322051}" type="presParOf" srcId="{F2F8E0A7-F67A-4DE8-8F1D-897C77D3788E}" destId="{35714EB1-802E-4D4B-BA45-8C4D2FFD89C9}" srcOrd="1" destOrd="0" presId="urn:microsoft.com/office/officeart/2005/8/layout/process5"/>
    <dgm:cxn modelId="{F8BFA641-6080-415E-97A2-A0A69D1A10B7}" type="presParOf" srcId="{35714EB1-802E-4D4B-BA45-8C4D2FFD89C9}" destId="{B1B42ED6-DAC5-4E7C-A73A-6C21902226D8}" srcOrd="0" destOrd="0" presId="urn:microsoft.com/office/officeart/2005/8/layout/process5"/>
    <dgm:cxn modelId="{689CE77F-BFB6-454D-B167-D09C8E34C855}" type="presParOf" srcId="{F2F8E0A7-F67A-4DE8-8F1D-897C77D3788E}" destId="{37EDA25A-8A62-44C2-9078-F583E304B3DD}" srcOrd="2" destOrd="0" presId="urn:microsoft.com/office/officeart/2005/8/layout/process5"/>
    <dgm:cxn modelId="{E251D2BA-9A63-4A7A-ACAB-6E404FAF7BB4}" type="presParOf" srcId="{F2F8E0A7-F67A-4DE8-8F1D-897C77D3788E}" destId="{8D3D293D-2ADA-410B-8E48-EAC15AD14A3B}" srcOrd="3" destOrd="0" presId="urn:microsoft.com/office/officeart/2005/8/layout/process5"/>
    <dgm:cxn modelId="{059D1480-DB5E-4D2C-B47A-79AF2F580807}" type="presParOf" srcId="{8D3D293D-2ADA-410B-8E48-EAC15AD14A3B}" destId="{06CF89EE-09BC-4E34-8182-7B4C6FA7B786}" srcOrd="0" destOrd="0" presId="urn:microsoft.com/office/officeart/2005/8/layout/process5"/>
    <dgm:cxn modelId="{E20FBB3B-0FA2-4B1B-B3F1-B034FCCA6882}" type="presParOf" srcId="{F2F8E0A7-F67A-4DE8-8F1D-897C77D3788E}" destId="{20C42BF6-F3FB-4329-862E-CC30ACCBB0C5}" srcOrd="4" destOrd="0" presId="urn:microsoft.com/office/officeart/2005/8/layout/process5"/>
    <dgm:cxn modelId="{B0487CDF-D82D-431A-865E-2F4ACDF5A341}" type="presParOf" srcId="{F2F8E0A7-F67A-4DE8-8F1D-897C77D3788E}" destId="{22F2C49B-47A8-4253-B092-E004947AF9CB}" srcOrd="5" destOrd="0" presId="urn:microsoft.com/office/officeart/2005/8/layout/process5"/>
    <dgm:cxn modelId="{4FB585CE-4792-485E-88DD-01ACA6DDA431}" type="presParOf" srcId="{22F2C49B-47A8-4253-B092-E004947AF9CB}" destId="{B4F2A685-659B-4A14-A792-3598E635863B}" srcOrd="0" destOrd="0" presId="urn:microsoft.com/office/officeart/2005/8/layout/process5"/>
    <dgm:cxn modelId="{31DCEC14-83AF-46C3-B8AE-775BF58EE7CA}" type="presParOf" srcId="{F2F8E0A7-F67A-4DE8-8F1D-897C77D3788E}" destId="{9D1DCADD-1CD6-488C-8A31-2BD606349B01}" srcOrd="6" destOrd="0" presId="urn:microsoft.com/office/officeart/2005/8/layout/process5"/>
    <dgm:cxn modelId="{65E32F33-30D8-45FA-951B-6AB9399D3C84}" type="presParOf" srcId="{F2F8E0A7-F67A-4DE8-8F1D-897C77D3788E}" destId="{8B74CB8B-71A1-4313-9D42-3DF74BFAE66D}" srcOrd="7" destOrd="0" presId="urn:microsoft.com/office/officeart/2005/8/layout/process5"/>
    <dgm:cxn modelId="{0F1D315E-6058-452F-A093-E1B3930CFEDD}" type="presParOf" srcId="{8B74CB8B-71A1-4313-9D42-3DF74BFAE66D}" destId="{89E585BE-A118-41EF-85C4-27C3883402B5}" srcOrd="0" destOrd="0" presId="urn:microsoft.com/office/officeart/2005/8/layout/process5"/>
    <dgm:cxn modelId="{4D216CE6-8E3A-4C19-BEB1-0F503A4E3650}" type="presParOf" srcId="{F2F8E0A7-F67A-4DE8-8F1D-897C77D3788E}" destId="{64F29EF2-5544-4ABE-AE05-BF63E451CCA1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2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8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3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5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2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4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3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0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7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97EBCA-9DC3-4EF7-B679-9CFE4ED7E6FE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733198-011E-4E74-9CBE-D2138561C3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1942133"/>
            <a:ext cx="10515600" cy="1993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8200" y="4227443"/>
            <a:ext cx="10515600" cy="194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42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accent4">
              <a:lumMod val="40000"/>
              <a:lumOff val="6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742" y="1314521"/>
            <a:ext cx="11684001" cy="273025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</a:rPr>
              <a:t>Modeling 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hydraulic fracturing and induced seismicity in unconventional reservoirs using multiphase</a:t>
            </a:r>
            <a:br>
              <a:rPr lang="en-US" sz="48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fluid-flow </a:t>
            </a:r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</a:rPr>
              <a:t>simulations</a:t>
            </a:r>
            <a:endParaRPr lang="en-US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23408"/>
            <a:ext cx="9144000" cy="628681"/>
          </a:xfrm>
        </p:spPr>
        <p:txBody>
          <a:bodyPr>
            <a:noAutofit/>
          </a:bodyPr>
          <a:lstStyle/>
          <a:p>
            <a:r>
              <a:rPr lang="en-US" sz="4800" dirty="0"/>
              <a:t>Juan E. Santos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4000" y="6161066"/>
            <a:ext cx="11684000" cy="38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Work in collaboration with: </a:t>
            </a:r>
            <a:r>
              <a:rPr lang="en-US" sz="2000" dirty="0">
                <a:solidFill>
                  <a:schemeClr val="bg1"/>
                </a:solidFill>
              </a:rPr>
              <a:t>L. A. Macias </a:t>
            </a:r>
            <a:r>
              <a:rPr lang="en-US" sz="2000" b="1" dirty="0" smtClean="0">
                <a:solidFill>
                  <a:schemeClr val="bg1"/>
                </a:solidFill>
              </a:rPr>
              <a:t>(UBA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  <a:r>
              <a:rPr lang="en-US" sz="2000" dirty="0">
                <a:solidFill>
                  <a:schemeClr val="bg1"/>
                </a:solidFill>
              </a:rPr>
              <a:t>, 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B.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Savioli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(UBA)</a:t>
            </a:r>
            <a:r>
              <a:rPr lang="en-US" sz="2000" dirty="0" smtClean="0">
                <a:solidFill>
                  <a:schemeClr val="bg1"/>
                </a:solidFill>
              </a:rPr>
              <a:t> and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J. M.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Carcione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(OGS)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623345" y="5027284"/>
            <a:ext cx="8945311" cy="986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200" dirty="0" err="1" smtClean="0">
                <a:solidFill>
                  <a:schemeClr val="bg1"/>
                </a:solidFill>
              </a:rPr>
              <a:t>Instituto</a:t>
            </a:r>
            <a:r>
              <a:rPr lang="en-US" sz="2200" dirty="0" smtClean="0">
                <a:solidFill>
                  <a:schemeClr val="bg1"/>
                </a:solidFill>
              </a:rPr>
              <a:t> del Gas y del </a:t>
            </a:r>
            <a:r>
              <a:rPr lang="en-US" sz="2200" dirty="0" err="1" smtClean="0">
                <a:solidFill>
                  <a:schemeClr val="bg1"/>
                </a:solidFill>
              </a:rPr>
              <a:t>Petróleo</a:t>
            </a:r>
            <a:r>
              <a:rPr lang="en-US" sz="2200" dirty="0" smtClean="0">
                <a:solidFill>
                  <a:schemeClr val="bg1"/>
                </a:solidFill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</a:rPr>
              <a:t>Facultad</a:t>
            </a:r>
            <a:r>
              <a:rPr lang="en-US" sz="2200" b="1" dirty="0" smtClean="0">
                <a:solidFill>
                  <a:schemeClr val="bg1"/>
                </a:solidFill>
              </a:rPr>
              <a:t> de </a:t>
            </a:r>
            <a:r>
              <a:rPr lang="en-US" sz="2200" b="1" dirty="0" err="1" smtClean="0">
                <a:solidFill>
                  <a:schemeClr val="bg1"/>
                </a:solidFill>
              </a:rPr>
              <a:t>Ingeniería</a:t>
            </a:r>
            <a:r>
              <a:rPr lang="en-US" sz="2200" b="1" dirty="0" smtClean="0">
                <a:solidFill>
                  <a:schemeClr val="bg1"/>
                </a:solidFill>
              </a:rPr>
              <a:t> UBA</a:t>
            </a:r>
            <a:r>
              <a:rPr lang="en-US" sz="2200" dirty="0" smtClean="0">
                <a:solidFill>
                  <a:schemeClr val="bg1"/>
                </a:solidFill>
              </a:rPr>
              <a:t> and Department of Mathematics, </a:t>
            </a:r>
            <a:r>
              <a:rPr lang="en-US" sz="2200" b="1" dirty="0" smtClean="0">
                <a:solidFill>
                  <a:schemeClr val="bg1"/>
                </a:solidFill>
              </a:rPr>
              <a:t>Purdue University</a:t>
            </a:r>
            <a:r>
              <a:rPr lang="en-US" sz="2200" dirty="0" smtClean="0">
                <a:solidFill>
                  <a:schemeClr val="bg1"/>
                </a:solidFill>
              </a:rPr>
              <a:t> and Universidad Nacional de La Plata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Petrophysical</a:t>
            </a:r>
            <a:r>
              <a:rPr lang="en-US" dirty="0" smtClean="0">
                <a:solidFill>
                  <a:schemeClr val="tx2"/>
                </a:solidFill>
              </a:rPr>
              <a:t> Properties update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7"/>
              <p:cNvSpPr txBox="1"/>
              <p:nvPr/>
            </p:nvSpPr>
            <p:spPr>
              <a:xfrm>
                <a:off x="1906090" y="2340139"/>
                <a:ext cx="3328873" cy="3327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A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A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5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090" y="2340139"/>
                <a:ext cx="3328873" cy="332720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64556" y="2826004"/>
                <a:ext cx="5211940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s-A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AR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AR" sz="2000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s-A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AR" sz="20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56" y="2826004"/>
                <a:ext cx="5211940" cy="691536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8476" y="3669570"/>
                <a:ext cx="4444101" cy="792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s-A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45</m:t>
                          </m:r>
                          <m:sSup>
                            <m:sSup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476" y="3669570"/>
                <a:ext cx="4444101" cy="792781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86416" y="4748945"/>
                <a:ext cx="3568220" cy="6492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s-A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d>
                            <m:d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1−0.3</m:t>
                              </m:r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func>
                            <m:func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AR" sz="20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1−0.5</m:t>
                              </m:r>
                              <m:func>
                                <m:func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AR" sz="20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6" y="4748945"/>
                <a:ext cx="3568220" cy="649280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11"/>
          <p:cNvSpPr/>
          <p:nvPr/>
        </p:nvSpPr>
        <p:spPr>
          <a:xfrm>
            <a:off x="6750049" y="2205059"/>
            <a:ext cx="5085541" cy="34460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1"/>
              <p:cNvSpPr/>
              <p:nvPr/>
            </p:nvSpPr>
            <p:spPr>
              <a:xfrm>
                <a:off x="6879728" y="2223292"/>
                <a:ext cx="189763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AR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AR" sz="2000" dirty="0"/>
                  <a:t> </a:t>
                </a:r>
                <a:r>
                  <a:rPr lang="en-US" sz="2000" dirty="0"/>
                  <a:t>pore</a:t>
                </a:r>
                <a:r>
                  <a:rPr lang="es-AR" sz="2000" dirty="0"/>
                  <a:t> </a:t>
                </a:r>
                <a:r>
                  <a:rPr lang="en-US" sz="2000" dirty="0"/>
                  <a:t>pressure</a:t>
                </a:r>
              </a:p>
            </p:txBody>
          </p:sp>
        </mc:Choice>
        <mc:Fallback xmlns="">
          <p:sp>
            <p:nvSpPr>
              <p:cNvPr id="10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2223292"/>
                <a:ext cx="1897635" cy="400110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t="-9231" r="-2251" b="-2769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5"/>
              <p:cNvSpPr/>
              <p:nvPr/>
            </p:nvSpPr>
            <p:spPr>
              <a:xfrm>
                <a:off x="6879728" y="2669611"/>
                <a:ext cx="21904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s-AR" sz="2000" dirty="0"/>
                  <a:t>: </a:t>
                </a:r>
                <a:r>
                  <a:rPr lang="en-US" sz="2000" dirty="0"/>
                  <a:t>critical</a:t>
                </a:r>
                <a:r>
                  <a:rPr lang="es-AR" sz="2000" dirty="0"/>
                  <a:t> </a:t>
                </a:r>
                <a:r>
                  <a:rPr lang="en-US" sz="2000" dirty="0"/>
                  <a:t>porosity</a:t>
                </a:r>
              </a:p>
            </p:txBody>
          </p:sp>
        </mc:Choice>
        <mc:Fallback xmlns="">
          <p:sp>
            <p:nvSpPr>
              <p:cNvPr id="11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2669611"/>
                <a:ext cx="2190408" cy="400110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1114" t="-9091" r="-2228" b="-257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3"/>
              <p:cNvSpPr/>
              <p:nvPr/>
            </p:nvSpPr>
            <p:spPr>
              <a:xfrm>
                <a:off x="6879728" y="5219340"/>
                <a:ext cx="209717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AR" sz="2000" dirty="0"/>
                  <a:t>: </a:t>
                </a:r>
                <a:r>
                  <a:rPr lang="en-US" sz="2000" dirty="0"/>
                  <a:t>initial</a:t>
                </a:r>
                <a:r>
                  <a:rPr lang="es-AR" sz="2000" dirty="0"/>
                  <a:t> </a:t>
                </a:r>
                <a:r>
                  <a:rPr lang="en-US" sz="2000" dirty="0"/>
                  <a:t>porosity</a:t>
                </a:r>
              </a:p>
            </p:txBody>
          </p:sp>
        </mc:Choice>
        <mc:Fallback xmlns="">
          <p:sp>
            <p:nvSpPr>
              <p:cNvPr id="12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5219340"/>
                <a:ext cx="2097177" cy="400110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l="-1163" t="-7576" r="-2035" b="-257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6"/>
              <p:cNvSpPr/>
              <p:nvPr/>
            </p:nvSpPr>
            <p:spPr>
              <a:xfrm>
                <a:off x="6879728" y="4026301"/>
                <a:ext cx="36354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/>
                  <a:t>: bulk modulus of </a:t>
                </a:r>
                <a:r>
                  <a:rPr lang="en-US" sz="2000" dirty="0" smtClean="0"/>
                  <a:t>solid grains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4026301"/>
                <a:ext cx="3635418" cy="400110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6"/>
              <p:cNvSpPr/>
              <p:nvPr/>
            </p:nvSpPr>
            <p:spPr>
              <a:xfrm>
                <a:off x="6879728" y="4845734"/>
                <a:ext cx="17397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/>
                  <a:t>: clay content</a:t>
                </a:r>
              </a:p>
            </p:txBody>
          </p:sp>
        </mc:Choice>
        <mc:Fallback xmlns="">
          <p:sp>
            <p:nvSpPr>
              <p:cNvPr id="15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4845734"/>
                <a:ext cx="1739707" cy="400110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 t="-9091" r="-3509" b="-257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7"/>
              <p:cNvSpPr/>
              <p:nvPr/>
            </p:nvSpPr>
            <p:spPr>
              <a:xfrm>
                <a:off x="6879728" y="4450787"/>
                <a:ext cx="413764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: permeability </a:t>
                </a:r>
                <a:r>
                  <a:rPr lang="en-US" sz="2000" dirty="0" smtClean="0"/>
                  <a:t>anisotropy parameter</a:t>
                </a:r>
                <a:endParaRPr lang="en-US" sz="2000" dirty="0"/>
              </a:p>
            </p:txBody>
          </p:sp>
        </mc:Choice>
        <mc:Fallback xmlns="">
          <p:sp>
            <p:nvSpPr>
              <p:cNvPr id="16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4450787"/>
                <a:ext cx="4137642" cy="400110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 t="-7576" r="-295" b="-257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8"/>
              <p:cNvSpPr/>
              <p:nvPr/>
            </p:nvSpPr>
            <p:spPr>
              <a:xfrm>
                <a:off x="6879728" y="3125680"/>
                <a:ext cx="2739661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000" dirty="0"/>
                  <a:t>: radius of sand grains</a:t>
                </a:r>
              </a:p>
            </p:txBody>
          </p:sp>
        </mc:Choice>
        <mc:Fallback xmlns="">
          <p:sp>
            <p:nvSpPr>
              <p:cNvPr id="17" name="Rectá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3125680"/>
                <a:ext cx="2739661" cy="423770"/>
              </a:xfrm>
              <a:prstGeom prst="rect">
                <a:avLst/>
              </a:prstGeom>
              <a:blipFill rotWithShape="0">
                <a:blip r:embed="rId12" cstate="print"/>
                <a:stretch>
                  <a:fillRect t="-7246" r="-1559" b="-21739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9"/>
              <p:cNvSpPr/>
              <p:nvPr/>
            </p:nvSpPr>
            <p:spPr>
              <a:xfrm>
                <a:off x="6879728" y="3569816"/>
                <a:ext cx="2648354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000" dirty="0"/>
                  <a:t>: radius of clay grains</a:t>
                </a:r>
              </a:p>
            </p:txBody>
          </p:sp>
        </mc:Choice>
        <mc:Fallback xmlns="">
          <p:sp>
            <p:nvSpPr>
              <p:cNvPr id="18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728" y="3569816"/>
                <a:ext cx="2648354" cy="423770"/>
              </a:xfrm>
              <a:prstGeom prst="rect">
                <a:avLst/>
              </a:prstGeom>
              <a:blipFill rotWithShape="0">
                <a:blip r:embed="rId13" cstate="print"/>
                <a:stretch>
                  <a:fillRect t="-7246" r="-1613" b="-21739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21"/>
          <p:cNvSpPr txBox="1"/>
          <p:nvPr/>
        </p:nvSpPr>
        <p:spPr>
          <a:xfrm>
            <a:off x="774924" y="1385102"/>
            <a:ext cx="71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algn="l"/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Carcione’s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model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Carcione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et.al., IJRMMS, 2003)</a:t>
            </a:r>
          </a:p>
        </p:txBody>
      </p:sp>
      <p:sp>
        <p:nvSpPr>
          <p:cNvPr id="20" name="Rectángulo 22"/>
          <p:cNvSpPr/>
          <p:nvPr/>
        </p:nvSpPr>
        <p:spPr>
          <a:xfrm>
            <a:off x="774923" y="2205057"/>
            <a:ext cx="5775774" cy="3446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61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procedure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21" name="4 Diagrama"/>
          <p:cNvGraphicFramePr/>
          <p:nvPr>
            <p:extLst>
              <p:ext uri="{D42A27DB-BD31-4B8C-83A1-F6EECF244321}">
                <p14:modId xmlns:p14="http://schemas.microsoft.com/office/powerpoint/2010/main" val="2104228500"/>
              </p:ext>
            </p:extLst>
          </p:nvPr>
        </p:nvGraphicFramePr>
        <p:xfrm>
          <a:off x="6236044" y="1704633"/>
          <a:ext cx="6096000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511314" y="1814526"/>
            <a:ext cx="5724730" cy="4354414"/>
            <a:chOff x="511314" y="1814526"/>
            <a:chExt cx="5724730" cy="4354414"/>
          </a:xfrm>
        </p:grpSpPr>
        <p:sp>
          <p:nvSpPr>
            <p:cNvPr id="7" name="CuadroTexto 21"/>
            <p:cNvSpPr txBox="1"/>
            <p:nvPr/>
          </p:nvSpPr>
          <p:spPr>
            <a:xfrm>
              <a:off x="511314" y="5645720"/>
              <a:ext cx="5724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algn="ctr">
                <a:defRPr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ea typeface="Batang" panose="02030600000101010101" pitchFamily="18" charset="-127"/>
                </a:defRPr>
              </a:lvl1pPr>
            </a:lstStyle>
            <a:p>
              <a:pPr algn="l"/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Breakdown Pressure fractal distribution</a:t>
              </a:r>
              <a:endParaRPr lang="en-US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0" y="1814526"/>
              <a:ext cx="5461364" cy="3822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73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771" y="915620"/>
            <a:ext cx="117347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C</a:t>
            </a:r>
            <a:r>
              <a:rPr lang="en-US" sz="2400" dirty="0" smtClean="0">
                <a:solidFill>
                  <a:srgbClr val="47458A"/>
                </a:solidFill>
              </a:rPr>
              <a:t>onsider </a:t>
            </a:r>
            <a:r>
              <a:rPr lang="en-US" sz="2400" dirty="0">
                <a:solidFill>
                  <a:srgbClr val="47458A"/>
                </a:solidFill>
              </a:rPr>
              <a:t>a 2D horizontal </a:t>
            </a:r>
            <a:r>
              <a:rPr lang="en-US" sz="2400" dirty="0" smtClean="0">
                <a:solidFill>
                  <a:srgbClr val="47458A"/>
                </a:solidFill>
              </a:rPr>
              <a:t>section in the x-y plane </a:t>
            </a:r>
            <a:r>
              <a:rPr lang="en-US" sz="2400" dirty="0">
                <a:solidFill>
                  <a:srgbClr val="47458A"/>
                </a:solidFill>
              </a:rPr>
              <a:t>of a low permeability gas </a:t>
            </a:r>
            <a:r>
              <a:rPr lang="en-US" sz="2400" dirty="0" smtClean="0">
                <a:solidFill>
                  <a:srgbClr val="47458A"/>
                </a:solidFill>
              </a:rPr>
              <a:t>reservoir (0.1 </a:t>
            </a:r>
            <a:r>
              <a:rPr lang="en-US" sz="2400" dirty="0" err="1">
                <a:solidFill>
                  <a:srgbClr val="47458A"/>
                </a:solidFill>
              </a:rPr>
              <a:t>mD</a:t>
            </a:r>
            <a:r>
              <a:rPr lang="en-US" sz="2400" dirty="0">
                <a:solidFill>
                  <a:srgbClr val="47458A"/>
                </a:solidFill>
              </a:rPr>
              <a:t>) with an extent of </a:t>
            </a:r>
            <a:r>
              <a:rPr lang="en-US" sz="2400" dirty="0" smtClean="0">
                <a:solidFill>
                  <a:srgbClr val="47458A"/>
                </a:solidFill>
              </a:rPr>
              <a:t>180 m x 180 m.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The reservoir is located at </a:t>
            </a:r>
            <a:r>
              <a:rPr lang="en-US" sz="2400" dirty="0" smtClean="0">
                <a:solidFill>
                  <a:srgbClr val="47458A"/>
                </a:solidFill>
              </a:rPr>
              <a:t>2500 </a:t>
            </a:r>
            <a:r>
              <a:rPr lang="en-US" sz="2400" dirty="0">
                <a:solidFill>
                  <a:srgbClr val="47458A"/>
                </a:solidFill>
              </a:rPr>
              <a:t>m </a:t>
            </a:r>
            <a:r>
              <a:rPr lang="en-US" sz="2400" dirty="0" err="1" smtClean="0">
                <a:solidFill>
                  <a:srgbClr val="47458A"/>
                </a:solidFill>
              </a:rPr>
              <a:t>b.s.l</a:t>
            </a:r>
            <a:r>
              <a:rPr lang="en-US" sz="2400" dirty="0" smtClean="0">
                <a:solidFill>
                  <a:srgbClr val="47458A"/>
                </a:solidFill>
              </a:rPr>
              <a:t>., </a:t>
            </a:r>
            <a:r>
              <a:rPr lang="en-US" sz="2400" dirty="0">
                <a:solidFill>
                  <a:srgbClr val="47458A"/>
                </a:solidFill>
              </a:rPr>
              <a:t>with 10% of </a:t>
            </a:r>
            <a:r>
              <a:rPr lang="en-US" sz="2400" dirty="0" smtClean="0">
                <a:solidFill>
                  <a:srgbClr val="47458A"/>
                </a:solidFill>
              </a:rPr>
              <a:t>initial porosity and 30% of initial </a:t>
            </a:r>
            <a:r>
              <a:rPr lang="en-US" sz="2400" dirty="0">
                <a:solidFill>
                  <a:srgbClr val="47458A"/>
                </a:solidFill>
              </a:rPr>
              <a:t>water </a:t>
            </a:r>
            <a:r>
              <a:rPr lang="en-US" sz="2400" dirty="0" smtClean="0">
                <a:solidFill>
                  <a:srgbClr val="47458A"/>
                </a:solidFill>
              </a:rPr>
              <a:t>saturation. </a:t>
            </a:r>
            <a:r>
              <a:rPr lang="en-US" sz="2400" dirty="0">
                <a:solidFill>
                  <a:srgbClr val="47458A"/>
                </a:solidFill>
              </a:rPr>
              <a:t>The data </a:t>
            </a:r>
            <a:r>
              <a:rPr lang="en-US" sz="2400" dirty="0" smtClean="0">
                <a:solidFill>
                  <a:srgbClr val="47458A"/>
                </a:solidFill>
              </a:rPr>
              <a:t>correspond </a:t>
            </a:r>
            <a:r>
              <a:rPr lang="en-US" sz="2400" dirty="0">
                <a:solidFill>
                  <a:srgbClr val="47458A"/>
                </a:solidFill>
              </a:rPr>
              <a:t>to </a:t>
            </a:r>
            <a:r>
              <a:rPr lang="en-US" sz="2400" dirty="0" smtClean="0">
                <a:solidFill>
                  <a:srgbClr val="47458A"/>
                </a:solidFill>
              </a:rPr>
              <a:t>the </a:t>
            </a:r>
            <a:r>
              <a:rPr lang="en-US" sz="2400" dirty="0" err="1" smtClean="0">
                <a:solidFill>
                  <a:srgbClr val="47458A"/>
                </a:solidFill>
              </a:rPr>
              <a:t>Vaca</a:t>
            </a:r>
            <a:r>
              <a:rPr lang="en-US" sz="2400" dirty="0" smtClean="0">
                <a:solidFill>
                  <a:srgbClr val="47458A"/>
                </a:solidFill>
              </a:rPr>
              <a:t> </a:t>
            </a:r>
            <a:r>
              <a:rPr lang="en-US" sz="2400" dirty="0" err="1">
                <a:solidFill>
                  <a:srgbClr val="47458A"/>
                </a:solidFill>
              </a:rPr>
              <a:t>Muerta</a:t>
            </a:r>
            <a:r>
              <a:rPr lang="en-US" sz="2400" dirty="0">
                <a:solidFill>
                  <a:srgbClr val="47458A"/>
                </a:solidFill>
              </a:rPr>
              <a:t> formation</a:t>
            </a:r>
            <a:r>
              <a:rPr lang="en-US" sz="24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The simulation is performed by using a </a:t>
            </a:r>
            <a:r>
              <a:rPr lang="en-US" sz="2400" dirty="0" smtClean="0">
                <a:solidFill>
                  <a:srgbClr val="47458A"/>
                </a:solidFill>
              </a:rPr>
              <a:t>300 </a:t>
            </a:r>
            <a:r>
              <a:rPr lang="en-US" sz="2400" dirty="0">
                <a:solidFill>
                  <a:srgbClr val="47458A"/>
                </a:solidFill>
              </a:rPr>
              <a:t>× </a:t>
            </a:r>
            <a:r>
              <a:rPr lang="en-US" sz="2400" dirty="0" smtClean="0">
                <a:solidFill>
                  <a:srgbClr val="47458A"/>
                </a:solidFill>
              </a:rPr>
              <a:t>300 </a:t>
            </a:r>
            <a:r>
              <a:rPr lang="en-US" sz="2400" dirty="0">
                <a:solidFill>
                  <a:srgbClr val="47458A"/>
                </a:solidFill>
              </a:rPr>
              <a:t>uniform mesh</a:t>
            </a:r>
            <a:r>
              <a:rPr lang="en-US" sz="24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In the first </a:t>
            </a:r>
            <a:r>
              <a:rPr lang="en-US" sz="2400" dirty="0" smtClean="0">
                <a:solidFill>
                  <a:srgbClr val="47458A"/>
                </a:solidFill>
              </a:rPr>
              <a:t>experiment </a:t>
            </a:r>
            <a:r>
              <a:rPr lang="en-US" sz="2400" dirty="0">
                <a:solidFill>
                  <a:srgbClr val="47458A"/>
                </a:solidFill>
              </a:rPr>
              <a:t>we assume that porosity and permeability are not modified when the breakdown </a:t>
            </a:r>
            <a:r>
              <a:rPr lang="en-US" sz="2400" dirty="0" smtClean="0">
                <a:solidFill>
                  <a:srgbClr val="47458A"/>
                </a:solidFill>
              </a:rPr>
              <a:t>pressure (</a:t>
            </a:r>
            <a:r>
              <a:rPr lang="en-US" sz="2400" i="1" dirty="0" err="1" smtClean="0">
                <a:solidFill>
                  <a:srgbClr val="47458A"/>
                </a:solidFill>
              </a:rPr>
              <a:t>P</a:t>
            </a:r>
            <a:r>
              <a:rPr lang="en-US" sz="2400" i="1" baseline="-25000" dirty="0" err="1" smtClean="0">
                <a:solidFill>
                  <a:srgbClr val="47458A"/>
                </a:solidFill>
              </a:rPr>
              <a:t>bd</a:t>
            </a:r>
            <a:r>
              <a:rPr lang="en-US" sz="2400" dirty="0" smtClean="0">
                <a:solidFill>
                  <a:srgbClr val="47458A"/>
                </a:solidFill>
              </a:rPr>
              <a:t>) is reached.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We also assume a fractal distribution of </a:t>
            </a:r>
            <a:r>
              <a:rPr lang="en-US" sz="2400" i="1" dirty="0" err="1">
                <a:solidFill>
                  <a:srgbClr val="47458A"/>
                </a:solidFill>
              </a:rPr>
              <a:t>P</a:t>
            </a:r>
            <a:r>
              <a:rPr lang="en-US" sz="2400" i="1" baseline="-25000" dirty="0" err="1">
                <a:solidFill>
                  <a:srgbClr val="47458A"/>
                </a:solidFill>
              </a:rPr>
              <a:t>bd</a:t>
            </a:r>
            <a:r>
              <a:rPr lang="en-US" sz="2400" dirty="0">
                <a:solidFill>
                  <a:srgbClr val="47458A"/>
                </a:solidFill>
              </a:rPr>
              <a:t> using the </a:t>
            </a:r>
            <a:r>
              <a:rPr lang="en-US" sz="2400" dirty="0" smtClean="0">
                <a:solidFill>
                  <a:srgbClr val="47458A"/>
                </a:solidFill>
              </a:rPr>
              <a:t>Von-Kármán correlation function (</a:t>
            </a:r>
            <a:r>
              <a:rPr lang="es-ES" sz="2400" dirty="0" err="1">
                <a:solidFill>
                  <a:srgbClr val="47458A"/>
                </a:solidFill>
              </a:rPr>
              <a:t>Frankel</a:t>
            </a:r>
            <a:r>
              <a:rPr lang="es-ES" sz="2400" dirty="0">
                <a:solidFill>
                  <a:srgbClr val="47458A"/>
                </a:solidFill>
              </a:rPr>
              <a:t> and Clayton, 1986)</a:t>
            </a:r>
            <a:r>
              <a:rPr lang="en-US" sz="2400" dirty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Water is injected at the center of the reservoir section </a:t>
            </a:r>
            <a:r>
              <a:rPr lang="en-US" sz="2400" dirty="0" smtClean="0">
                <a:solidFill>
                  <a:srgbClr val="47458A"/>
                </a:solidFill>
              </a:rPr>
              <a:t>with </a:t>
            </a:r>
            <a:r>
              <a:rPr lang="en-US" sz="2400" dirty="0">
                <a:solidFill>
                  <a:srgbClr val="47458A"/>
                </a:solidFill>
              </a:rPr>
              <a:t>a constant </a:t>
            </a:r>
            <a:r>
              <a:rPr lang="en-US" sz="2400" dirty="0" smtClean="0">
                <a:solidFill>
                  <a:srgbClr val="47458A"/>
                </a:solidFill>
              </a:rPr>
              <a:t>flow rate </a:t>
            </a:r>
            <a:r>
              <a:rPr lang="en-US" sz="2400" dirty="0">
                <a:solidFill>
                  <a:srgbClr val="47458A"/>
                </a:solidFill>
              </a:rPr>
              <a:t>of </a:t>
            </a:r>
            <a:r>
              <a:rPr lang="en-US" sz="2400" dirty="0" smtClean="0">
                <a:solidFill>
                  <a:srgbClr val="47458A"/>
                </a:solidFill>
              </a:rPr>
              <a:t>0,15 m</a:t>
            </a:r>
            <a:r>
              <a:rPr lang="en-US" sz="2400" baseline="30000" dirty="0" smtClean="0">
                <a:solidFill>
                  <a:srgbClr val="47458A"/>
                </a:solidFill>
              </a:rPr>
              <a:t>3</a:t>
            </a:r>
            <a:r>
              <a:rPr lang="en-US" sz="2400" dirty="0" smtClean="0">
                <a:solidFill>
                  <a:srgbClr val="47458A"/>
                </a:solidFill>
              </a:rPr>
              <a:t>/s.</a:t>
            </a:r>
          </a:p>
        </p:txBody>
      </p:sp>
    </p:spTree>
    <p:extLst>
      <p:ext uri="{BB962C8B-B14F-4D97-AF65-F5344CB8AC3E}">
        <p14:creationId xmlns:p14="http://schemas.microsoft.com/office/powerpoint/2010/main" val="20753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"/>
          <p:cNvSpPr/>
          <p:nvPr/>
        </p:nvSpPr>
        <p:spPr>
          <a:xfrm>
            <a:off x="838200" y="5228408"/>
            <a:ext cx="1051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Left: fractal distribution for </a:t>
            </a:r>
            <a:r>
              <a:rPr lang="en-US" sz="2000" i="1" dirty="0" err="1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>
                <a:solidFill>
                  <a:srgbClr val="47458A"/>
                </a:solidFill>
              </a:rPr>
              <a:t>bd</a:t>
            </a:r>
            <a:r>
              <a:rPr lang="en-US" sz="2000" dirty="0">
                <a:solidFill>
                  <a:srgbClr val="47458A"/>
                </a:solidFill>
              </a:rPr>
              <a:t> </a:t>
            </a:r>
            <a:r>
              <a:rPr lang="en-US" sz="2000" dirty="0" smtClean="0">
                <a:solidFill>
                  <a:srgbClr val="47458A"/>
                </a:solidFill>
              </a:rPr>
              <a:t>constructed with </a:t>
            </a:r>
            <a:r>
              <a:rPr lang="en-US" sz="2000" dirty="0">
                <a:solidFill>
                  <a:srgbClr val="47458A"/>
                </a:solidFill>
              </a:rPr>
              <a:t>the </a:t>
            </a:r>
            <a:r>
              <a:rPr lang="en-US" sz="2000" dirty="0" smtClean="0">
                <a:solidFill>
                  <a:srgbClr val="47458A"/>
                </a:solidFill>
              </a:rPr>
              <a:t>Von-Kármán </a:t>
            </a:r>
            <a:r>
              <a:rPr lang="en-US" sz="2000" dirty="0">
                <a:solidFill>
                  <a:srgbClr val="47458A"/>
                </a:solidFill>
              </a:rPr>
              <a:t>correlation function. Right: spatial distribution </a:t>
            </a:r>
            <a:r>
              <a:rPr lang="en-US" sz="2000" dirty="0" smtClean="0">
                <a:solidFill>
                  <a:srgbClr val="47458A"/>
                </a:solidFill>
              </a:rPr>
              <a:t>of micro-seismic </a:t>
            </a:r>
            <a:r>
              <a:rPr lang="en-US" sz="2000" dirty="0">
                <a:solidFill>
                  <a:srgbClr val="47458A"/>
                </a:solidFill>
              </a:rPr>
              <a:t>sources after 10 h of the fracking process.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908221" y="1635411"/>
            <a:ext cx="10375558" cy="3200400"/>
            <a:chOff x="908221" y="1635411"/>
            <a:chExt cx="10375558" cy="320040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779" y="1635411"/>
              <a:ext cx="4572000" cy="3200400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221" y="1635411"/>
              <a:ext cx="4572000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1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III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" y="1872190"/>
            <a:ext cx="4451946" cy="3240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40" y="1872190"/>
            <a:ext cx="4451947" cy="3240000"/>
          </a:xfrm>
          <a:prstGeom prst="rect">
            <a:avLst/>
          </a:prstGeom>
        </p:spPr>
      </p:pic>
      <p:sp>
        <p:nvSpPr>
          <p:cNvPr id="6" name="Rectangle 1"/>
          <p:cNvSpPr/>
          <p:nvPr/>
        </p:nvSpPr>
        <p:spPr>
          <a:xfrm>
            <a:off x="210065" y="5281955"/>
            <a:ext cx="117636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Left: Location of the </a:t>
            </a:r>
            <a:r>
              <a:rPr lang="en-US" sz="2000" dirty="0" err="1">
                <a:solidFill>
                  <a:srgbClr val="47458A"/>
                </a:solidFill>
              </a:rPr>
              <a:t>microseismic</a:t>
            </a:r>
            <a:r>
              <a:rPr lang="en-US" sz="2000" dirty="0">
                <a:solidFill>
                  <a:srgbClr val="47458A"/>
                </a:solidFill>
              </a:rPr>
              <a:t> events as a function of the emission time, </a:t>
            </a:r>
            <a:r>
              <a:rPr lang="en-US" sz="2000" dirty="0" smtClean="0">
                <a:solidFill>
                  <a:srgbClr val="47458A"/>
                </a:solidFill>
              </a:rPr>
              <a:t>corresponding </a:t>
            </a:r>
            <a:r>
              <a:rPr lang="en-US" sz="2000" dirty="0">
                <a:solidFill>
                  <a:srgbClr val="47458A"/>
                </a:solidFill>
              </a:rPr>
              <a:t>to a </a:t>
            </a:r>
            <a:r>
              <a:rPr lang="en-US" sz="2000" dirty="0" smtClean="0">
                <a:solidFill>
                  <a:srgbClr val="47458A"/>
                </a:solidFill>
              </a:rPr>
              <a:t>fractal distribution </a:t>
            </a:r>
            <a:r>
              <a:rPr lang="en-US" sz="2000" dirty="0">
                <a:solidFill>
                  <a:srgbClr val="47458A"/>
                </a:solidFill>
              </a:rPr>
              <a:t>of the breakdown pressure </a:t>
            </a:r>
            <a:r>
              <a:rPr lang="en-US" sz="2000" i="1" dirty="0" err="1" smtClean="0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 smtClean="0">
                <a:solidFill>
                  <a:srgbClr val="47458A"/>
                </a:solidFill>
              </a:rPr>
              <a:t>bd</a:t>
            </a:r>
            <a:r>
              <a:rPr lang="en-US" sz="2000" dirty="0" smtClean="0">
                <a:solidFill>
                  <a:srgbClr val="47458A"/>
                </a:solidFill>
              </a:rPr>
              <a:t>. </a:t>
            </a:r>
            <a:r>
              <a:rPr lang="en-US" sz="2000" dirty="0">
                <a:solidFill>
                  <a:srgbClr val="47458A"/>
                </a:solidFill>
              </a:rPr>
              <a:t>Right: The </a:t>
            </a:r>
            <a:r>
              <a:rPr lang="en-US" sz="2000" dirty="0" smtClean="0">
                <a:solidFill>
                  <a:srgbClr val="47458A"/>
                </a:solidFill>
              </a:rPr>
              <a:t>envelope </a:t>
            </a:r>
            <a:r>
              <a:rPr lang="en-US" sz="2000" dirty="0">
                <a:solidFill>
                  <a:srgbClr val="47458A"/>
                </a:solidFill>
              </a:rPr>
              <a:t>curve corresponds to a </a:t>
            </a:r>
            <a:r>
              <a:rPr lang="en-US" sz="2000" dirty="0" smtClean="0">
                <a:solidFill>
                  <a:srgbClr val="47458A"/>
                </a:solidFill>
              </a:rPr>
              <a:t>constant </a:t>
            </a:r>
            <a:r>
              <a:rPr lang="en-US" sz="2000" i="1" dirty="0" err="1" smtClean="0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 smtClean="0">
                <a:solidFill>
                  <a:srgbClr val="47458A"/>
                </a:solidFill>
              </a:rPr>
              <a:t>bd</a:t>
            </a:r>
            <a:r>
              <a:rPr lang="en-US" sz="2000" dirty="0" smtClean="0">
                <a:solidFill>
                  <a:srgbClr val="47458A"/>
                </a:solidFill>
              </a:rPr>
              <a:t> </a:t>
            </a:r>
            <a:r>
              <a:rPr lang="en-US" sz="2000" dirty="0">
                <a:solidFill>
                  <a:srgbClr val="47458A"/>
                </a:solidFill>
              </a:rPr>
              <a:t>= </a:t>
            </a:r>
            <a:r>
              <a:rPr lang="en-US" sz="2000" dirty="0" smtClean="0">
                <a:solidFill>
                  <a:srgbClr val="47458A"/>
                </a:solidFill>
              </a:rPr>
              <a:t>28 MPa</a:t>
            </a:r>
            <a:r>
              <a:rPr lang="en-US" sz="2000" dirty="0">
                <a:solidFill>
                  <a:srgbClr val="47458A"/>
                </a:solidFill>
              </a:rPr>
              <a:t>, the minimum value of the fractal </a:t>
            </a:r>
            <a:r>
              <a:rPr lang="en-US" sz="2000" i="1" dirty="0" err="1" smtClean="0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 smtClean="0">
                <a:solidFill>
                  <a:srgbClr val="47458A"/>
                </a:solidFill>
              </a:rPr>
              <a:t>bd</a:t>
            </a:r>
            <a:r>
              <a:rPr lang="en-US" sz="2000" dirty="0" smtClean="0">
                <a:solidFill>
                  <a:srgbClr val="47458A"/>
                </a:solidFill>
              </a:rPr>
              <a:t>. </a:t>
            </a:r>
            <a:r>
              <a:rPr lang="en-US" sz="2000" dirty="0">
                <a:solidFill>
                  <a:srgbClr val="47458A"/>
                </a:solidFill>
              </a:rPr>
              <a:t>This curve is the envelope of all </a:t>
            </a:r>
            <a:r>
              <a:rPr lang="en-US" sz="2000" dirty="0" err="1">
                <a:solidFill>
                  <a:srgbClr val="47458A"/>
                </a:solidFill>
              </a:rPr>
              <a:t>microseismic</a:t>
            </a:r>
            <a:r>
              <a:rPr lang="en-US" sz="2000" dirty="0">
                <a:solidFill>
                  <a:srgbClr val="47458A"/>
                </a:solidFill>
              </a:rPr>
              <a:t> </a:t>
            </a:r>
            <a:r>
              <a:rPr lang="en-US" sz="2000" dirty="0" smtClean="0">
                <a:solidFill>
                  <a:srgbClr val="47458A"/>
                </a:solidFill>
              </a:rPr>
              <a:t>events shown </a:t>
            </a:r>
            <a:r>
              <a:rPr lang="en-US" sz="2000" dirty="0">
                <a:solidFill>
                  <a:srgbClr val="47458A"/>
                </a:solidFill>
              </a:rPr>
              <a:t>in the left Figure.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sp>
        <p:nvSpPr>
          <p:cNvPr id="8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Fractal versus constant breakdown pressure spatial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23274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IV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67" y="1527590"/>
            <a:ext cx="5441270" cy="3960000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The effect of updating porosity and permeability</a:t>
            </a:r>
          </a:p>
        </p:txBody>
      </p:sp>
      <p:sp>
        <p:nvSpPr>
          <p:cNvPr id="6" name="Rectangle 1"/>
          <p:cNvSpPr/>
          <p:nvPr/>
        </p:nvSpPr>
        <p:spPr>
          <a:xfrm>
            <a:off x="370706" y="1921931"/>
            <a:ext cx="56369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47458A"/>
                </a:solidFill>
              </a:rPr>
              <a:t>Here we analyze the effect of increasing porosity and permeability </a:t>
            </a:r>
            <a:r>
              <a:rPr lang="en-US" sz="2000" dirty="0" smtClean="0">
                <a:solidFill>
                  <a:srgbClr val="47458A"/>
                </a:solidFill>
              </a:rPr>
              <a:t>values in </a:t>
            </a:r>
            <a:r>
              <a:rPr lang="en-US" sz="2000" dirty="0">
                <a:solidFill>
                  <a:srgbClr val="47458A"/>
                </a:solidFill>
              </a:rPr>
              <a:t>a computational cell </a:t>
            </a:r>
            <a:r>
              <a:rPr lang="en-US" sz="2000" dirty="0" smtClean="0">
                <a:solidFill>
                  <a:srgbClr val="47458A"/>
                </a:solidFill>
              </a:rPr>
              <a:t>after the </a:t>
            </a:r>
            <a:r>
              <a:rPr lang="en-US" sz="2000" dirty="0">
                <a:solidFill>
                  <a:srgbClr val="47458A"/>
                </a:solidFill>
              </a:rPr>
              <a:t>pore pressure reaches the </a:t>
            </a:r>
            <a:r>
              <a:rPr lang="en-US" sz="2000" i="1" dirty="0" err="1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>
                <a:solidFill>
                  <a:srgbClr val="47458A"/>
                </a:solidFill>
              </a:rPr>
              <a:t>bd</a:t>
            </a:r>
            <a:r>
              <a:rPr lang="en-US" sz="2000" dirty="0">
                <a:solidFill>
                  <a:srgbClr val="47458A"/>
                </a:solidFill>
              </a:rPr>
              <a:t> value on that cell. An uniform </a:t>
            </a:r>
            <a:r>
              <a:rPr lang="en-US" sz="2000" dirty="0" smtClean="0">
                <a:solidFill>
                  <a:srgbClr val="47458A"/>
                </a:solidFill>
              </a:rPr>
              <a:t>value </a:t>
            </a:r>
            <a:r>
              <a:rPr lang="en-US" sz="2000" dirty="0">
                <a:solidFill>
                  <a:srgbClr val="47458A"/>
                </a:solidFill>
              </a:rPr>
              <a:t>of </a:t>
            </a:r>
            <a:r>
              <a:rPr lang="en-US" sz="2000" i="1" dirty="0" err="1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>
                <a:solidFill>
                  <a:srgbClr val="47458A"/>
                </a:solidFill>
              </a:rPr>
              <a:t>bd</a:t>
            </a:r>
            <a:r>
              <a:rPr lang="en-US" sz="2000" dirty="0" smtClean="0">
                <a:solidFill>
                  <a:srgbClr val="47458A"/>
                </a:solidFill>
              </a:rPr>
              <a:t> </a:t>
            </a:r>
            <a:r>
              <a:rPr lang="en-US" sz="2000" dirty="0">
                <a:solidFill>
                  <a:srgbClr val="47458A"/>
                </a:solidFill>
              </a:rPr>
              <a:t>of </a:t>
            </a:r>
            <a:r>
              <a:rPr lang="en-US" sz="2000" dirty="0" smtClean="0">
                <a:solidFill>
                  <a:srgbClr val="47458A"/>
                </a:solidFill>
              </a:rPr>
              <a:t>28 </a:t>
            </a:r>
            <a:r>
              <a:rPr lang="en-US" sz="2000" dirty="0">
                <a:solidFill>
                  <a:srgbClr val="47458A"/>
                </a:solidFill>
              </a:rPr>
              <a:t>MPa is assumed.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247136" y="5566262"/>
            <a:ext cx="1173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It can be observed that an increment in porosity and permeability produces a pressure drop. This </a:t>
            </a:r>
            <a:r>
              <a:rPr lang="en-US" sz="2000" dirty="0" smtClean="0">
                <a:solidFill>
                  <a:srgbClr val="47458A"/>
                </a:solidFill>
              </a:rPr>
              <a:t>decrease slows </a:t>
            </a:r>
            <a:r>
              <a:rPr lang="en-US" sz="2000" dirty="0">
                <a:solidFill>
                  <a:srgbClr val="47458A"/>
                </a:solidFill>
              </a:rPr>
              <a:t>down the pressure front progress which, in turn, delays the triggers.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47458A"/>
                </a:solidFill>
              </a:rPr>
              <a:t>P</a:t>
            </a:r>
            <a:r>
              <a:rPr lang="en-US" sz="2800" i="1" baseline="-25000" dirty="0" err="1">
                <a:solidFill>
                  <a:srgbClr val="47458A"/>
                </a:solidFill>
              </a:rPr>
              <a:t>bd</a:t>
            </a:r>
            <a:r>
              <a:rPr lang="en-US" sz="2800" i="1" baseline="-25000" dirty="0">
                <a:solidFill>
                  <a:srgbClr val="47458A"/>
                </a:solidFill>
              </a:rPr>
              <a:t> </a:t>
            </a:r>
            <a:r>
              <a:rPr lang="en-US" sz="2800" i="1" baseline="-25000" dirty="0" smtClean="0">
                <a:solidFill>
                  <a:srgbClr val="47458A"/>
                </a:solidFill>
              </a:rPr>
              <a:t> </a:t>
            </a:r>
            <a:r>
              <a:rPr lang="en-US" sz="2800" dirty="0" smtClean="0">
                <a:solidFill>
                  <a:srgbClr val="47458A"/>
                </a:solidFill>
              </a:rPr>
              <a:t>Sensitivity</a:t>
            </a:r>
          </a:p>
        </p:txBody>
      </p:sp>
      <p:sp>
        <p:nvSpPr>
          <p:cNvPr id="6" name="Rectangle 1"/>
          <p:cNvSpPr/>
          <p:nvPr/>
        </p:nvSpPr>
        <p:spPr>
          <a:xfrm>
            <a:off x="440726" y="1894552"/>
            <a:ext cx="5465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47458A"/>
                </a:solidFill>
              </a:rPr>
              <a:t>Here we run four simulations for uniform spatial distributions </a:t>
            </a:r>
            <a:r>
              <a:rPr lang="en-US" sz="2000" dirty="0" smtClean="0">
                <a:solidFill>
                  <a:srgbClr val="47458A"/>
                </a:solidFill>
              </a:rPr>
              <a:t>of </a:t>
            </a:r>
            <a:r>
              <a:rPr lang="en-US" sz="2000" i="1" dirty="0" err="1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>
                <a:solidFill>
                  <a:srgbClr val="47458A"/>
                </a:solidFill>
              </a:rPr>
              <a:t>bd</a:t>
            </a:r>
            <a:r>
              <a:rPr lang="en-US" sz="2000" dirty="0">
                <a:solidFill>
                  <a:srgbClr val="47458A"/>
                </a:solidFill>
              </a:rPr>
              <a:t> with values : </a:t>
            </a:r>
            <a:r>
              <a:rPr lang="en-US" sz="2000" dirty="0" smtClean="0">
                <a:solidFill>
                  <a:srgbClr val="47458A"/>
                </a:solidFill>
              </a:rPr>
              <a:t>28, 31, 35 </a:t>
            </a:r>
            <a:r>
              <a:rPr lang="en-US" sz="2000" dirty="0">
                <a:solidFill>
                  <a:srgbClr val="47458A"/>
                </a:solidFill>
              </a:rPr>
              <a:t>and </a:t>
            </a:r>
            <a:r>
              <a:rPr lang="en-US" sz="2000" dirty="0" smtClean="0">
                <a:solidFill>
                  <a:srgbClr val="47458A"/>
                </a:solidFill>
              </a:rPr>
              <a:t>38 </a:t>
            </a:r>
            <a:r>
              <a:rPr lang="en-US" sz="2000" dirty="0" err="1" smtClean="0">
                <a:solidFill>
                  <a:srgbClr val="47458A"/>
                </a:solidFill>
              </a:rPr>
              <a:t>Mpa</a:t>
            </a:r>
            <a:r>
              <a:rPr lang="en-US" sz="2000" dirty="0" smtClean="0">
                <a:solidFill>
                  <a:srgbClr val="47458A"/>
                </a:solidFill>
              </a:rPr>
              <a:t> (4000, 4500, 5000, 5500 psi).</a:t>
            </a:r>
          </a:p>
        </p:txBody>
      </p:sp>
      <p:sp>
        <p:nvSpPr>
          <p:cNvPr id="7" name="Rectangle 1"/>
          <p:cNvSpPr/>
          <p:nvPr/>
        </p:nvSpPr>
        <p:spPr>
          <a:xfrm>
            <a:off x="238771" y="5472776"/>
            <a:ext cx="1173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7458A"/>
                </a:solidFill>
              </a:rPr>
              <a:t>A </a:t>
            </a:r>
            <a:r>
              <a:rPr lang="en-US" sz="2000" i="1" dirty="0" err="1" smtClean="0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 smtClean="0">
                <a:solidFill>
                  <a:srgbClr val="47458A"/>
                </a:solidFill>
              </a:rPr>
              <a:t>bd</a:t>
            </a:r>
            <a:r>
              <a:rPr lang="en-US" sz="2000" dirty="0">
                <a:solidFill>
                  <a:srgbClr val="47458A"/>
                </a:solidFill>
              </a:rPr>
              <a:t> increment slows down the </a:t>
            </a:r>
            <a:r>
              <a:rPr lang="en-US" sz="2000" dirty="0" smtClean="0">
                <a:solidFill>
                  <a:srgbClr val="47458A"/>
                </a:solidFill>
              </a:rPr>
              <a:t>occurrence of </a:t>
            </a:r>
            <a:r>
              <a:rPr lang="en-US" sz="2000" dirty="0">
                <a:solidFill>
                  <a:srgbClr val="47458A"/>
                </a:solidFill>
              </a:rPr>
              <a:t>triggers and reduces the size of the fractured </a:t>
            </a:r>
            <a:r>
              <a:rPr lang="en-US" sz="2000" dirty="0" smtClean="0">
                <a:solidFill>
                  <a:srgbClr val="47458A"/>
                </a:solidFill>
              </a:rPr>
              <a:t>zone. This </a:t>
            </a:r>
            <a:r>
              <a:rPr lang="en-US" sz="2000" dirty="0">
                <a:solidFill>
                  <a:srgbClr val="47458A"/>
                </a:solidFill>
              </a:rPr>
              <a:t>effect is due to the fact that for a given region, a higher </a:t>
            </a:r>
            <a:r>
              <a:rPr lang="en-US" sz="2000" i="1" dirty="0" err="1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>
                <a:solidFill>
                  <a:srgbClr val="47458A"/>
                </a:solidFill>
              </a:rPr>
              <a:t>bd</a:t>
            </a:r>
            <a:r>
              <a:rPr lang="en-US" sz="2000" dirty="0" smtClean="0">
                <a:solidFill>
                  <a:srgbClr val="47458A"/>
                </a:solidFill>
              </a:rPr>
              <a:t> </a:t>
            </a:r>
            <a:r>
              <a:rPr lang="en-US" sz="2000" dirty="0">
                <a:solidFill>
                  <a:srgbClr val="47458A"/>
                </a:solidFill>
              </a:rPr>
              <a:t>value requires to reach a higher pore </a:t>
            </a:r>
            <a:r>
              <a:rPr lang="en-US" sz="2000" dirty="0" smtClean="0">
                <a:solidFill>
                  <a:srgbClr val="47458A"/>
                </a:solidFill>
              </a:rPr>
              <a:t>pressure to </a:t>
            </a:r>
            <a:r>
              <a:rPr lang="en-US" sz="2000" dirty="0">
                <a:solidFill>
                  <a:srgbClr val="47458A"/>
                </a:solidFill>
              </a:rPr>
              <a:t>induce a fracture. An increase of about 12% on the </a:t>
            </a:r>
            <a:r>
              <a:rPr lang="en-US" sz="2000" i="1" dirty="0" err="1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>
                <a:solidFill>
                  <a:srgbClr val="47458A"/>
                </a:solidFill>
              </a:rPr>
              <a:t>bd</a:t>
            </a:r>
            <a:r>
              <a:rPr lang="en-US" sz="2000" dirty="0" smtClean="0">
                <a:solidFill>
                  <a:srgbClr val="47458A"/>
                </a:solidFill>
              </a:rPr>
              <a:t> </a:t>
            </a:r>
            <a:r>
              <a:rPr lang="en-US" sz="2000" dirty="0">
                <a:solidFill>
                  <a:srgbClr val="47458A"/>
                </a:solidFill>
              </a:rPr>
              <a:t>induces a 50% decrease in the distance from </a:t>
            </a:r>
            <a:r>
              <a:rPr lang="en-US" sz="2000" dirty="0" smtClean="0">
                <a:solidFill>
                  <a:srgbClr val="47458A"/>
                </a:solidFill>
              </a:rPr>
              <a:t>the fracture </a:t>
            </a:r>
            <a:r>
              <a:rPr lang="en-US" sz="2000" dirty="0">
                <a:solidFill>
                  <a:srgbClr val="47458A"/>
                </a:solidFill>
              </a:rPr>
              <a:t>front to the well.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68" y="1525949"/>
            <a:ext cx="544127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VI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Initial water saturation sensitivity</a:t>
            </a:r>
          </a:p>
        </p:txBody>
      </p:sp>
      <p:sp>
        <p:nvSpPr>
          <p:cNvPr id="6" name="Rectangle 1"/>
          <p:cNvSpPr/>
          <p:nvPr/>
        </p:nvSpPr>
        <p:spPr>
          <a:xfrm>
            <a:off x="416012" y="1904975"/>
            <a:ext cx="55367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47458A"/>
                </a:solidFill>
              </a:rPr>
              <a:t>In this experiments we run for five different initial water saturations </a:t>
            </a:r>
            <a:r>
              <a:rPr lang="en-US" sz="2000" dirty="0" err="1">
                <a:solidFill>
                  <a:srgbClr val="47458A"/>
                </a:solidFill>
              </a:rPr>
              <a:t>Swi</a:t>
            </a:r>
            <a:r>
              <a:rPr lang="en-US" sz="2000" dirty="0">
                <a:solidFill>
                  <a:srgbClr val="47458A"/>
                </a:solidFill>
              </a:rPr>
              <a:t> = 0.1, 0.3, 0.5, 0.8, 1.0. A </a:t>
            </a:r>
            <a:r>
              <a:rPr lang="en-US" sz="2000" dirty="0" smtClean="0">
                <a:solidFill>
                  <a:srgbClr val="47458A"/>
                </a:solidFill>
              </a:rPr>
              <a:t>constant </a:t>
            </a:r>
            <a:r>
              <a:rPr lang="en-US" sz="2000" i="1" dirty="0" err="1">
                <a:solidFill>
                  <a:srgbClr val="47458A"/>
                </a:solidFill>
              </a:rPr>
              <a:t>P</a:t>
            </a:r>
            <a:r>
              <a:rPr lang="en-US" sz="2000" i="1" baseline="-25000" dirty="0" err="1">
                <a:solidFill>
                  <a:srgbClr val="47458A"/>
                </a:solidFill>
              </a:rPr>
              <a:t>bd</a:t>
            </a:r>
            <a:r>
              <a:rPr lang="en-US" sz="2000" dirty="0" smtClean="0">
                <a:solidFill>
                  <a:srgbClr val="47458A"/>
                </a:solidFill>
              </a:rPr>
              <a:t> </a:t>
            </a:r>
            <a:r>
              <a:rPr lang="en-US" sz="2000" dirty="0">
                <a:solidFill>
                  <a:srgbClr val="47458A"/>
                </a:solidFill>
              </a:rPr>
              <a:t>of </a:t>
            </a:r>
            <a:r>
              <a:rPr lang="en-US" sz="2000" dirty="0" smtClean="0">
                <a:solidFill>
                  <a:srgbClr val="47458A"/>
                </a:solidFill>
              </a:rPr>
              <a:t>28 </a:t>
            </a:r>
            <a:r>
              <a:rPr lang="en-US" sz="2000" dirty="0">
                <a:solidFill>
                  <a:srgbClr val="47458A"/>
                </a:solidFill>
              </a:rPr>
              <a:t>MPa is assumed. The case </a:t>
            </a:r>
            <a:r>
              <a:rPr lang="en-US" sz="2000" dirty="0" err="1">
                <a:solidFill>
                  <a:srgbClr val="47458A"/>
                </a:solidFill>
              </a:rPr>
              <a:t>S</a:t>
            </a:r>
            <a:r>
              <a:rPr lang="en-US" sz="2000" baseline="-25000" dirty="0" err="1">
                <a:solidFill>
                  <a:srgbClr val="47458A"/>
                </a:solidFill>
              </a:rPr>
              <a:t>wi</a:t>
            </a:r>
            <a:r>
              <a:rPr lang="en-US" sz="2000" dirty="0">
                <a:solidFill>
                  <a:srgbClr val="47458A"/>
                </a:solidFill>
              </a:rPr>
              <a:t> = 1 corresponds to the single-fluid case usually assumed in </a:t>
            </a:r>
            <a:r>
              <a:rPr lang="en-US" sz="2000" dirty="0" smtClean="0">
                <a:solidFill>
                  <a:srgbClr val="47458A"/>
                </a:solidFill>
              </a:rPr>
              <a:t>the literature</a:t>
            </a:r>
            <a:r>
              <a:rPr lang="en-US" sz="2000" dirty="0">
                <a:solidFill>
                  <a:srgbClr val="47458A"/>
                </a:solidFill>
              </a:rPr>
              <a:t>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131679" y="5485133"/>
            <a:ext cx="11948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An increment of initial water saturation induces an acceleration of the evolution of the fracture front and </a:t>
            </a:r>
            <a:r>
              <a:rPr lang="en-US" sz="2000" dirty="0" smtClean="0">
                <a:solidFill>
                  <a:srgbClr val="47458A"/>
                </a:solidFill>
              </a:rPr>
              <a:t>an increasing of the fractured zone. </a:t>
            </a:r>
            <a:r>
              <a:rPr lang="en-US" sz="2000" dirty="0">
                <a:solidFill>
                  <a:srgbClr val="47458A"/>
                </a:solidFill>
              </a:rPr>
              <a:t>This experiment shows the importance of considering two-phase fluid flow, </a:t>
            </a:r>
            <a:r>
              <a:rPr lang="en-US" sz="2000" dirty="0" smtClean="0">
                <a:solidFill>
                  <a:srgbClr val="47458A"/>
                </a:solidFill>
              </a:rPr>
              <a:t>because water </a:t>
            </a:r>
            <a:r>
              <a:rPr lang="en-US" sz="2000" dirty="0">
                <a:solidFill>
                  <a:srgbClr val="47458A"/>
                </a:solidFill>
              </a:rPr>
              <a:t>injection into a gas reservoir greatly affects the trigger time evolution. This effect is mainly due to </a:t>
            </a:r>
            <a:r>
              <a:rPr lang="en-US" sz="2000" dirty="0" smtClean="0">
                <a:solidFill>
                  <a:srgbClr val="47458A"/>
                </a:solidFill>
              </a:rPr>
              <a:t>the difference </a:t>
            </a:r>
            <a:r>
              <a:rPr lang="en-US" sz="2000" dirty="0">
                <a:solidFill>
                  <a:srgbClr val="47458A"/>
                </a:solidFill>
              </a:rPr>
              <a:t>in compressibility of the two phases.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49" y="1518250"/>
            <a:ext cx="544127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VII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Pre-existing </a:t>
            </a:r>
            <a:r>
              <a:rPr lang="en-US" sz="2800" dirty="0">
                <a:solidFill>
                  <a:srgbClr val="47458A"/>
                </a:solidFill>
              </a:rPr>
              <a:t>natural </a:t>
            </a:r>
            <a:r>
              <a:rPr lang="en-US" sz="2800" dirty="0" smtClean="0">
                <a:solidFill>
                  <a:srgbClr val="47458A"/>
                </a:solidFill>
              </a:rPr>
              <a:t>fractures effect</a:t>
            </a:r>
          </a:p>
        </p:txBody>
      </p:sp>
      <p:sp>
        <p:nvSpPr>
          <p:cNvPr id="6" name="Rectangle 1"/>
          <p:cNvSpPr/>
          <p:nvPr/>
        </p:nvSpPr>
        <p:spPr>
          <a:xfrm>
            <a:off x="516925" y="1483937"/>
            <a:ext cx="11112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47458A"/>
                </a:solidFill>
              </a:rPr>
              <a:t>Here we analyze the case when the reservoir has natural fractures before starting the fracking process, and </a:t>
            </a:r>
            <a:r>
              <a:rPr lang="en-US" sz="2000" dirty="0" smtClean="0">
                <a:solidFill>
                  <a:srgbClr val="47458A"/>
                </a:solidFill>
              </a:rPr>
              <a:t>the influence </a:t>
            </a:r>
            <a:r>
              <a:rPr lang="en-US" sz="2000" dirty="0">
                <a:solidFill>
                  <a:srgbClr val="47458A"/>
                </a:solidFill>
              </a:rPr>
              <a:t>of such natural fractures on the evolution of the induced fractures. Fractures are modeled as zones </a:t>
            </a:r>
            <a:r>
              <a:rPr lang="en-US" sz="2000" dirty="0" smtClean="0">
                <a:solidFill>
                  <a:srgbClr val="47458A"/>
                </a:solidFill>
              </a:rPr>
              <a:t>of high </a:t>
            </a:r>
            <a:r>
              <a:rPr lang="en-US" sz="2000" dirty="0">
                <a:solidFill>
                  <a:srgbClr val="47458A"/>
                </a:solidFill>
              </a:rPr>
              <a:t>permeability ( </a:t>
            </a:r>
            <a:r>
              <a:rPr lang="en-US" sz="2000" dirty="0" smtClean="0">
                <a:solidFill>
                  <a:srgbClr val="47458A"/>
                </a:solidFill>
              </a:rPr>
              <a:t>1 Darcy).</a:t>
            </a:r>
          </a:p>
        </p:txBody>
      </p:sp>
      <p:sp>
        <p:nvSpPr>
          <p:cNvPr id="7" name="Rectangle 1"/>
          <p:cNvSpPr/>
          <p:nvPr/>
        </p:nvSpPr>
        <p:spPr>
          <a:xfrm>
            <a:off x="121508" y="5704150"/>
            <a:ext cx="11948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Left: Permeability map with natural fractures. Right</a:t>
            </a:r>
            <a:r>
              <a:rPr lang="en-US" sz="2000" dirty="0" smtClean="0">
                <a:solidFill>
                  <a:srgbClr val="47458A"/>
                </a:solidFill>
              </a:rPr>
              <a:t>: Effect </a:t>
            </a:r>
            <a:r>
              <a:rPr lang="en-US" sz="2000" dirty="0">
                <a:solidFill>
                  <a:srgbClr val="47458A"/>
                </a:solidFill>
              </a:rPr>
              <a:t>of the natural fractures on the trigger </a:t>
            </a:r>
            <a:r>
              <a:rPr lang="en-US" sz="2000" dirty="0" smtClean="0">
                <a:solidFill>
                  <a:srgbClr val="47458A"/>
                </a:solidFill>
              </a:rPr>
              <a:t>distribution, where </a:t>
            </a:r>
            <a:r>
              <a:rPr lang="en-US" sz="2000" dirty="0">
                <a:solidFill>
                  <a:srgbClr val="47458A"/>
                </a:solidFill>
              </a:rPr>
              <a:t>a decrease in the size of the fractured zone is observed. The natural fractures allows water to flow </a:t>
            </a:r>
            <a:r>
              <a:rPr lang="en-US" sz="2000" dirty="0" smtClean="0">
                <a:solidFill>
                  <a:srgbClr val="47458A"/>
                </a:solidFill>
              </a:rPr>
              <a:t>more easily</a:t>
            </a:r>
            <a:r>
              <a:rPr lang="en-US" sz="2000" dirty="0">
                <a:solidFill>
                  <a:srgbClr val="47458A"/>
                </a:solidFill>
              </a:rPr>
              <a:t>, thus pressure increases slowly, which in turn decreases the number of induced fractures.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62" y="2582742"/>
            <a:ext cx="4355329" cy="31696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18" y="2582742"/>
            <a:ext cx="4371427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VIII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Seismic monitoring of the fracking procedure</a:t>
            </a:r>
          </a:p>
        </p:txBody>
      </p:sp>
      <p:sp>
        <p:nvSpPr>
          <p:cNvPr id="6" name="Rectangle 1"/>
          <p:cNvSpPr/>
          <p:nvPr/>
        </p:nvSpPr>
        <p:spPr>
          <a:xfrm>
            <a:off x="516925" y="1483937"/>
            <a:ext cx="11112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47458A"/>
                </a:solidFill>
              </a:rPr>
              <a:t>Here we </a:t>
            </a:r>
            <a:r>
              <a:rPr lang="en-US" sz="2000" dirty="0" smtClean="0">
                <a:solidFill>
                  <a:srgbClr val="47458A"/>
                </a:solidFill>
              </a:rPr>
              <a:t>study the seismic response obtained after a fracture process performed with 4 equally spaced injection points as the figure shows. </a:t>
            </a:r>
          </a:p>
        </p:txBody>
      </p:sp>
      <p:grpSp>
        <p:nvGrpSpPr>
          <p:cNvPr id="36" name="Grupo 35"/>
          <p:cNvGrpSpPr/>
          <p:nvPr/>
        </p:nvGrpSpPr>
        <p:grpSpPr>
          <a:xfrm>
            <a:off x="7208430" y="2550319"/>
            <a:ext cx="4153630" cy="3705937"/>
            <a:chOff x="3640275" y="2509619"/>
            <a:chExt cx="4153630" cy="3705937"/>
          </a:xfrm>
        </p:grpSpPr>
        <p:sp>
          <p:nvSpPr>
            <p:cNvPr id="2" name="Rectángulo 1"/>
            <p:cNvSpPr/>
            <p:nvPr/>
          </p:nvSpPr>
          <p:spPr>
            <a:xfrm>
              <a:off x="3668675" y="2947228"/>
              <a:ext cx="4051086" cy="3268328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0" name="Grupo 19"/>
            <p:cNvGrpSpPr/>
            <p:nvPr/>
          </p:nvGrpSpPr>
          <p:grpSpPr>
            <a:xfrm>
              <a:off x="5078437" y="4573155"/>
              <a:ext cx="1140945" cy="65902"/>
              <a:chOff x="5069293" y="4786185"/>
              <a:chExt cx="1140945" cy="65902"/>
            </a:xfrm>
            <a:solidFill>
              <a:schemeClr val="accent5"/>
            </a:solidFill>
          </p:grpSpPr>
          <p:sp>
            <p:nvSpPr>
              <p:cNvPr id="3" name="Elipse 2"/>
              <p:cNvSpPr/>
              <p:nvPr/>
            </p:nvSpPr>
            <p:spPr>
              <a:xfrm>
                <a:off x="5069293" y="4786185"/>
                <a:ext cx="65902" cy="65902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Elipse 10"/>
              <p:cNvSpPr/>
              <p:nvPr/>
            </p:nvSpPr>
            <p:spPr>
              <a:xfrm>
                <a:off x="5427641" y="4786185"/>
                <a:ext cx="65902" cy="65902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5785989" y="4786185"/>
                <a:ext cx="65902" cy="65902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6144336" y="4786185"/>
                <a:ext cx="65902" cy="65902"/>
              </a:xfrm>
              <a:prstGeom prst="ellipse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4" name="Conector recto 13"/>
            <p:cNvCxnSpPr/>
            <p:nvPr/>
          </p:nvCxnSpPr>
          <p:spPr>
            <a:xfrm>
              <a:off x="7250203" y="2938990"/>
              <a:ext cx="0" cy="3268328"/>
            </a:xfrm>
            <a:prstGeom prst="line">
              <a:avLst/>
            </a:prstGeom>
            <a:ln w="571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upo 17"/>
            <p:cNvGrpSpPr/>
            <p:nvPr/>
          </p:nvGrpSpPr>
          <p:grpSpPr>
            <a:xfrm>
              <a:off x="3906684" y="4398308"/>
              <a:ext cx="415596" cy="415596"/>
              <a:chOff x="1462358" y="4390974"/>
              <a:chExt cx="415596" cy="415596"/>
            </a:xfrm>
          </p:grpSpPr>
          <p:sp>
            <p:nvSpPr>
              <p:cNvPr id="15" name="Elipse 14"/>
              <p:cNvSpPr/>
              <p:nvPr/>
            </p:nvSpPr>
            <p:spPr>
              <a:xfrm>
                <a:off x="1653682" y="4565823"/>
                <a:ext cx="65902" cy="6590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Arco 15"/>
              <p:cNvSpPr/>
              <p:nvPr/>
            </p:nvSpPr>
            <p:spPr>
              <a:xfrm rot="2328502">
                <a:off x="1526933" y="4466968"/>
                <a:ext cx="263611" cy="263611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Arco 16"/>
              <p:cNvSpPr/>
              <p:nvPr/>
            </p:nvSpPr>
            <p:spPr>
              <a:xfrm rot="2328502">
                <a:off x="1462358" y="4390974"/>
                <a:ext cx="415596" cy="415596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2" name="CuadroTexto 31"/>
            <p:cNvSpPr txBox="1"/>
            <p:nvPr/>
          </p:nvSpPr>
          <p:spPr>
            <a:xfrm>
              <a:off x="4957414" y="4812766"/>
              <a:ext cx="14736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Injection points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876698" y="4035964"/>
              <a:ext cx="799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717969" y="3017562"/>
              <a:ext cx="1491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Receivers array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3640275" y="2509619"/>
              <a:ext cx="578500" cy="338554"/>
              <a:chOff x="3640275" y="2509619"/>
              <a:chExt cx="578500" cy="338554"/>
            </a:xfrm>
          </p:grpSpPr>
          <p:cxnSp>
            <p:nvCxnSpPr>
              <p:cNvPr id="29" name="Conector recto 28"/>
              <p:cNvCxnSpPr/>
              <p:nvPr/>
            </p:nvCxnSpPr>
            <p:spPr>
              <a:xfrm>
                <a:off x="3668675" y="2838519"/>
                <a:ext cx="46955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uadroTexto 20"/>
              <p:cNvSpPr txBox="1"/>
              <p:nvPr/>
            </p:nvSpPr>
            <p:spPr>
              <a:xfrm>
                <a:off x="3640275" y="2509619"/>
                <a:ext cx="578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50m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7215405" y="2509619"/>
              <a:ext cx="578500" cy="338554"/>
              <a:chOff x="3640275" y="2509619"/>
              <a:chExt cx="578500" cy="338554"/>
            </a:xfrm>
          </p:grpSpPr>
          <p:cxnSp>
            <p:nvCxnSpPr>
              <p:cNvPr id="24" name="Conector recto 23"/>
              <p:cNvCxnSpPr/>
              <p:nvPr/>
            </p:nvCxnSpPr>
            <p:spPr>
              <a:xfrm>
                <a:off x="3668675" y="2838519"/>
                <a:ext cx="46955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uadroTexto 24"/>
              <p:cNvSpPr txBox="1"/>
              <p:nvPr/>
            </p:nvSpPr>
            <p:spPr>
              <a:xfrm>
                <a:off x="3640275" y="2509619"/>
                <a:ext cx="578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50m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5395056" y="4109116"/>
              <a:ext cx="578500" cy="338554"/>
              <a:chOff x="5395056" y="4109116"/>
              <a:chExt cx="578500" cy="338554"/>
            </a:xfrm>
          </p:grpSpPr>
          <p:cxnSp>
            <p:nvCxnSpPr>
              <p:cNvPr id="27" name="Conector recto 26"/>
              <p:cNvCxnSpPr/>
              <p:nvPr/>
            </p:nvCxnSpPr>
            <p:spPr>
              <a:xfrm>
                <a:off x="5478880" y="4438016"/>
                <a:ext cx="358348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uadroTexto 27"/>
              <p:cNvSpPr txBox="1"/>
              <p:nvPr/>
            </p:nvSpPr>
            <p:spPr>
              <a:xfrm>
                <a:off x="5395056" y="4109116"/>
                <a:ext cx="578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0m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4138233" y="5315114"/>
              <a:ext cx="973155" cy="338554"/>
              <a:chOff x="4138233" y="5315114"/>
              <a:chExt cx="973155" cy="338554"/>
            </a:xfrm>
          </p:grpSpPr>
          <p:cxnSp>
            <p:nvCxnSpPr>
              <p:cNvPr id="34" name="Conector recto 33"/>
              <p:cNvCxnSpPr/>
              <p:nvPr/>
            </p:nvCxnSpPr>
            <p:spPr>
              <a:xfrm>
                <a:off x="4138233" y="5644014"/>
                <a:ext cx="973155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uadroTexto 34"/>
              <p:cNvSpPr txBox="1"/>
              <p:nvPr/>
            </p:nvSpPr>
            <p:spPr>
              <a:xfrm>
                <a:off x="4351325" y="5315114"/>
                <a:ext cx="578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0m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" name="Grupo 37"/>
            <p:cNvGrpSpPr/>
            <p:nvPr/>
          </p:nvGrpSpPr>
          <p:grpSpPr>
            <a:xfrm>
              <a:off x="6226691" y="5305460"/>
              <a:ext cx="973155" cy="338554"/>
              <a:chOff x="4138233" y="5315114"/>
              <a:chExt cx="973155" cy="338554"/>
            </a:xfrm>
          </p:grpSpPr>
          <p:cxnSp>
            <p:nvCxnSpPr>
              <p:cNvPr id="39" name="Conector recto 38"/>
              <p:cNvCxnSpPr/>
              <p:nvPr/>
            </p:nvCxnSpPr>
            <p:spPr>
              <a:xfrm>
                <a:off x="4138233" y="5644014"/>
                <a:ext cx="973155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CuadroTexto 39"/>
              <p:cNvSpPr txBox="1"/>
              <p:nvPr/>
            </p:nvSpPr>
            <p:spPr>
              <a:xfrm>
                <a:off x="4351325" y="5315114"/>
                <a:ext cx="5785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0m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3" name="Rectangle 1"/>
          <p:cNvSpPr/>
          <p:nvPr/>
        </p:nvSpPr>
        <p:spPr>
          <a:xfrm>
            <a:off x="516331" y="2400313"/>
            <a:ext cx="61550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47458A"/>
                </a:solidFill>
              </a:rPr>
              <a:t>For the fracking process simulation we apply an algorithm that allow us to obtained a random fracture distribution based on the breakdown pressure. A 0.75 </a:t>
            </a:r>
            <a:r>
              <a:rPr lang="en-US" sz="2000" dirty="0">
                <a:solidFill>
                  <a:srgbClr val="47458A"/>
                </a:solidFill>
              </a:rPr>
              <a:t>m</a:t>
            </a:r>
            <a:r>
              <a:rPr lang="en-US" sz="2000" baseline="30000" dirty="0">
                <a:solidFill>
                  <a:srgbClr val="47458A"/>
                </a:solidFill>
              </a:rPr>
              <a:t>3</a:t>
            </a:r>
            <a:r>
              <a:rPr lang="en-US" sz="2000" dirty="0">
                <a:solidFill>
                  <a:srgbClr val="47458A"/>
                </a:solidFill>
              </a:rPr>
              <a:t>/s </a:t>
            </a:r>
            <a:r>
              <a:rPr lang="en-US" sz="2000" dirty="0" smtClean="0">
                <a:solidFill>
                  <a:srgbClr val="47458A"/>
                </a:solidFill>
              </a:rPr>
              <a:t>rate of water is injected in each injection point.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47458A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47458A"/>
                </a:solidFill>
              </a:rPr>
              <a:t>For the seismic monitoring we </a:t>
            </a:r>
            <a:r>
              <a:rPr lang="en-US" sz="2000" dirty="0" smtClean="0">
                <a:solidFill>
                  <a:srgbClr val="47458A"/>
                </a:solidFill>
              </a:rPr>
              <a:t>use a </a:t>
            </a:r>
            <a:r>
              <a:rPr lang="en-US" sz="2000" dirty="0">
                <a:solidFill>
                  <a:srgbClr val="47458A"/>
                </a:solidFill>
              </a:rPr>
              <a:t>2</a:t>
            </a:r>
            <a:r>
              <a:rPr lang="en-US" sz="2000" dirty="0" smtClean="0">
                <a:solidFill>
                  <a:srgbClr val="47458A"/>
                </a:solidFill>
              </a:rPr>
              <a:t>D simulator of wave propagation in viscoelastic media which includes mesoscopic attenuation effects using White’s model. A 30 Hz point source is located on the left well </a:t>
            </a:r>
            <a:r>
              <a:rPr lang="en-US" sz="2000" dirty="0">
                <a:solidFill>
                  <a:srgbClr val="47458A"/>
                </a:solidFill>
              </a:rPr>
              <a:t>and a line of 160 </a:t>
            </a:r>
            <a:r>
              <a:rPr lang="en-US" sz="2000" dirty="0" smtClean="0">
                <a:solidFill>
                  <a:srgbClr val="47458A"/>
                </a:solidFill>
              </a:rPr>
              <a:t>receivers in the right well.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47458A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47458A"/>
                </a:solidFill>
              </a:rPr>
              <a:t>In numerical experiments </a:t>
            </a:r>
            <a:r>
              <a:rPr lang="en-US" sz="2000" dirty="0">
                <a:solidFill>
                  <a:srgbClr val="47458A"/>
                </a:solidFill>
              </a:rPr>
              <a:t>we </a:t>
            </a:r>
            <a:r>
              <a:rPr lang="en-US" sz="2000" dirty="0" smtClean="0">
                <a:solidFill>
                  <a:srgbClr val="47458A"/>
                </a:solidFill>
              </a:rPr>
              <a:t>take </a:t>
            </a:r>
            <a:r>
              <a:rPr lang="en-US" sz="2000" dirty="0">
                <a:solidFill>
                  <a:srgbClr val="47458A"/>
                </a:solidFill>
              </a:rPr>
              <a:t>a 2D vertical section </a:t>
            </a:r>
            <a:r>
              <a:rPr lang="en-US" sz="2000" dirty="0" smtClean="0">
                <a:solidFill>
                  <a:srgbClr val="47458A"/>
                </a:solidFill>
              </a:rPr>
              <a:t>in the x-z plane of 300 m x 300 </a:t>
            </a:r>
            <a:r>
              <a:rPr lang="en-US" sz="2000" dirty="0">
                <a:solidFill>
                  <a:srgbClr val="47458A"/>
                </a:solidFill>
              </a:rPr>
              <a:t>m discretized with a 300x300 uniform mesh.</a:t>
            </a:r>
          </a:p>
        </p:txBody>
      </p:sp>
    </p:spTree>
    <p:extLst>
      <p:ext uri="{BB962C8B-B14F-4D97-AF65-F5344CB8AC3E}">
        <p14:creationId xmlns:p14="http://schemas.microsoft.com/office/powerpoint/2010/main" val="5880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Introduction </a:t>
            </a:r>
            <a:r>
              <a:rPr lang="es-AR" dirty="0" smtClean="0">
                <a:solidFill>
                  <a:schemeClr val="tx2"/>
                </a:solidFill>
              </a:rPr>
              <a:t>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189671"/>
            <a:ext cx="105156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Hydraulic fracturing or fracking consists in injecting fluids at </a:t>
            </a:r>
            <a:r>
              <a:rPr lang="en-US" sz="2400" dirty="0" smtClean="0">
                <a:solidFill>
                  <a:srgbClr val="47458A"/>
                </a:solidFill>
              </a:rPr>
              <a:t>high pressure </a:t>
            </a:r>
            <a:r>
              <a:rPr lang="en-US" sz="2400" dirty="0">
                <a:solidFill>
                  <a:srgbClr val="47458A"/>
                </a:solidFill>
              </a:rPr>
              <a:t>into a reservoir in order to produce fractures or to </a:t>
            </a:r>
            <a:r>
              <a:rPr lang="en-US" sz="2400" dirty="0" smtClean="0">
                <a:solidFill>
                  <a:srgbClr val="47458A"/>
                </a:solidFill>
              </a:rPr>
              <a:t>connect already </a:t>
            </a:r>
            <a:r>
              <a:rPr lang="en-US" sz="2400" dirty="0">
                <a:solidFill>
                  <a:srgbClr val="47458A"/>
                </a:solidFill>
              </a:rPr>
              <a:t>existing natural fractures, creating pathways where </a:t>
            </a:r>
            <a:r>
              <a:rPr lang="en-US" sz="2400" dirty="0" smtClean="0">
                <a:solidFill>
                  <a:srgbClr val="47458A"/>
                </a:solidFill>
              </a:rPr>
              <a:t>the hydrocarbons </a:t>
            </a:r>
            <a:r>
              <a:rPr lang="en-US" sz="2400" dirty="0">
                <a:solidFill>
                  <a:srgbClr val="47458A"/>
                </a:solidFill>
              </a:rPr>
              <a:t>flow to the wellbore.</a:t>
            </a:r>
            <a:endParaRPr lang="en-US" sz="24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This procedure is required in unconventional reservoirs because </a:t>
            </a:r>
            <a:r>
              <a:rPr lang="en-US" sz="2400" dirty="0" smtClean="0">
                <a:solidFill>
                  <a:srgbClr val="47458A"/>
                </a:solidFill>
              </a:rPr>
              <a:t>of their </a:t>
            </a:r>
            <a:r>
              <a:rPr lang="en-US" sz="2400" dirty="0">
                <a:solidFill>
                  <a:srgbClr val="47458A"/>
                </a:solidFill>
              </a:rPr>
              <a:t>low permeability, as it is the case of tight gas, tight oil, shale </a:t>
            </a:r>
            <a:r>
              <a:rPr lang="en-US" sz="2400" dirty="0" smtClean="0">
                <a:solidFill>
                  <a:srgbClr val="47458A"/>
                </a:solidFill>
              </a:rPr>
              <a:t>gas or </a:t>
            </a:r>
            <a:r>
              <a:rPr lang="en-US" sz="2400" dirty="0">
                <a:solidFill>
                  <a:srgbClr val="47458A"/>
                </a:solidFill>
              </a:rPr>
              <a:t>shale oil reservoirs.</a:t>
            </a:r>
            <a:endParaRPr lang="en-US" sz="24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During the process of fluid injection into a reservoir the </a:t>
            </a:r>
            <a:r>
              <a:rPr lang="en-US" sz="2400" dirty="0" smtClean="0">
                <a:solidFill>
                  <a:srgbClr val="47458A"/>
                </a:solidFill>
              </a:rPr>
              <a:t>pore pressure </a:t>
            </a:r>
            <a:r>
              <a:rPr lang="en-US" sz="2400" dirty="0">
                <a:solidFill>
                  <a:srgbClr val="47458A"/>
                </a:solidFill>
              </a:rPr>
              <a:t>builds up and, consequently, micro-seismic events </a:t>
            </a:r>
            <a:r>
              <a:rPr lang="en-US" sz="2400" dirty="0" smtClean="0">
                <a:solidFill>
                  <a:srgbClr val="47458A"/>
                </a:solidFill>
              </a:rPr>
              <a:t>along pre-existing </a:t>
            </a:r>
            <a:r>
              <a:rPr lang="en-US" sz="2400" dirty="0">
                <a:solidFill>
                  <a:srgbClr val="47458A"/>
                </a:solidFill>
              </a:rPr>
              <a:t>zones of weakness may occur</a:t>
            </a:r>
            <a:r>
              <a:rPr lang="en-US" sz="24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Tracking these events can help to follow the evolution of the </a:t>
            </a:r>
            <a:r>
              <a:rPr lang="en-US" sz="2400" dirty="0" smtClean="0">
                <a:solidFill>
                  <a:srgbClr val="47458A"/>
                </a:solidFill>
              </a:rPr>
              <a:t>fractures along </a:t>
            </a:r>
            <a:r>
              <a:rPr lang="en-US" sz="2400" dirty="0">
                <a:solidFill>
                  <a:srgbClr val="47458A"/>
                </a:solidFill>
              </a:rPr>
              <a:t>with its geometry.</a:t>
            </a:r>
            <a:endParaRPr lang="es-AR" sz="2400" dirty="0">
              <a:solidFill>
                <a:srgbClr val="4745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1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IX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Porosity and pore pressure maps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06858" y="1820413"/>
            <a:ext cx="10557113" cy="3420000"/>
            <a:chOff x="806858" y="1820413"/>
            <a:chExt cx="10557113" cy="3420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858" y="1820413"/>
              <a:ext cx="4885714" cy="3420000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29" y="1828799"/>
              <a:ext cx="4864542" cy="3405179"/>
            </a:xfrm>
            <a:prstGeom prst="rect">
              <a:avLst/>
            </a:prstGeom>
          </p:spPr>
        </p:pic>
      </p:grpSp>
      <p:sp>
        <p:nvSpPr>
          <p:cNvPr id="8" name="Rectangle 1"/>
          <p:cNvSpPr/>
          <p:nvPr/>
        </p:nvSpPr>
        <p:spPr>
          <a:xfrm>
            <a:off x="121508" y="5704150"/>
            <a:ext cx="11948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7458A"/>
                </a:solidFill>
              </a:rPr>
              <a:t>Porosity map (left</a:t>
            </a:r>
            <a:r>
              <a:rPr lang="en-US" sz="2000" dirty="0">
                <a:solidFill>
                  <a:srgbClr val="47458A"/>
                </a:solidFill>
              </a:rPr>
              <a:t>) and </a:t>
            </a:r>
            <a:r>
              <a:rPr lang="en-US" sz="2000" dirty="0" smtClean="0">
                <a:solidFill>
                  <a:srgbClr val="47458A"/>
                </a:solidFill>
              </a:rPr>
              <a:t>pressure map </a:t>
            </a:r>
            <a:r>
              <a:rPr lang="en-US" sz="2000" dirty="0">
                <a:solidFill>
                  <a:srgbClr val="47458A"/>
                </a:solidFill>
              </a:rPr>
              <a:t>(right</a:t>
            </a:r>
            <a:r>
              <a:rPr lang="en-US" sz="2000" dirty="0" smtClean="0">
                <a:solidFill>
                  <a:srgbClr val="47458A"/>
                </a:solidFill>
              </a:rPr>
              <a:t>) after 10h of water injection. </a:t>
            </a:r>
          </a:p>
        </p:txBody>
      </p:sp>
    </p:spTree>
    <p:extLst>
      <p:ext uri="{BB962C8B-B14F-4D97-AF65-F5344CB8AC3E}">
        <p14:creationId xmlns:p14="http://schemas.microsoft.com/office/powerpoint/2010/main" val="38641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X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Fracture evolution</a:t>
            </a:r>
          </a:p>
        </p:txBody>
      </p:sp>
      <p:pic>
        <p:nvPicPr>
          <p:cNvPr id="2" name="fractu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96251" y="1365062"/>
            <a:ext cx="71994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XI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Velocity profile and Quality factor for P-waves</a:t>
            </a:r>
          </a:p>
        </p:txBody>
      </p:sp>
      <p:sp>
        <p:nvSpPr>
          <p:cNvPr id="7" name="Rectangle 1"/>
          <p:cNvSpPr/>
          <p:nvPr/>
        </p:nvSpPr>
        <p:spPr>
          <a:xfrm>
            <a:off x="121508" y="5704150"/>
            <a:ext cx="11948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Velocity </a:t>
            </a:r>
            <a:r>
              <a:rPr lang="en-US" sz="2000" dirty="0" smtClean="0">
                <a:solidFill>
                  <a:srgbClr val="47458A"/>
                </a:solidFill>
              </a:rPr>
              <a:t>profile (</a:t>
            </a:r>
            <a:r>
              <a:rPr lang="en-US" sz="2000" dirty="0">
                <a:solidFill>
                  <a:srgbClr val="47458A"/>
                </a:solidFill>
              </a:rPr>
              <a:t>left) and Quality factor (right). Note the </a:t>
            </a:r>
            <a:r>
              <a:rPr lang="en-US" sz="2000" dirty="0" smtClean="0">
                <a:solidFill>
                  <a:srgbClr val="47458A"/>
                </a:solidFill>
              </a:rPr>
              <a:t>decrease </a:t>
            </a:r>
            <a:r>
              <a:rPr lang="en-US" sz="2000" dirty="0">
                <a:solidFill>
                  <a:srgbClr val="47458A"/>
                </a:solidFill>
              </a:rPr>
              <a:t>in P-wave velocity and Quality factors in </a:t>
            </a:r>
            <a:r>
              <a:rPr lang="en-US" sz="2000" dirty="0" smtClean="0">
                <a:solidFill>
                  <a:srgbClr val="47458A"/>
                </a:solidFill>
              </a:rPr>
              <a:t>the fractured </a:t>
            </a:r>
            <a:r>
              <a:rPr lang="en-US" sz="2000" dirty="0">
                <a:solidFill>
                  <a:srgbClr val="47458A"/>
                </a:solidFill>
              </a:rPr>
              <a:t>zone.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806858" y="1828800"/>
            <a:ext cx="10578285" cy="3420000"/>
            <a:chOff x="806858" y="1828800"/>
            <a:chExt cx="10578285" cy="3420000"/>
          </a:xfrm>
        </p:grpSpPr>
        <p:grpSp>
          <p:nvGrpSpPr>
            <p:cNvPr id="13" name="Grupo 12"/>
            <p:cNvGrpSpPr/>
            <p:nvPr/>
          </p:nvGrpSpPr>
          <p:grpSpPr>
            <a:xfrm>
              <a:off x="806858" y="1828800"/>
              <a:ext cx="4927128" cy="3420000"/>
              <a:chOff x="806858" y="1828800"/>
              <a:chExt cx="4927128" cy="3420000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858" y="1828800"/>
                <a:ext cx="4885714" cy="3420000"/>
              </a:xfrm>
              <a:prstGeom prst="rect">
                <a:avLst/>
              </a:prstGeom>
            </p:spPr>
          </p:pic>
          <p:sp>
            <p:nvSpPr>
              <p:cNvPr id="11" name="CuadroTexto 10"/>
              <p:cNvSpPr txBox="1"/>
              <p:nvPr/>
            </p:nvSpPr>
            <p:spPr>
              <a:xfrm rot="5400000">
                <a:off x="4788178" y="3464271"/>
                <a:ext cx="16146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P-wave velocity (m/s)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upo 13"/>
            <p:cNvGrpSpPr/>
            <p:nvPr/>
          </p:nvGrpSpPr>
          <p:grpSpPr>
            <a:xfrm>
              <a:off x="6499429" y="1828800"/>
              <a:ext cx="4885714" cy="3420000"/>
              <a:chOff x="6499429" y="1828800"/>
              <a:chExt cx="4885714" cy="3420000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9429" y="1828800"/>
                <a:ext cx="4885714" cy="3420000"/>
              </a:xfrm>
              <a:prstGeom prst="rect">
                <a:avLst/>
              </a:prstGeom>
            </p:spPr>
          </p:pic>
          <p:sp>
            <p:nvSpPr>
              <p:cNvPr id="12" name="CuadroTexto 11"/>
              <p:cNvSpPr txBox="1"/>
              <p:nvPr/>
            </p:nvSpPr>
            <p:spPr>
              <a:xfrm rot="5400000">
                <a:off x="10399199" y="3534076"/>
                <a:ext cx="16525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P-wave quality factor</a:t>
                </a:r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27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XIII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Snapshots of x-component of velocity</a:t>
            </a:r>
          </a:p>
        </p:txBody>
      </p:sp>
      <p:sp>
        <p:nvSpPr>
          <p:cNvPr id="7" name="Rectangle 1"/>
          <p:cNvSpPr/>
          <p:nvPr/>
        </p:nvSpPr>
        <p:spPr>
          <a:xfrm>
            <a:off x="131679" y="5704150"/>
            <a:ext cx="11948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At 30 </a:t>
            </a:r>
            <a:r>
              <a:rPr lang="en-US" sz="2000" dirty="0" err="1">
                <a:solidFill>
                  <a:srgbClr val="47458A"/>
                </a:solidFill>
              </a:rPr>
              <a:t>ms</a:t>
            </a:r>
            <a:r>
              <a:rPr lang="en-US" sz="2000" dirty="0">
                <a:solidFill>
                  <a:srgbClr val="47458A"/>
                </a:solidFill>
              </a:rPr>
              <a:t> </a:t>
            </a:r>
            <a:r>
              <a:rPr lang="en-US" sz="2000" dirty="0" smtClean="0">
                <a:solidFill>
                  <a:srgbClr val="47458A"/>
                </a:solidFill>
              </a:rPr>
              <a:t>(left) the </a:t>
            </a:r>
            <a:r>
              <a:rPr lang="en-US" sz="2000" dirty="0">
                <a:solidFill>
                  <a:srgbClr val="47458A"/>
                </a:solidFill>
              </a:rPr>
              <a:t>incident P-wave is arriving to the fractured zone. At 60 </a:t>
            </a:r>
            <a:r>
              <a:rPr lang="en-US" sz="2000" dirty="0" err="1" smtClean="0">
                <a:solidFill>
                  <a:srgbClr val="47458A"/>
                </a:solidFill>
              </a:rPr>
              <a:t>ms</a:t>
            </a:r>
            <a:r>
              <a:rPr lang="en-US" sz="2000" dirty="0" smtClean="0">
                <a:solidFill>
                  <a:srgbClr val="47458A"/>
                </a:solidFill>
              </a:rPr>
              <a:t> (right) </a:t>
            </a:r>
            <a:r>
              <a:rPr lang="en-US" sz="2000" dirty="0">
                <a:solidFill>
                  <a:srgbClr val="47458A"/>
                </a:solidFill>
              </a:rPr>
              <a:t>the </a:t>
            </a:r>
            <a:r>
              <a:rPr lang="en-US" sz="2000" dirty="0" err="1">
                <a:solidFill>
                  <a:srgbClr val="47458A"/>
                </a:solidFill>
              </a:rPr>
              <a:t>wavefront</a:t>
            </a:r>
            <a:r>
              <a:rPr lang="en-US" sz="2000" dirty="0">
                <a:solidFill>
                  <a:srgbClr val="47458A"/>
                </a:solidFill>
              </a:rPr>
              <a:t> is travelling </a:t>
            </a:r>
            <a:r>
              <a:rPr lang="en-US" sz="2000" dirty="0" smtClean="0">
                <a:solidFill>
                  <a:srgbClr val="47458A"/>
                </a:solidFill>
              </a:rPr>
              <a:t>across the fractured </a:t>
            </a:r>
            <a:r>
              <a:rPr lang="en-US" sz="2000" dirty="0">
                <a:solidFill>
                  <a:srgbClr val="47458A"/>
                </a:solidFill>
              </a:rPr>
              <a:t>zone, waves are being </a:t>
            </a:r>
            <a:r>
              <a:rPr lang="en-US" sz="2000" dirty="0" smtClean="0">
                <a:solidFill>
                  <a:srgbClr val="47458A"/>
                </a:solidFill>
              </a:rPr>
              <a:t>scattered </a:t>
            </a:r>
            <a:r>
              <a:rPr lang="en-US" sz="2000" dirty="0">
                <a:solidFill>
                  <a:srgbClr val="47458A"/>
                </a:solidFill>
              </a:rPr>
              <a:t>and wave conversions are </a:t>
            </a:r>
            <a:r>
              <a:rPr lang="en-US" sz="2000" dirty="0" smtClean="0">
                <a:solidFill>
                  <a:srgbClr val="47458A"/>
                </a:solidFill>
              </a:rPr>
              <a:t>occurring.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06854" y="1820413"/>
            <a:ext cx="10557117" cy="3420977"/>
            <a:chOff x="806854" y="1820413"/>
            <a:chExt cx="10557117" cy="342097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854" y="1820413"/>
              <a:ext cx="4885717" cy="3420002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28" y="1836210"/>
              <a:ext cx="4864543" cy="3405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7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XIV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Snapshots of x-component of velocity</a:t>
            </a:r>
          </a:p>
        </p:txBody>
      </p:sp>
      <p:sp>
        <p:nvSpPr>
          <p:cNvPr id="7" name="Rectangle 1"/>
          <p:cNvSpPr/>
          <p:nvPr/>
        </p:nvSpPr>
        <p:spPr>
          <a:xfrm>
            <a:off x="131679" y="5704150"/>
            <a:ext cx="11948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At </a:t>
            </a:r>
            <a:r>
              <a:rPr lang="en-US" sz="2000" dirty="0" smtClean="0">
                <a:solidFill>
                  <a:srgbClr val="47458A"/>
                </a:solidFill>
              </a:rPr>
              <a:t>82ms (left) the first wave front </a:t>
            </a:r>
            <a:r>
              <a:rPr lang="en-US" sz="2000" dirty="0">
                <a:solidFill>
                  <a:srgbClr val="47458A"/>
                </a:solidFill>
              </a:rPr>
              <a:t>is arriving to the </a:t>
            </a:r>
            <a:r>
              <a:rPr lang="en-US" sz="2000" dirty="0" smtClean="0">
                <a:solidFill>
                  <a:srgbClr val="47458A"/>
                </a:solidFill>
              </a:rPr>
              <a:t>receivers. </a:t>
            </a:r>
            <a:r>
              <a:rPr lang="en-US" sz="2000" dirty="0">
                <a:solidFill>
                  <a:srgbClr val="47458A"/>
                </a:solidFill>
              </a:rPr>
              <a:t>At </a:t>
            </a:r>
            <a:r>
              <a:rPr lang="en-US" sz="2000" dirty="0" smtClean="0">
                <a:solidFill>
                  <a:srgbClr val="47458A"/>
                </a:solidFill>
              </a:rPr>
              <a:t>135ms (right) </a:t>
            </a:r>
            <a:r>
              <a:rPr lang="en-US" sz="2000" dirty="0">
                <a:solidFill>
                  <a:srgbClr val="47458A"/>
                </a:solidFill>
              </a:rPr>
              <a:t>the </a:t>
            </a:r>
            <a:r>
              <a:rPr lang="en-US" sz="2000" dirty="0" smtClean="0">
                <a:solidFill>
                  <a:srgbClr val="47458A"/>
                </a:solidFill>
              </a:rPr>
              <a:t>delayed wave front </a:t>
            </a:r>
            <a:r>
              <a:rPr lang="en-US" sz="2000" dirty="0">
                <a:solidFill>
                  <a:srgbClr val="47458A"/>
                </a:solidFill>
              </a:rPr>
              <a:t>is </a:t>
            </a:r>
            <a:r>
              <a:rPr lang="en-US" sz="2000" dirty="0" smtClean="0">
                <a:solidFill>
                  <a:srgbClr val="47458A"/>
                </a:solidFill>
              </a:rPr>
              <a:t>arriving </a:t>
            </a:r>
            <a:r>
              <a:rPr lang="en-US" sz="2000" dirty="0">
                <a:solidFill>
                  <a:srgbClr val="47458A"/>
                </a:solidFill>
              </a:rPr>
              <a:t>to the receivers.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806853" y="1820413"/>
            <a:ext cx="10557118" cy="3420002"/>
            <a:chOff x="806853" y="1820413"/>
            <a:chExt cx="10557118" cy="342000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853" y="1820413"/>
              <a:ext cx="4885717" cy="3420002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254" y="1820413"/>
              <a:ext cx="4885717" cy="3420002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3657600" y="2194560"/>
            <a:ext cx="941832" cy="2962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9314688" y="2194560"/>
            <a:ext cx="941832" cy="29626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XV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X-component of velocity evolution</a:t>
            </a:r>
          </a:p>
        </p:txBody>
      </p:sp>
      <p:pic>
        <p:nvPicPr>
          <p:cNvPr id="2" name="snapshots_nueva_esca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96250" y="1362116"/>
            <a:ext cx="71995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XVI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Synthetic seismogram observed at the well on the right</a:t>
            </a:r>
          </a:p>
        </p:txBody>
      </p:sp>
      <p:sp>
        <p:nvSpPr>
          <p:cNvPr id="7" name="Rectangle 1"/>
          <p:cNvSpPr/>
          <p:nvPr/>
        </p:nvSpPr>
        <p:spPr>
          <a:xfrm>
            <a:off x="121508" y="6004830"/>
            <a:ext cx="11948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58A"/>
                </a:solidFill>
              </a:rPr>
              <a:t>Note the delay at the </a:t>
            </a:r>
            <a:r>
              <a:rPr lang="en-US" sz="2000" dirty="0" smtClean="0">
                <a:solidFill>
                  <a:srgbClr val="47458A"/>
                </a:solidFill>
              </a:rPr>
              <a:t>center of </a:t>
            </a:r>
            <a:r>
              <a:rPr lang="en-US" sz="2000" dirty="0">
                <a:solidFill>
                  <a:srgbClr val="47458A"/>
                </a:solidFill>
              </a:rPr>
              <a:t>the </a:t>
            </a:r>
            <a:r>
              <a:rPr lang="en-US" sz="2000" dirty="0" smtClean="0">
                <a:solidFill>
                  <a:srgbClr val="47458A"/>
                </a:solidFill>
              </a:rPr>
              <a:t>wave front </a:t>
            </a:r>
            <a:r>
              <a:rPr lang="en-US" sz="2000" dirty="0">
                <a:solidFill>
                  <a:srgbClr val="47458A"/>
                </a:solidFill>
              </a:rPr>
              <a:t>due to the velocity decay within the fractured zone.</a:t>
            </a:r>
            <a:endParaRPr lang="en-US" sz="2000" dirty="0" smtClean="0">
              <a:solidFill>
                <a:srgbClr val="47458A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752673" y="1657819"/>
            <a:ext cx="8703129" cy="4054254"/>
            <a:chOff x="1752673" y="1657819"/>
            <a:chExt cx="8703129" cy="405425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05551" y="1704946"/>
              <a:ext cx="4054243" cy="3960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48675" y="1704946"/>
              <a:ext cx="4054254" cy="39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8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experiments XVII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848371" y="841843"/>
            <a:ext cx="949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47458A"/>
                </a:solidFill>
              </a:rPr>
              <a:t>Synthetic traces before and after the fracking procedure</a:t>
            </a:r>
          </a:p>
        </p:txBody>
      </p:sp>
      <p:sp>
        <p:nvSpPr>
          <p:cNvPr id="7" name="Rectangle 1"/>
          <p:cNvSpPr/>
          <p:nvPr/>
        </p:nvSpPr>
        <p:spPr>
          <a:xfrm>
            <a:off x="121508" y="5790646"/>
            <a:ext cx="11948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7458A"/>
                </a:solidFill>
              </a:rPr>
              <a:t>Traces at the receiver location (250m,150m) before and after injection. Note the delay of the P-wave arrival due to the decay in P-wave velocity in the fractured zone. This velocity change is associated with an increase in porosity and substitution of gas by water in the pore space.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59" y="1668784"/>
            <a:ext cx="5667282" cy="39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smtClean="0">
                <a:solidFill>
                  <a:schemeClr val="tx2"/>
                </a:solidFill>
              </a:rPr>
              <a:t>Conclusions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805" y="1103183"/>
            <a:ext cx="1186248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47458A"/>
                </a:solidFill>
              </a:rPr>
              <a:t>The numerical simulation examples have shown: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000" dirty="0" smtClean="0">
              <a:solidFill>
                <a:srgbClr val="47458A"/>
              </a:solidFill>
            </a:endParaRP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47458A"/>
                </a:solidFill>
              </a:rPr>
              <a:t>A multiphase flow simulator is needed to properly model the generation and spatial distribution of the </a:t>
            </a:r>
            <a:r>
              <a:rPr lang="en-US" sz="2800" dirty="0" err="1" smtClean="0">
                <a:solidFill>
                  <a:srgbClr val="47458A"/>
                </a:solidFill>
              </a:rPr>
              <a:t>microseismic</a:t>
            </a:r>
            <a:r>
              <a:rPr lang="en-US" sz="2800" dirty="0" smtClean="0">
                <a:solidFill>
                  <a:srgbClr val="47458A"/>
                </a:solidFill>
              </a:rPr>
              <a:t> events as it was shown when considering different initial water saturations.   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47458A"/>
                </a:solidFill>
              </a:rPr>
              <a:t>The update of the porosity and permeability in the reservoir gives more realistic description of this phenomenon. 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47458A"/>
                </a:solidFill>
              </a:rPr>
              <a:t>The presence of natural fractures induces a reduction in the size of the fractured zone.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47458A"/>
                </a:solidFill>
              </a:rPr>
              <a:t>An increase of breakdown pressure slows down the occurrence of triggers. </a:t>
            </a:r>
          </a:p>
          <a:p>
            <a:pPr algn="just"/>
            <a:endParaRPr lang="en-US" sz="16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47458A"/>
                </a:solidFill>
              </a:rPr>
              <a:t>The wave propagator simulator detected the presence of the fracture zone due to its changes in </a:t>
            </a:r>
            <a:r>
              <a:rPr lang="en-US" sz="2800" dirty="0" err="1" smtClean="0">
                <a:solidFill>
                  <a:srgbClr val="47458A"/>
                </a:solidFill>
              </a:rPr>
              <a:t>petrophysical</a:t>
            </a:r>
            <a:r>
              <a:rPr lang="en-US" sz="2800" dirty="0" smtClean="0">
                <a:solidFill>
                  <a:srgbClr val="47458A"/>
                </a:solidFill>
              </a:rPr>
              <a:t> properties and pore fluid saturations.</a:t>
            </a:r>
            <a:endParaRPr lang="es-AR" sz="2800" dirty="0">
              <a:solidFill>
                <a:srgbClr val="4745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78000" y="2418388"/>
            <a:ext cx="8636000" cy="202122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4">
                    <a:lumMod val="75000"/>
                  </a:schemeClr>
                </a:solidFill>
              </a:rPr>
              <a:t>Thanks for your attention!!!</a:t>
            </a:r>
            <a:endParaRPr lang="en-US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Introduction </a:t>
            </a:r>
            <a:r>
              <a:rPr lang="es-AR" dirty="0" smtClean="0">
                <a:solidFill>
                  <a:schemeClr val="tx2"/>
                </a:solidFill>
              </a:rPr>
              <a:t>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189671"/>
            <a:ext cx="1051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In this work, we employ a multiphase fluid flow numerical simulator </a:t>
            </a:r>
            <a:r>
              <a:rPr lang="en-US" sz="2400" dirty="0" smtClean="0">
                <a:solidFill>
                  <a:srgbClr val="47458A"/>
                </a:solidFill>
              </a:rPr>
              <a:t>to model </a:t>
            </a:r>
            <a:r>
              <a:rPr lang="en-US" sz="2400" dirty="0">
                <a:solidFill>
                  <a:srgbClr val="47458A"/>
                </a:solidFill>
              </a:rPr>
              <a:t>the distribution of micro-seismic events caused by </a:t>
            </a:r>
            <a:r>
              <a:rPr lang="en-US" sz="2400" dirty="0" smtClean="0">
                <a:solidFill>
                  <a:srgbClr val="47458A"/>
                </a:solidFill>
              </a:rPr>
              <a:t>pore pressure </a:t>
            </a:r>
            <a:r>
              <a:rPr lang="en-US" sz="2400" dirty="0">
                <a:solidFill>
                  <a:srgbClr val="47458A"/>
                </a:solidFill>
              </a:rPr>
              <a:t>increase during water injection in a gas reservoir</a:t>
            </a:r>
            <a:r>
              <a:rPr lang="en-US" sz="24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Given a spatial distribution of weak stress zones and a </a:t>
            </a:r>
            <a:r>
              <a:rPr lang="en-US" sz="2400" dirty="0" smtClean="0">
                <a:solidFill>
                  <a:srgbClr val="47458A"/>
                </a:solidFill>
              </a:rPr>
              <a:t>threshold pore </a:t>
            </a:r>
            <a:r>
              <a:rPr lang="en-US" sz="2400" dirty="0">
                <a:solidFill>
                  <a:srgbClr val="47458A"/>
                </a:solidFill>
              </a:rPr>
              <a:t>pressure, the simulator predicts the </a:t>
            </a:r>
            <a:r>
              <a:rPr lang="en-US" sz="2400" dirty="0" err="1">
                <a:solidFill>
                  <a:srgbClr val="47458A"/>
                </a:solidFill>
              </a:rPr>
              <a:t>spatio</a:t>
            </a:r>
            <a:r>
              <a:rPr lang="en-US" sz="2400" dirty="0">
                <a:solidFill>
                  <a:srgbClr val="47458A"/>
                </a:solidFill>
              </a:rPr>
              <a:t>-temporal </a:t>
            </a:r>
            <a:r>
              <a:rPr lang="en-US" sz="2400" dirty="0" smtClean="0">
                <a:solidFill>
                  <a:srgbClr val="47458A"/>
                </a:solidFill>
              </a:rPr>
              <a:t>distribution of </a:t>
            </a:r>
            <a:r>
              <a:rPr lang="en-US" sz="2400" dirty="0">
                <a:solidFill>
                  <a:srgbClr val="47458A"/>
                </a:solidFill>
              </a:rPr>
              <a:t>the micro-seismic events</a:t>
            </a:r>
            <a:r>
              <a:rPr lang="en-US" sz="24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The influence of different reservoir rock matrix properties and of </a:t>
            </a:r>
            <a:r>
              <a:rPr lang="en-US" sz="2400" dirty="0" smtClean="0">
                <a:solidFill>
                  <a:srgbClr val="47458A"/>
                </a:solidFill>
              </a:rPr>
              <a:t>the interacting </a:t>
            </a:r>
            <a:r>
              <a:rPr lang="en-US" sz="2400" dirty="0">
                <a:solidFill>
                  <a:srgbClr val="47458A"/>
                </a:solidFill>
              </a:rPr>
              <a:t>fluids over the time-spatial distribution of these sources </a:t>
            </a:r>
            <a:r>
              <a:rPr lang="en-US" sz="2400" dirty="0" smtClean="0">
                <a:solidFill>
                  <a:srgbClr val="47458A"/>
                </a:solidFill>
              </a:rPr>
              <a:t>is analyzed.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47458A"/>
                </a:solidFill>
              </a:rPr>
              <a:t>A wave propagation simulator is applied to monitor the evolution of the fracture network.</a:t>
            </a:r>
            <a:endParaRPr lang="es-AR" sz="2400" dirty="0">
              <a:solidFill>
                <a:srgbClr val="4745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3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8371" y="356888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Methodology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1622156"/>
            <a:ext cx="10515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47458A"/>
                </a:solidFill>
              </a:rPr>
              <a:t>Use </a:t>
            </a:r>
            <a:r>
              <a:rPr lang="en-US" sz="2800" dirty="0" smtClean="0">
                <a:solidFill>
                  <a:srgbClr val="47458A"/>
                </a:solidFill>
              </a:rPr>
              <a:t>a </a:t>
            </a:r>
            <a:r>
              <a:rPr lang="en-US" sz="2800" dirty="0">
                <a:solidFill>
                  <a:srgbClr val="47458A"/>
                </a:solidFill>
              </a:rPr>
              <a:t>Black-OIL multiphase fluid flow numerical simulator to </a:t>
            </a:r>
            <a:r>
              <a:rPr lang="en-US" sz="2800" dirty="0" smtClean="0">
                <a:solidFill>
                  <a:srgbClr val="47458A"/>
                </a:solidFill>
              </a:rPr>
              <a:t>model water </a:t>
            </a:r>
            <a:r>
              <a:rPr lang="en-US" sz="2800" dirty="0">
                <a:solidFill>
                  <a:srgbClr val="47458A"/>
                </a:solidFill>
              </a:rPr>
              <a:t>injection in a gas reservoir</a:t>
            </a:r>
            <a:r>
              <a:rPr lang="en-US" sz="28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47458A"/>
                </a:solidFill>
              </a:rPr>
              <a:t>Apply </a:t>
            </a:r>
            <a:r>
              <a:rPr lang="en-US" sz="2800" dirty="0">
                <a:solidFill>
                  <a:srgbClr val="47458A"/>
                </a:solidFill>
              </a:rPr>
              <a:t>a breakdown pressure criterion to determine </a:t>
            </a:r>
            <a:r>
              <a:rPr lang="en-US" sz="2800" dirty="0" smtClean="0">
                <a:solidFill>
                  <a:srgbClr val="47458A"/>
                </a:solidFill>
              </a:rPr>
              <a:t>the computational </a:t>
            </a:r>
            <a:r>
              <a:rPr lang="en-US" sz="2800" dirty="0">
                <a:solidFill>
                  <a:srgbClr val="47458A"/>
                </a:solidFill>
              </a:rPr>
              <a:t>cells to be fractured and where the </a:t>
            </a:r>
            <a:r>
              <a:rPr lang="en-US" sz="2800" dirty="0" err="1" smtClean="0">
                <a:solidFill>
                  <a:srgbClr val="47458A"/>
                </a:solidFill>
              </a:rPr>
              <a:t>petrophysical</a:t>
            </a:r>
            <a:r>
              <a:rPr lang="en-US" sz="2800" dirty="0" smtClean="0">
                <a:solidFill>
                  <a:srgbClr val="47458A"/>
                </a:solidFill>
              </a:rPr>
              <a:t> properties </a:t>
            </a:r>
            <a:r>
              <a:rPr lang="en-US" sz="2800" dirty="0">
                <a:solidFill>
                  <a:srgbClr val="47458A"/>
                </a:solidFill>
              </a:rPr>
              <a:t>must be updated</a:t>
            </a:r>
            <a:r>
              <a:rPr lang="en-US" sz="28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47458A"/>
                </a:solidFill>
              </a:rPr>
              <a:t>Analyze the </a:t>
            </a:r>
            <a:r>
              <a:rPr lang="en-US" sz="2800" dirty="0" err="1">
                <a:solidFill>
                  <a:srgbClr val="47458A"/>
                </a:solidFill>
              </a:rPr>
              <a:t>microseismic</a:t>
            </a:r>
            <a:r>
              <a:rPr lang="en-US" sz="2800" dirty="0">
                <a:solidFill>
                  <a:srgbClr val="47458A"/>
                </a:solidFill>
              </a:rPr>
              <a:t> event distribution</a:t>
            </a:r>
            <a:r>
              <a:rPr lang="en-US" sz="2800" dirty="0" smtClean="0">
                <a:solidFill>
                  <a:srgbClr val="47458A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47458A"/>
                </a:solidFill>
              </a:rPr>
              <a:t>Use a numerical simulator of wave propagation in viscoelastic media to monitor the fracking procedure.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20858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Numerical model of water-gas flow 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uadroTexto 10"/>
          <p:cNvSpPr txBox="1"/>
          <p:nvPr/>
        </p:nvSpPr>
        <p:spPr>
          <a:xfrm>
            <a:off x="774924" y="1346818"/>
            <a:ext cx="433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algn="l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Mass conservation equation</a:t>
            </a:r>
          </a:p>
        </p:txBody>
      </p:sp>
      <p:sp>
        <p:nvSpPr>
          <p:cNvPr id="6" name="Rectángulo 24"/>
          <p:cNvSpPr/>
          <p:nvPr/>
        </p:nvSpPr>
        <p:spPr>
          <a:xfrm>
            <a:off x="784590" y="5167256"/>
            <a:ext cx="11009091" cy="15547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29"/>
              <p:cNvSpPr/>
              <p:nvPr/>
            </p:nvSpPr>
            <p:spPr>
              <a:xfrm>
                <a:off x="922265" y="5567366"/>
                <a:ext cx="24087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phase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saturation</a:t>
                </a:r>
              </a:p>
            </p:txBody>
          </p:sp>
        </mc:Choice>
        <mc:Fallback xmlns="">
          <p:sp>
            <p:nvSpPr>
              <p:cNvPr id="7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65" y="5567366"/>
                <a:ext cx="2408736" cy="400110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t="-7576" r="-2278" b="-257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30"/>
              <p:cNvSpPr/>
              <p:nvPr/>
            </p:nvSpPr>
            <p:spPr>
              <a:xfrm>
                <a:off x="922265" y="5167256"/>
                <a:ext cx="134184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s-AR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AR" sz="2000" dirty="0"/>
                  <a:t> porosity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Rectángulo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65" y="5167256"/>
                <a:ext cx="1341842" cy="400110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1818" t="-9231" r="-4091" b="-2769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35"/>
              <p:cNvSpPr/>
              <p:nvPr/>
            </p:nvSpPr>
            <p:spPr>
              <a:xfrm>
                <a:off x="922265" y="6301378"/>
                <a:ext cx="317093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flow rate per unit volume</a:t>
                </a:r>
              </a:p>
            </p:txBody>
          </p:sp>
        </mc:Choice>
        <mc:Fallback xmlns="">
          <p:sp>
            <p:nvSpPr>
              <p:cNvPr id="9" name="Rectángulo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65" y="6301378"/>
                <a:ext cx="3170933" cy="400110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t="-9231" r="-1538" b="-2769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54"/>
          <p:cNvSpPr/>
          <p:nvPr/>
        </p:nvSpPr>
        <p:spPr>
          <a:xfrm>
            <a:off x="774923" y="1841371"/>
            <a:ext cx="5424095" cy="21248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55"/>
              <p:cNvSpPr txBox="1"/>
              <p:nvPr/>
            </p:nvSpPr>
            <p:spPr>
              <a:xfrm>
                <a:off x="784591" y="1889633"/>
                <a:ext cx="5289397" cy="990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sz="20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AR" sz="200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A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AR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AR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s-A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s-AR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s-A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es-A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sz="20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s-A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11" name="CuadroTexto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91" y="1889633"/>
                <a:ext cx="5289397" cy="990784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56"/>
              <p:cNvSpPr/>
              <p:nvPr/>
            </p:nvSpPr>
            <p:spPr>
              <a:xfrm>
                <a:off x="1375565" y="2913102"/>
                <a:ext cx="4088261" cy="1016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sz="200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AR" sz="200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A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AR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AR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s-A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s-A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s-A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f>
                                <m:fPr>
                                  <m:ctrlPr>
                                    <a:rPr lang="es-AR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AR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s-AR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sz="20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s-AR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12" name="Rectángulo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565" y="2913102"/>
                <a:ext cx="4088261" cy="101611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61"/>
              <p:cNvSpPr/>
              <p:nvPr/>
            </p:nvSpPr>
            <p:spPr>
              <a:xfrm>
                <a:off x="4022657" y="5201526"/>
                <a:ext cx="282859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AR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AR" sz="2000" dirty="0"/>
                  <a:t> </a:t>
                </a:r>
                <a:r>
                  <a:rPr lang="es-AR" sz="2000" dirty="0" smtClean="0"/>
                  <a:t>gas </a:t>
                </a:r>
                <a:r>
                  <a:rPr lang="en-US" sz="2000" dirty="0" smtClean="0"/>
                  <a:t>solubility </a:t>
                </a:r>
                <a:r>
                  <a:rPr lang="en-US" sz="2000" dirty="0"/>
                  <a:t>in </a:t>
                </a:r>
                <a:r>
                  <a:rPr lang="en-US" sz="2000" dirty="0" smtClean="0"/>
                  <a:t>water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Rectángulo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657" y="5201526"/>
                <a:ext cx="2828595" cy="400110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t="-7576" r="-1724" b="-257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62"/>
              <p:cNvSpPr/>
              <p:nvPr/>
            </p:nvSpPr>
            <p:spPr>
              <a:xfrm>
                <a:off x="4018879" y="5579112"/>
                <a:ext cx="3523337" cy="425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s-AR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AR" sz="2000" dirty="0"/>
                  <a:t> </a:t>
                </a:r>
                <a:r>
                  <a:rPr lang="es-AR" sz="2000" dirty="0" smtClean="0"/>
                  <a:t>gas </a:t>
                </a:r>
                <a:r>
                  <a:rPr lang="en-US" sz="2000" dirty="0" smtClean="0"/>
                  <a:t>formation </a:t>
                </a:r>
                <a:r>
                  <a:rPr lang="en-US" sz="2000" dirty="0"/>
                  <a:t>volume factor</a:t>
                </a:r>
              </a:p>
            </p:txBody>
          </p:sp>
        </mc:Choice>
        <mc:Fallback xmlns="">
          <p:sp>
            <p:nvSpPr>
              <p:cNvPr id="14" name="Rectángulo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879" y="5579112"/>
                <a:ext cx="3523337" cy="425053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t="-5714" r="-1038" b="-20000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63"/>
              <p:cNvSpPr/>
              <p:nvPr/>
            </p:nvSpPr>
            <p:spPr>
              <a:xfrm>
                <a:off x="4022657" y="5957034"/>
                <a:ext cx="382912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AR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s-AR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AR" sz="2000" dirty="0"/>
                  <a:t> </a:t>
                </a:r>
                <a:r>
                  <a:rPr lang="es-AR" sz="2000" dirty="0" smtClean="0"/>
                  <a:t>water </a:t>
                </a:r>
                <a:r>
                  <a:rPr lang="en-US" sz="2000" dirty="0"/>
                  <a:t>formation volume factor</a:t>
                </a:r>
              </a:p>
            </p:txBody>
          </p:sp>
        </mc:Choice>
        <mc:Fallback xmlns="">
          <p:sp>
            <p:nvSpPr>
              <p:cNvPr id="15" name="Rectángulo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657" y="5957034"/>
                <a:ext cx="3829125" cy="400110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t="-7576" r="-796" b="-257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8"/>
              <p:cNvSpPr txBox="1"/>
              <p:nvPr/>
            </p:nvSpPr>
            <p:spPr>
              <a:xfrm>
                <a:off x="7234344" y="2046650"/>
                <a:ext cx="3804567" cy="816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A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AR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s-AR" sz="2400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̿"/>
                          <m:ctrlPr>
                            <a:rPr lang="es-A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AR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f>
                        <m:fPr>
                          <m:ctrlPr>
                            <a:rPr lang="es-A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AR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s-A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s-AR" sz="2400" dirty="0"/>
              </a:p>
            </p:txBody>
          </p:sp>
        </mc:Choice>
        <mc:Fallback xmlns="">
          <p:sp>
            <p:nvSpPr>
              <p:cNvPr id="16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344" y="2046650"/>
                <a:ext cx="3804567" cy="816762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9"/>
              <p:cNvSpPr txBox="1"/>
              <p:nvPr/>
            </p:nvSpPr>
            <p:spPr>
              <a:xfrm>
                <a:off x="7234344" y="3068691"/>
                <a:ext cx="3945183" cy="763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A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AR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s-AR" sz="2400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̿"/>
                          <m:ctrlPr>
                            <a:rPr lang="es-A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AR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f>
                        <m:fPr>
                          <m:ctrlPr>
                            <a:rPr lang="es-A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AR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s-AR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s-A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s-A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A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s-A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s-A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s-AR" sz="2400" dirty="0"/>
              </a:p>
            </p:txBody>
          </p:sp>
        </mc:Choice>
        <mc:Fallback xmlns="">
          <p:sp>
            <p:nvSpPr>
              <p:cNvPr id="17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344" y="3068691"/>
                <a:ext cx="3945183" cy="763414"/>
              </a:xfrm>
              <a:prstGeom prst="rect">
                <a:avLst/>
              </a:prstGeom>
              <a:blipFill rotWithShape="0"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adroTexto 20"/>
          <p:cNvSpPr txBox="1"/>
          <p:nvPr/>
        </p:nvSpPr>
        <p:spPr>
          <a:xfrm>
            <a:off x="6479576" y="1346818"/>
            <a:ext cx="433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algn="l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Darcy’s Empirical Law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ángulo 21"/>
          <p:cNvSpPr/>
          <p:nvPr/>
        </p:nvSpPr>
        <p:spPr>
          <a:xfrm>
            <a:off x="6479575" y="1841371"/>
            <a:ext cx="5314106" cy="21248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22"/>
              <p:cNvSpPr/>
              <p:nvPr/>
            </p:nvSpPr>
            <p:spPr>
              <a:xfrm>
                <a:off x="7786323" y="5134571"/>
                <a:ext cx="224035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phase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viscosity</a:t>
                </a:r>
              </a:p>
            </p:txBody>
          </p:sp>
        </mc:Choice>
        <mc:Fallback xmlns="">
          <p:sp>
            <p:nvSpPr>
              <p:cNvPr id="20" name="Rectá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323" y="5134571"/>
                <a:ext cx="2240357" cy="400110"/>
              </a:xfrm>
              <a:prstGeom prst="rect">
                <a:avLst/>
              </a:prstGeom>
              <a:blipFill rotWithShape="0">
                <a:blip r:embed="rId12" cstate="print"/>
                <a:stretch>
                  <a:fillRect t="-7576" r="-1902" b="-257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3"/>
              <p:cNvSpPr/>
              <p:nvPr/>
            </p:nvSpPr>
            <p:spPr>
              <a:xfrm>
                <a:off x="922265" y="5939593"/>
                <a:ext cx="225478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AR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s-AR" sz="2000" dirty="0"/>
                  <a:t> phase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s-AR" sz="2000" dirty="0"/>
                  <a:t> </a:t>
                </a:r>
                <a:r>
                  <a:rPr lang="en-US" sz="2000" dirty="0"/>
                  <a:t>pressure</a:t>
                </a:r>
              </a:p>
            </p:txBody>
          </p:sp>
        </mc:Choice>
        <mc:Fallback xmlns="">
          <p:sp>
            <p:nvSpPr>
              <p:cNvPr id="21" name="Rectá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65" y="5939593"/>
                <a:ext cx="2254784" cy="400110"/>
              </a:xfrm>
              <a:prstGeom prst="rect">
                <a:avLst/>
              </a:prstGeom>
              <a:blipFill rotWithShape="0">
                <a:blip r:embed="rId13" cstate="print"/>
                <a:stretch>
                  <a:fillRect t="-7576" r="-1892" b="-257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4"/>
              <p:cNvSpPr/>
              <p:nvPr/>
            </p:nvSpPr>
            <p:spPr>
              <a:xfrm>
                <a:off x="7778950" y="5541312"/>
                <a:ext cx="3507050" cy="425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AR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absolute permeability tensor</a:t>
                </a:r>
              </a:p>
            </p:txBody>
          </p:sp>
        </mc:Choice>
        <mc:Fallback xmlns="">
          <p:sp>
            <p:nvSpPr>
              <p:cNvPr id="22" name="Rectá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950" y="5541312"/>
                <a:ext cx="3507050" cy="425886"/>
              </a:xfrm>
              <a:prstGeom prst="rect">
                <a:avLst/>
              </a:prstGeom>
              <a:blipFill rotWithShape="0">
                <a:blip r:embed="rId14" cstate="print"/>
                <a:stretch>
                  <a:fillRect t="-7143" r="-1043" b="-25714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5"/>
              <p:cNvSpPr/>
              <p:nvPr/>
            </p:nvSpPr>
            <p:spPr>
              <a:xfrm>
                <a:off x="7778950" y="5942939"/>
                <a:ext cx="405553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A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s-A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</m:t>
                        </m:r>
                      </m:sub>
                    </m:sSub>
                    <m:r>
                      <a:rPr lang="es-A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A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A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A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phase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relative permeability</a:t>
                </a:r>
              </a:p>
            </p:txBody>
          </p:sp>
        </mc:Choice>
        <mc:Fallback xmlns="">
          <p:sp>
            <p:nvSpPr>
              <p:cNvPr id="23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8950" y="5942939"/>
                <a:ext cx="4055534" cy="400110"/>
              </a:xfrm>
              <a:prstGeom prst="rect">
                <a:avLst/>
              </a:prstGeom>
              <a:blipFill rotWithShape="0">
                <a:blip r:embed="rId15" cstate="print"/>
                <a:stretch>
                  <a:fillRect t="-9091" r="-1053" b="-257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26"/>
          <p:cNvSpPr/>
          <p:nvPr/>
        </p:nvSpPr>
        <p:spPr>
          <a:xfrm>
            <a:off x="9650811" y="4229119"/>
            <a:ext cx="2140130" cy="572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7"/>
          <p:cNvSpPr/>
          <p:nvPr/>
        </p:nvSpPr>
        <p:spPr>
          <a:xfrm>
            <a:off x="6479575" y="4227107"/>
            <a:ext cx="2044367" cy="572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8"/>
              <p:cNvSpPr txBox="1"/>
              <p:nvPr/>
            </p:nvSpPr>
            <p:spPr>
              <a:xfrm>
                <a:off x="6849315" y="4363711"/>
                <a:ext cx="1387110" cy="332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s-AR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s-AR" sz="20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26" name="Cuadro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315" y="4363711"/>
                <a:ext cx="1387110" cy="332720"/>
              </a:xfrm>
              <a:prstGeom prst="rect">
                <a:avLst/>
              </a:prstGeom>
              <a:blipFill rotWithShape="0">
                <a:blip r:embed="rId16" cstate="print"/>
                <a:stretch>
                  <a:fillRect l="-3965" r="-3524" b="-2222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32"/>
              <p:cNvSpPr txBox="1"/>
              <p:nvPr/>
            </p:nvSpPr>
            <p:spPr>
              <a:xfrm>
                <a:off x="9740511" y="4340270"/>
                <a:ext cx="2041713" cy="332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s-AR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AR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s-AR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AR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s-A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A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AR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AR" sz="2000" dirty="0"/>
              </a:p>
            </p:txBody>
          </p:sp>
        </mc:Choice>
        <mc:Fallback xmlns="">
          <p:sp>
            <p:nvSpPr>
              <p:cNvPr id="27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0511" y="4340270"/>
                <a:ext cx="2041713" cy="332720"/>
              </a:xfrm>
              <a:prstGeom prst="rect">
                <a:avLst/>
              </a:prstGeom>
              <a:blipFill rotWithShape="0">
                <a:blip r:embed="rId17" cstate="print"/>
                <a:stretch>
                  <a:fillRect l="-2687" b="-20000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1"/>
              <p:cNvSpPr/>
              <p:nvPr/>
            </p:nvSpPr>
            <p:spPr>
              <a:xfrm>
                <a:off x="7786323" y="6333196"/>
                <a:ext cx="35276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s-A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gas-water capillary pressure</a:t>
                </a:r>
                <a:endParaRPr lang="en-US" dirty="0"/>
              </a:p>
            </p:txBody>
          </p:sp>
        </mc:Choice>
        <mc:Fallback xmlns="">
          <p:sp>
            <p:nvSpPr>
              <p:cNvPr id="28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323" y="6333196"/>
                <a:ext cx="3527632" cy="369332"/>
              </a:xfrm>
              <a:prstGeom prst="rect">
                <a:avLst/>
              </a:prstGeom>
              <a:blipFill rotWithShape="0">
                <a:blip r:embed="rId18" cstate="print"/>
                <a:stretch>
                  <a:fillRect t="-10000" r="-1036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cto 3"/>
          <p:cNvCxnSpPr/>
          <p:nvPr/>
        </p:nvCxnSpPr>
        <p:spPr>
          <a:xfrm>
            <a:off x="4029270" y="5318219"/>
            <a:ext cx="0" cy="12176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37"/>
          <p:cNvCxnSpPr/>
          <p:nvPr/>
        </p:nvCxnSpPr>
        <p:spPr>
          <a:xfrm>
            <a:off x="7765541" y="5318219"/>
            <a:ext cx="0" cy="12176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ángulo 33"/>
              <p:cNvSpPr/>
              <p:nvPr/>
            </p:nvSpPr>
            <p:spPr>
              <a:xfrm>
                <a:off x="783869" y="4353337"/>
                <a:ext cx="156113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        water</a:t>
                </a:r>
                <a:endParaRPr lang="en-US" sz="2000" dirty="0"/>
              </a:p>
            </p:txBody>
          </p:sp>
        </mc:Choice>
        <mc:Fallback xmlns="">
          <p:sp>
            <p:nvSpPr>
              <p:cNvPr id="38" name="Rectángulo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869" y="4353337"/>
                <a:ext cx="1561133" cy="400110"/>
              </a:xfrm>
              <a:prstGeom prst="rect">
                <a:avLst/>
              </a:prstGeom>
              <a:blipFill rotWithShape="0">
                <a:blip r:embed="rId19" cstate="print"/>
                <a:stretch>
                  <a:fillRect t="-7576" r="-3906" b="-25758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ector recto de flecha 4"/>
          <p:cNvCxnSpPr/>
          <p:nvPr/>
        </p:nvCxnSpPr>
        <p:spPr>
          <a:xfrm>
            <a:off x="1113049" y="4567135"/>
            <a:ext cx="43790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/>
              <p:cNvSpPr/>
              <p:nvPr/>
            </p:nvSpPr>
            <p:spPr>
              <a:xfrm>
                <a:off x="2333916" y="4331727"/>
                <a:ext cx="12631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        gas</a:t>
                </a:r>
                <a:endParaRPr lang="en-US" sz="2000" baseline="-25000" dirty="0"/>
              </a:p>
            </p:txBody>
          </p:sp>
        </mc:Choice>
        <mc:Fallback xmlns="">
          <p:sp>
            <p:nvSpPr>
              <p:cNvPr id="35" name="Rectángulo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916" y="4331727"/>
                <a:ext cx="1263103" cy="400110"/>
              </a:xfrm>
              <a:prstGeom prst="rect">
                <a:avLst/>
              </a:prstGeom>
              <a:blipFill rotWithShape="0">
                <a:blip r:embed="rId20" cstate="print"/>
                <a:stretch>
                  <a:fillRect t="-9231" r="-3865" b="-27692"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ector recto de flecha 36"/>
          <p:cNvCxnSpPr/>
          <p:nvPr/>
        </p:nvCxnSpPr>
        <p:spPr>
          <a:xfrm>
            <a:off x="2654858" y="4545525"/>
            <a:ext cx="43790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8"/>
          <p:cNvSpPr/>
          <p:nvPr/>
        </p:nvSpPr>
        <p:spPr>
          <a:xfrm>
            <a:off x="774923" y="4267004"/>
            <a:ext cx="2915968" cy="572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82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622156"/>
            <a:ext cx="10515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47458A"/>
                </a:solidFill>
              </a:rPr>
              <a:t>The numerical solution </a:t>
            </a:r>
            <a:r>
              <a:rPr lang="en-US" sz="2800" dirty="0" smtClean="0">
                <a:solidFill>
                  <a:srgbClr val="47458A"/>
                </a:solidFill>
              </a:rPr>
              <a:t>is </a:t>
            </a:r>
            <a:r>
              <a:rPr lang="en-US" sz="2800" dirty="0">
                <a:solidFill>
                  <a:srgbClr val="47458A"/>
                </a:solidFill>
              </a:rPr>
              <a:t>obtained employing the public domain software BOAST.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47458A"/>
                </a:solidFill>
              </a:rPr>
              <a:t>BOAST solves the flow differential equations using IMPES (</a:t>
            </a:r>
            <a:r>
              <a:rPr lang="en-US" sz="2800" dirty="0" err="1">
                <a:solidFill>
                  <a:srgbClr val="47458A"/>
                </a:solidFill>
              </a:rPr>
              <a:t>IMplicit</a:t>
            </a:r>
            <a:r>
              <a:rPr lang="en-US" sz="2800" dirty="0">
                <a:solidFill>
                  <a:srgbClr val="47458A"/>
                </a:solidFill>
              </a:rPr>
              <a:t> Pressure Explicit Saturation), a finite difference technique.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47458A"/>
                </a:solidFill>
              </a:rPr>
              <a:t>The basic idea of IMPES is to </a:t>
            </a:r>
            <a:r>
              <a:rPr lang="en-US" sz="2800" dirty="0" smtClean="0">
                <a:solidFill>
                  <a:srgbClr val="47458A"/>
                </a:solidFill>
              </a:rPr>
              <a:t>solve: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47458A"/>
              </a:solidFill>
            </a:endParaRP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7458A"/>
                </a:solidFill>
              </a:rPr>
              <a:t>A pressure equation obtained combining the flow equations for both phases.</a:t>
            </a:r>
          </a:p>
          <a:p>
            <a:pPr marL="914400" lvl="1" indent="-457200" algn="just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47458A"/>
                </a:solidFill>
              </a:rPr>
              <a:t>A saturation equation, which is the flow equation for the water phase.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38200" y="365126"/>
            <a:ext cx="10515600" cy="592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Numerical model of water-gas flow II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IMPES technique 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uadroTexto 10"/>
          <p:cNvSpPr txBox="1"/>
          <p:nvPr/>
        </p:nvSpPr>
        <p:spPr>
          <a:xfrm>
            <a:off x="774924" y="1346818"/>
            <a:ext cx="433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algn="l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Pressure equation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ángulo 54"/>
          <p:cNvSpPr/>
          <p:nvPr/>
        </p:nvSpPr>
        <p:spPr>
          <a:xfrm>
            <a:off x="774923" y="1841371"/>
            <a:ext cx="9242288" cy="21248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CuadroTexto 20"/>
          <p:cNvSpPr txBox="1"/>
          <p:nvPr/>
        </p:nvSpPr>
        <p:spPr>
          <a:xfrm>
            <a:off x="774923" y="4241340"/>
            <a:ext cx="433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pPr algn="l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Saturation equation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ángulo 21"/>
          <p:cNvSpPr/>
          <p:nvPr/>
        </p:nvSpPr>
        <p:spPr>
          <a:xfrm>
            <a:off x="774923" y="4732024"/>
            <a:ext cx="5683542" cy="13722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7"/>
              <p:cNvSpPr txBox="1"/>
              <p:nvPr/>
            </p:nvSpPr>
            <p:spPr>
              <a:xfrm>
                <a:off x="633006" y="2145164"/>
                <a:ext cx="9450108" cy="1436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s-A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𝑟𝑔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</m:den>
                                  </m:f>
                                  <m:d>
                                    <m:d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𝑟𝑤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den>
                                  </m:f>
                                  <m:d>
                                    <m:d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s-AR">
                                          <a:latin typeface="Cambria Math" panose="02040503050406030204" pitchFamily="18" charset="0"/>
                                        </a:rPr>
                                        <m:t>𝛻</m:t>
                                      </m:r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</m:d>
                                  <m:r>
                                    <a:rPr lang="es-A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𝑟𝑔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𝜂</m:t>
                                          </m:r>
                                        </m:e>
                                        <m:sub>
                                          <m:r>
                                            <a:rPr lang="es-AR" i="1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s-AR" b="0" i="0" smtClean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b>
                                    <m:sSubPr>
                                      <m:ctrlPr>
                                        <a:rPr lang="es-A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s-AR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AR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s-A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s-A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</m:acc>
                              <m:f>
                                <m:f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𝑟𝑤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sSub>
                                    <m:sSub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s-AR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p>
                          </m:sSubSup>
                        </m:den>
                      </m:f>
                      <m:r>
                        <a:rPr lang="es-AR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p>
                          </m:sSubSup>
                        </m:den>
                      </m:f>
                      <m:r>
                        <a:rPr lang="es-A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AR">
                          <a:latin typeface="Cambria Math" panose="02040503050406030204" pitchFamily="18" charset="0"/>
                        </a:rPr>
                        <m:t>Φ</m:t>
                      </m:r>
                      <m:sSub>
                        <m:sSub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f>
                        <m:fPr>
                          <m:ctrlPr>
                            <a:rPr lang="es-A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A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37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06" y="2145164"/>
                <a:ext cx="9450108" cy="1436804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ángulo 6"/>
              <p:cNvSpPr/>
              <p:nvPr/>
            </p:nvSpPr>
            <p:spPr>
              <a:xfrm>
                <a:off x="774923" y="4883587"/>
                <a:ext cx="5357185" cy="964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AR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A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s-A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s-A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</m:acc>
                          <m:f>
                            <m:f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𝑟𝑤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sSub>
                                <m:sSub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s-AR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s-AR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es-AR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s-AR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s-AR" i="1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sup>
                          </m:sSubSup>
                        </m:den>
                      </m:f>
                      <m:r>
                        <a:rPr lang="es-A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A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A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AR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f>
                                <m:fPr>
                                  <m:ctrlPr>
                                    <a:rPr lang="es-A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s-A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AR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AR" dirty="0"/>
              </a:p>
            </p:txBody>
          </p:sp>
        </mc:Choice>
        <mc:Fallback xmlns="">
          <p:sp>
            <p:nvSpPr>
              <p:cNvPr id="40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23" y="4883587"/>
                <a:ext cx="5357185" cy="964046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/>
          <p:cNvSpPr txBox="1"/>
          <p:nvPr/>
        </p:nvSpPr>
        <p:spPr>
          <a:xfrm>
            <a:off x="7998941" y="4171910"/>
            <a:ext cx="208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compressibility</a:t>
            </a:r>
            <a:endParaRPr lang="en-US" dirty="0"/>
          </a:p>
        </p:txBody>
      </p:sp>
      <p:cxnSp>
        <p:nvCxnSpPr>
          <p:cNvPr id="6" name="Conector recto 5"/>
          <p:cNvCxnSpPr>
            <a:endCxn id="2" idx="0"/>
          </p:cNvCxnSpPr>
          <p:nvPr/>
        </p:nvCxnSpPr>
        <p:spPr>
          <a:xfrm>
            <a:off x="9041027" y="3468130"/>
            <a:ext cx="1" cy="7037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666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Impes</a:t>
            </a:r>
            <a:r>
              <a:rPr lang="en-US" dirty="0" smtClean="0">
                <a:solidFill>
                  <a:schemeClr val="tx2"/>
                </a:solidFill>
              </a:rPr>
              <a:t> technique II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622156"/>
            <a:ext cx="10515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47458A"/>
                </a:solidFill>
              </a:rPr>
              <a:t>The </a:t>
            </a:r>
            <a:r>
              <a:rPr lang="en-US" sz="2800" dirty="0">
                <a:solidFill>
                  <a:srgbClr val="47458A"/>
                </a:solidFill>
              </a:rPr>
              <a:t>system is linearized </a:t>
            </a:r>
            <a:r>
              <a:rPr lang="en-US" sz="2800" dirty="0" smtClean="0">
                <a:solidFill>
                  <a:srgbClr val="47458A"/>
                </a:solidFill>
              </a:rPr>
              <a:t>evaluating the </a:t>
            </a:r>
            <a:r>
              <a:rPr lang="en-US" sz="2800" dirty="0">
                <a:solidFill>
                  <a:srgbClr val="47458A"/>
                </a:solidFill>
              </a:rPr>
              <a:t>pressure and saturation dependent coefficients at </a:t>
            </a:r>
            <a:r>
              <a:rPr lang="en-US" sz="2800" dirty="0" smtClean="0">
                <a:solidFill>
                  <a:srgbClr val="47458A"/>
                </a:solidFill>
              </a:rPr>
              <a:t>the previous </a:t>
            </a:r>
            <a:r>
              <a:rPr lang="en-US" sz="2800" dirty="0">
                <a:solidFill>
                  <a:srgbClr val="47458A"/>
                </a:solidFill>
              </a:rPr>
              <a:t>time step. </a:t>
            </a:r>
            <a:endParaRPr lang="en-US" sz="28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47458A"/>
                </a:solidFill>
              </a:rPr>
              <a:t>The </a:t>
            </a:r>
            <a:r>
              <a:rPr lang="en-US" sz="2800" dirty="0">
                <a:solidFill>
                  <a:srgbClr val="47458A"/>
                </a:solidFill>
              </a:rPr>
              <a:t>pressure equation is solved </a:t>
            </a:r>
            <a:r>
              <a:rPr lang="en-US" sz="2800" dirty="0" smtClean="0">
                <a:solidFill>
                  <a:srgbClr val="47458A"/>
                </a:solidFill>
              </a:rPr>
              <a:t>implicitly, applying </a:t>
            </a:r>
            <a:r>
              <a:rPr lang="en-US" sz="2800" dirty="0">
                <a:solidFill>
                  <a:srgbClr val="47458A"/>
                </a:solidFill>
              </a:rPr>
              <a:t>a Block Successive Over Relaxation method (</a:t>
            </a:r>
            <a:r>
              <a:rPr lang="en-US" sz="2800" dirty="0" smtClean="0">
                <a:solidFill>
                  <a:srgbClr val="47458A"/>
                </a:solidFill>
              </a:rPr>
              <a:t>BSOR) to </a:t>
            </a:r>
            <a:r>
              <a:rPr lang="en-US" sz="2800" dirty="0">
                <a:solidFill>
                  <a:srgbClr val="47458A"/>
                </a:solidFill>
              </a:rPr>
              <a:t>compute the linear system solution. </a:t>
            </a:r>
            <a:endParaRPr lang="en-US" sz="28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47458A"/>
                </a:solidFill>
              </a:rPr>
              <a:t>The </a:t>
            </a:r>
            <a:r>
              <a:rPr lang="en-US" sz="2800" dirty="0">
                <a:solidFill>
                  <a:srgbClr val="47458A"/>
                </a:solidFill>
              </a:rPr>
              <a:t>saturation </a:t>
            </a:r>
            <a:r>
              <a:rPr lang="en-US" sz="2800" dirty="0" smtClean="0">
                <a:solidFill>
                  <a:srgbClr val="47458A"/>
                </a:solidFill>
              </a:rPr>
              <a:t>equation is </a:t>
            </a:r>
            <a:r>
              <a:rPr lang="en-US" sz="2800" dirty="0">
                <a:solidFill>
                  <a:srgbClr val="47458A"/>
                </a:solidFill>
              </a:rPr>
              <a:t>solved explicitly, therefore stability restrictions are </a:t>
            </a:r>
            <a:r>
              <a:rPr lang="en-US" sz="2800" dirty="0" smtClean="0">
                <a:solidFill>
                  <a:srgbClr val="47458A"/>
                </a:solidFill>
              </a:rPr>
              <a:t>considered to </a:t>
            </a:r>
            <a:r>
              <a:rPr lang="en-US" sz="2800" dirty="0">
                <a:solidFill>
                  <a:srgbClr val="47458A"/>
                </a:solidFill>
              </a:rPr>
              <a:t>select the time </a:t>
            </a:r>
            <a:r>
              <a:rPr lang="en-US" sz="2800" dirty="0" smtClean="0">
                <a:solidFill>
                  <a:srgbClr val="47458A"/>
                </a:solidFill>
              </a:rPr>
              <a:t>step</a:t>
            </a:r>
            <a:r>
              <a:rPr lang="es-AR" sz="2800" dirty="0" smtClean="0">
                <a:solidFill>
                  <a:srgbClr val="47458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496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666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Fracture criterion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239098"/>
            <a:ext cx="1051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47458A"/>
                </a:solidFill>
              </a:rPr>
              <a:t>To simulate fracture propagation, we apply a criterion based on </a:t>
            </a:r>
            <a:r>
              <a:rPr lang="en-US" sz="2400" dirty="0" smtClean="0">
                <a:solidFill>
                  <a:srgbClr val="47458A"/>
                </a:solidFill>
              </a:rPr>
              <a:t>a ”Breakdown </a:t>
            </a:r>
            <a:r>
              <a:rPr lang="en-US" sz="2400" dirty="0">
                <a:solidFill>
                  <a:srgbClr val="47458A"/>
                </a:solidFill>
              </a:rPr>
              <a:t>Pressure”, which is computed from the </a:t>
            </a:r>
            <a:r>
              <a:rPr lang="en-US" sz="2400" dirty="0" smtClean="0">
                <a:solidFill>
                  <a:srgbClr val="47458A"/>
                </a:solidFill>
              </a:rPr>
              <a:t>horizontal stresses and </a:t>
            </a:r>
            <a:r>
              <a:rPr lang="en-US" sz="2400" dirty="0">
                <a:solidFill>
                  <a:srgbClr val="47458A"/>
                </a:solidFill>
              </a:rPr>
              <a:t>the tensile stress of the </a:t>
            </a:r>
            <a:r>
              <a:rPr lang="en-US" sz="2400" dirty="0" smtClean="0">
                <a:solidFill>
                  <a:srgbClr val="47458A"/>
                </a:solidFill>
              </a:rPr>
              <a:t>rock (Economides, 1994):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2"/>
              <p:cNvSpPr/>
              <p:nvPr/>
            </p:nvSpPr>
            <p:spPr>
              <a:xfrm>
                <a:off x="498250" y="2683574"/>
                <a:ext cx="1119550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AR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𝑏𝑑</m:t>
                          </m:r>
                        </m:sub>
                      </m:sSub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)=3</m:t>
                      </m:r>
                      <m:sSub>
                        <m:sSubPr>
                          <m:ctrlPr>
                            <a:rPr lang="es-A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𝐻𝑚𝑖𝑛</m:t>
                          </m:r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s-A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𝐻𝑚𝑎𝑥</m:t>
                          </m:r>
                        </m:sub>
                      </m:sSub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s-A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s-A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AR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AR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AR" sz="2800" dirty="0"/>
              </a:p>
            </p:txBody>
          </p:sp>
        </mc:Choice>
        <mc:Fallback xmlns="">
          <p:sp>
            <p:nvSpPr>
              <p:cNvPr id="5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50" y="2683574"/>
                <a:ext cx="11195501" cy="523220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1962665" y="3492379"/>
                <a:ext cx="826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A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s-AR" sz="2400" dirty="0" smtClean="0"/>
                  <a:t>: horizontal stress</a:t>
                </a:r>
                <a14:m>
                  <m:oMath xmlns:m="http://schemas.openxmlformats.org/officeDocument/2006/math">
                    <m:r>
                      <a:rPr lang="es-AR" sz="2400" b="0" i="0" smtClean="0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s-A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AR" sz="2400" dirty="0" smtClean="0"/>
                  <a:t>: rock stress</a:t>
                </a:r>
                <a14:m>
                  <m:oMath xmlns:m="http://schemas.openxmlformats.org/officeDocument/2006/math">
                    <m:r>
                      <a:rPr lang="es-AR" sz="2400" b="0" i="0" smtClean="0">
                        <a:latin typeface="Cambria Math" panose="02040503050406030204" pitchFamily="18" charset="0"/>
                      </a:rPr>
                      <m:t> − </m:t>
                    </m:r>
                    <m:sSub>
                      <m:sSubPr>
                        <m:ctrlPr>
                          <a:rPr lang="es-A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s-AR" sz="2400" dirty="0" smtClean="0"/>
                  <a:t>: </a:t>
                </a:r>
                <a:r>
                  <a:rPr lang="en-US" sz="2400" dirty="0" smtClean="0"/>
                  <a:t>hydrostatic</a:t>
                </a:r>
                <a:r>
                  <a:rPr lang="es-AR" sz="2400" dirty="0" smtClean="0"/>
                  <a:t> </a:t>
                </a:r>
                <a:r>
                  <a:rPr lang="en-US" sz="2400" dirty="0" smtClean="0"/>
                  <a:t>pressure</a:t>
                </a:r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665" y="3492379"/>
                <a:ext cx="8266670" cy="461665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"/>
          <p:cNvSpPr/>
          <p:nvPr/>
        </p:nvSpPr>
        <p:spPr>
          <a:xfrm>
            <a:off x="838200" y="4525999"/>
            <a:ext cx="1051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47458A"/>
                </a:solidFill>
              </a:rPr>
              <a:t>Once </a:t>
            </a:r>
            <a:r>
              <a:rPr lang="en-US" sz="2400" dirty="0">
                <a:solidFill>
                  <a:srgbClr val="47458A"/>
                </a:solidFill>
              </a:rPr>
              <a:t>cell </a:t>
            </a:r>
            <a:r>
              <a:rPr lang="en-US" sz="2400" dirty="0" smtClean="0">
                <a:solidFill>
                  <a:srgbClr val="47458A"/>
                </a:solidFill>
              </a:rPr>
              <a:t>pressure </a:t>
            </a:r>
            <a:r>
              <a:rPr lang="en-US" sz="2400" dirty="0">
                <a:solidFill>
                  <a:srgbClr val="47458A"/>
                </a:solidFill>
              </a:rPr>
              <a:t>becomes greater than Breakdown Pressure on </a:t>
            </a:r>
            <a:r>
              <a:rPr lang="en-US" sz="2400" dirty="0" smtClean="0">
                <a:solidFill>
                  <a:srgbClr val="47458A"/>
                </a:solidFill>
              </a:rPr>
              <a:t>a certain </a:t>
            </a:r>
            <a:r>
              <a:rPr lang="en-US" sz="2400" dirty="0">
                <a:solidFill>
                  <a:srgbClr val="47458A"/>
                </a:solidFill>
              </a:rPr>
              <a:t>grid cell, this cell is ”fractured”, i.e. the cell permeability </a:t>
            </a:r>
            <a:r>
              <a:rPr lang="en-US" sz="2400" dirty="0" smtClean="0">
                <a:solidFill>
                  <a:srgbClr val="47458A"/>
                </a:solidFill>
              </a:rPr>
              <a:t>is strongly </a:t>
            </a:r>
            <a:r>
              <a:rPr lang="en-US" sz="2400" dirty="0">
                <a:solidFill>
                  <a:srgbClr val="47458A"/>
                </a:solidFill>
              </a:rPr>
              <a:t>increased</a:t>
            </a:r>
            <a:r>
              <a:rPr lang="en-US" sz="2400" dirty="0" smtClean="0">
                <a:solidFill>
                  <a:srgbClr val="47458A"/>
                </a:solidFill>
              </a:rPr>
              <a:t>.</a:t>
            </a:r>
          </a:p>
          <a:p>
            <a:pPr algn="just"/>
            <a:endParaRPr lang="en-US" sz="2400" dirty="0" smtClean="0">
              <a:solidFill>
                <a:srgbClr val="47458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47458A"/>
                </a:solidFill>
              </a:rPr>
              <a:t>Consequently</a:t>
            </a:r>
            <a:r>
              <a:rPr lang="en-US" sz="2400" dirty="0">
                <a:solidFill>
                  <a:srgbClr val="47458A"/>
                </a:solidFill>
              </a:rPr>
              <a:t>, the other </a:t>
            </a:r>
            <a:r>
              <a:rPr lang="en-US" sz="2400" dirty="0" err="1">
                <a:solidFill>
                  <a:srgbClr val="47458A"/>
                </a:solidFill>
              </a:rPr>
              <a:t>petrophysical</a:t>
            </a:r>
            <a:r>
              <a:rPr lang="en-US" sz="2400" dirty="0">
                <a:solidFill>
                  <a:srgbClr val="47458A"/>
                </a:solidFill>
              </a:rPr>
              <a:t> properties are </a:t>
            </a:r>
            <a:r>
              <a:rPr lang="en-US" sz="2400" dirty="0" smtClean="0">
                <a:solidFill>
                  <a:srgbClr val="47458A"/>
                </a:solidFill>
              </a:rPr>
              <a:t>updated following </a:t>
            </a:r>
            <a:r>
              <a:rPr lang="en-US" sz="2400" dirty="0">
                <a:solidFill>
                  <a:srgbClr val="47458A"/>
                </a:solidFill>
              </a:rPr>
              <a:t>the relations described by </a:t>
            </a:r>
            <a:r>
              <a:rPr lang="en-US" sz="2400" dirty="0" err="1">
                <a:solidFill>
                  <a:srgbClr val="47458A"/>
                </a:solidFill>
              </a:rPr>
              <a:t>Carcione’s</a:t>
            </a:r>
            <a:r>
              <a:rPr lang="en-US" sz="2400" dirty="0">
                <a:solidFill>
                  <a:srgbClr val="47458A"/>
                </a:solidFill>
              </a:rPr>
              <a:t> model.</a:t>
            </a:r>
            <a:endParaRPr lang="es-AR" sz="2400" dirty="0" smtClean="0">
              <a:solidFill>
                <a:srgbClr val="4745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1CC0D5F-18FD-4976-AE33-0056D5F28502}" vid="{6428821C-11DE-41F9-B12C-6A653A5D4A3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1008</TotalTime>
  <Words>1830</Words>
  <Application>Microsoft Office PowerPoint</Application>
  <PresentationFormat>Panorámica</PresentationFormat>
  <Paragraphs>182</Paragraphs>
  <Slides>29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Batang</vt:lpstr>
      <vt:lpstr>Calibri</vt:lpstr>
      <vt:lpstr>Calibri Light</vt:lpstr>
      <vt:lpstr>Cambria Math</vt:lpstr>
      <vt:lpstr>Times New Roman</vt:lpstr>
      <vt:lpstr>Wingdings</vt:lpstr>
      <vt:lpstr>Theme1</vt:lpstr>
      <vt:lpstr>Modeling hydraulic fracturing and induced seismicity in unconventional reservoirs using multiphase fluid-flow simulations</vt:lpstr>
      <vt:lpstr>Introduction I</vt:lpstr>
      <vt:lpstr>Introduction II</vt:lpstr>
      <vt:lpstr>Methodology</vt:lpstr>
      <vt:lpstr>Numerical model of water-gas flow I</vt:lpstr>
      <vt:lpstr>Presentación de PowerPoint</vt:lpstr>
      <vt:lpstr>IMPES technique I</vt:lpstr>
      <vt:lpstr>Impes technique II</vt:lpstr>
      <vt:lpstr>Fracture criterion</vt:lpstr>
      <vt:lpstr>Petrophysical Properties update</vt:lpstr>
      <vt:lpstr>procedure</vt:lpstr>
      <vt:lpstr>Numerical experiments I</vt:lpstr>
      <vt:lpstr>Numerical experiments II</vt:lpstr>
      <vt:lpstr>Numerical experiments III</vt:lpstr>
      <vt:lpstr>Numerical experiments IV</vt:lpstr>
      <vt:lpstr>Numerical experiments V</vt:lpstr>
      <vt:lpstr>Numerical experiments VI</vt:lpstr>
      <vt:lpstr>Numerical experiments VII</vt:lpstr>
      <vt:lpstr>Numerical experiments VIII</vt:lpstr>
      <vt:lpstr>Numerical experiments IX</vt:lpstr>
      <vt:lpstr>Numerical experiments X</vt:lpstr>
      <vt:lpstr>Numerical experiments XI</vt:lpstr>
      <vt:lpstr>Numerical experiments XIII</vt:lpstr>
      <vt:lpstr>Numerical experiments XIV</vt:lpstr>
      <vt:lpstr>Numerical experiments XV</vt:lpstr>
      <vt:lpstr>Numerical experiments XVI</vt:lpstr>
      <vt:lpstr>Numerical experiments XVII</vt:lpstr>
      <vt:lpstr>Conclusions</vt:lpstr>
      <vt:lpstr>Thanks for your attention!!!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[PRESENTATION TITLE]</dc:title>
  <dc:creator>Nancy Desai</dc:creator>
  <cp:lastModifiedBy>igp</cp:lastModifiedBy>
  <cp:revision>86</cp:revision>
  <dcterms:created xsi:type="dcterms:W3CDTF">2014-06-06T18:53:36Z</dcterms:created>
  <dcterms:modified xsi:type="dcterms:W3CDTF">2015-10-13T22:45:37Z</dcterms:modified>
</cp:coreProperties>
</file>