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21488400" cy="41765538"/>
  <p:notesSz cx="6858000" cy="9144000"/>
  <p:defaultTextStyle>
    <a:defPPr>
      <a:defRPr lang="es-ES"/>
    </a:defPPr>
    <a:lvl1pPr marL="0" algn="l" defTabSz="2586563" rtl="0" eaLnBrk="1" latinLnBrk="0" hangingPunct="1">
      <a:defRPr sz="5092" kern="1200">
        <a:solidFill>
          <a:schemeClr val="tx1"/>
        </a:solidFill>
        <a:latin typeface="+mn-lt"/>
        <a:ea typeface="+mn-ea"/>
        <a:cs typeface="+mn-cs"/>
      </a:defRPr>
    </a:lvl1pPr>
    <a:lvl2pPr marL="1293282" algn="l" defTabSz="2586563" rtl="0" eaLnBrk="1" latinLnBrk="0" hangingPunct="1">
      <a:defRPr sz="5092" kern="1200">
        <a:solidFill>
          <a:schemeClr val="tx1"/>
        </a:solidFill>
        <a:latin typeface="+mn-lt"/>
        <a:ea typeface="+mn-ea"/>
        <a:cs typeface="+mn-cs"/>
      </a:defRPr>
    </a:lvl2pPr>
    <a:lvl3pPr marL="2586563" algn="l" defTabSz="2586563" rtl="0" eaLnBrk="1" latinLnBrk="0" hangingPunct="1">
      <a:defRPr sz="5092" kern="1200">
        <a:solidFill>
          <a:schemeClr val="tx1"/>
        </a:solidFill>
        <a:latin typeface="+mn-lt"/>
        <a:ea typeface="+mn-ea"/>
        <a:cs typeface="+mn-cs"/>
      </a:defRPr>
    </a:lvl3pPr>
    <a:lvl4pPr marL="3879845" algn="l" defTabSz="2586563" rtl="0" eaLnBrk="1" latinLnBrk="0" hangingPunct="1">
      <a:defRPr sz="5092" kern="1200">
        <a:solidFill>
          <a:schemeClr val="tx1"/>
        </a:solidFill>
        <a:latin typeface="+mn-lt"/>
        <a:ea typeface="+mn-ea"/>
        <a:cs typeface="+mn-cs"/>
      </a:defRPr>
    </a:lvl4pPr>
    <a:lvl5pPr marL="5173127" algn="l" defTabSz="2586563" rtl="0" eaLnBrk="1" latinLnBrk="0" hangingPunct="1">
      <a:defRPr sz="5092" kern="1200">
        <a:solidFill>
          <a:schemeClr val="tx1"/>
        </a:solidFill>
        <a:latin typeface="+mn-lt"/>
        <a:ea typeface="+mn-ea"/>
        <a:cs typeface="+mn-cs"/>
      </a:defRPr>
    </a:lvl5pPr>
    <a:lvl6pPr marL="6466408" algn="l" defTabSz="2586563" rtl="0" eaLnBrk="1" latinLnBrk="0" hangingPunct="1">
      <a:defRPr sz="5092" kern="1200">
        <a:solidFill>
          <a:schemeClr val="tx1"/>
        </a:solidFill>
        <a:latin typeface="+mn-lt"/>
        <a:ea typeface="+mn-ea"/>
        <a:cs typeface="+mn-cs"/>
      </a:defRPr>
    </a:lvl6pPr>
    <a:lvl7pPr marL="7759690" algn="l" defTabSz="2586563" rtl="0" eaLnBrk="1" latinLnBrk="0" hangingPunct="1">
      <a:defRPr sz="5092" kern="1200">
        <a:solidFill>
          <a:schemeClr val="tx1"/>
        </a:solidFill>
        <a:latin typeface="+mn-lt"/>
        <a:ea typeface="+mn-ea"/>
        <a:cs typeface="+mn-cs"/>
      </a:defRPr>
    </a:lvl7pPr>
    <a:lvl8pPr marL="9052971" algn="l" defTabSz="2586563" rtl="0" eaLnBrk="1" latinLnBrk="0" hangingPunct="1">
      <a:defRPr sz="5092" kern="1200">
        <a:solidFill>
          <a:schemeClr val="tx1"/>
        </a:solidFill>
        <a:latin typeface="+mn-lt"/>
        <a:ea typeface="+mn-ea"/>
        <a:cs typeface="+mn-cs"/>
      </a:defRPr>
    </a:lvl8pPr>
    <a:lvl9pPr marL="10346253" algn="l" defTabSz="2586563" rtl="0" eaLnBrk="1" latinLnBrk="0" hangingPunct="1">
      <a:defRPr sz="509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60" d="100"/>
          <a:sy n="60" d="100"/>
        </p:scale>
        <p:origin x="-84" y="9402"/>
      </p:cViewPr>
      <p:guideLst>
        <p:guide orient="horz" pos="13153"/>
        <p:guide pos="6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630" y="6835250"/>
            <a:ext cx="18265140" cy="14540595"/>
          </a:xfrm>
        </p:spPr>
        <p:txBody>
          <a:bodyPr anchor="b"/>
          <a:lstStyle>
            <a:lvl1pPr algn="ctr">
              <a:defRPr sz="1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21936597"/>
            <a:ext cx="16116300" cy="10083669"/>
          </a:xfrm>
        </p:spPr>
        <p:txBody>
          <a:bodyPr/>
          <a:lstStyle>
            <a:lvl1pPr marL="0" indent="0" algn="ctr">
              <a:buNone/>
              <a:defRPr sz="5640"/>
            </a:lvl1pPr>
            <a:lvl2pPr marL="1074420" indent="0" algn="ctr">
              <a:buNone/>
              <a:defRPr sz="4700"/>
            </a:lvl2pPr>
            <a:lvl3pPr marL="2148840" indent="0" algn="ctr">
              <a:buNone/>
              <a:defRPr sz="4230"/>
            </a:lvl3pPr>
            <a:lvl4pPr marL="3223260" indent="0" algn="ctr">
              <a:buNone/>
              <a:defRPr sz="3760"/>
            </a:lvl4pPr>
            <a:lvl5pPr marL="4297680" indent="0" algn="ctr">
              <a:buNone/>
              <a:defRPr sz="3760"/>
            </a:lvl5pPr>
            <a:lvl6pPr marL="5372100" indent="0" algn="ctr">
              <a:buNone/>
              <a:defRPr sz="3760"/>
            </a:lvl6pPr>
            <a:lvl7pPr marL="6446520" indent="0" algn="ctr">
              <a:buNone/>
              <a:defRPr sz="3760"/>
            </a:lvl7pPr>
            <a:lvl8pPr marL="7520940" indent="0" algn="ctr">
              <a:buNone/>
              <a:defRPr sz="3760"/>
            </a:lvl8pPr>
            <a:lvl9pPr marL="8595360" indent="0" algn="ctr">
              <a:buNone/>
              <a:defRPr sz="3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69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03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77638" y="2223627"/>
            <a:ext cx="4633436" cy="353943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7329" y="2223627"/>
            <a:ext cx="13631704" cy="353943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31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94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42" y="10412394"/>
            <a:ext cx="18533745" cy="17373301"/>
          </a:xfrm>
        </p:spPr>
        <p:txBody>
          <a:bodyPr anchor="b"/>
          <a:lstStyle>
            <a:lvl1pPr>
              <a:defRPr sz="1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142" y="27950069"/>
            <a:ext cx="18533745" cy="9136207"/>
          </a:xfrm>
        </p:spPr>
        <p:txBody>
          <a:bodyPr/>
          <a:lstStyle>
            <a:lvl1pPr marL="0" indent="0">
              <a:buNone/>
              <a:defRPr sz="5640">
                <a:solidFill>
                  <a:schemeClr val="tx1"/>
                </a:solidFill>
              </a:defRPr>
            </a:lvl1pPr>
            <a:lvl2pPr marL="107442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2pPr>
            <a:lvl3pPr marL="2148840" indent="0">
              <a:buNone/>
              <a:defRPr sz="4230">
                <a:solidFill>
                  <a:schemeClr val="tx1">
                    <a:tint val="75000"/>
                  </a:schemeClr>
                </a:solidFill>
              </a:defRPr>
            </a:lvl3pPr>
            <a:lvl4pPr marL="3223260" indent="0">
              <a:buNone/>
              <a:defRPr sz="3760">
                <a:solidFill>
                  <a:schemeClr val="tx1">
                    <a:tint val="75000"/>
                  </a:schemeClr>
                </a:solidFill>
              </a:defRPr>
            </a:lvl4pPr>
            <a:lvl5pPr marL="4297680" indent="0">
              <a:buNone/>
              <a:defRPr sz="3760">
                <a:solidFill>
                  <a:schemeClr val="tx1">
                    <a:tint val="75000"/>
                  </a:schemeClr>
                </a:solidFill>
              </a:defRPr>
            </a:lvl5pPr>
            <a:lvl6pPr marL="5372100" indent="0">
              <a:buNone/>
              <a:defRPr sz="3760">
                <a:solidFill>
                  <a:schemeClr val="tx1">
                    <a:tint val="75000"/>
                  </a:schemeClr>
                </a:solidFill>
              </a:defRPr>
            </a:lvl6pPr>
            <a:lvl7pPr marL="6446520" indent="0">
              <a:buNone/>
              <a:defRPr sz="3760">
                <a:solidFill>
                  <a:schemeClr val="tx1">
                    <a:tint val="75000"/>
                  </a:schemeClr>
                </a:solidFill>
              </a:defRPr>
            </a:lvl7pPr>
            <a:lvl8pPr marL="7520940" indent="0">
              <a:buNone/>
              <a:defRPr sz="3760">
                <a:solidFill>
                  <a:schemeClr val="tx1">
                    <a:tint val="75000"/>
                  </a:schemeClr>
                </a:solidFill>
              </a:defRPr>
            </a:lvl8pPr>
            <a:lvl9pPr marL="8595360" indent="0">
              <a:buNone/>
              <a:defRPr sz="3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11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7328" y="11118157"/>
            <a:ext cx="9132570" cy="26499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503" y="11118157"/>
            <a:ext cx="9132570" cy="26499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64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32" y="2223646"/>
            <a:ext cx="18533745" cy="80727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134" y="10238365"/>
            <a:ext cx="9090599" cy="5017662"/>
          </a:xfrm>
        </p:spPr>
        <p:txBody>
          <a:bodyPr anchor="b"/>
          <a:lstStyle>
            <a:lvl1pPr marL="0" indent="0">
              <a:buNone/>
              <a:defRPr sz="5640" b="1"/>
            </a:lvl1pPr>
            <a:lvl2pPr marL="1074420" indent="0">
              <a:buNone/>
              <a:defRPr sz="4700" b="1"/>
            </a:lvl2pPr>
            <a:lvl3pPr marL="2148840" indent="0">
              <a:buNone/>
              <a:defRPr sz="4230" b="1"/>
            </a:lvl3pPr>
            <a:lvl4pPr marL="3223260" indent="0">
              <a:buNone/>
              <a:defRPr sz="3760" b="1"/>
            </a:lvl4pPr>
            <a:lvl5pPr marL="4297680" indent="0">
              <a:buNone/>
              <a:defRPr sz="3760" b="1"/>
            </a:lvl5pPr>
            <a:lvl6pPr marL="5372100" indent="0">
              <a:buNone/>
              <a:defRPr sz="3760" b="1"/>
            </a:lvl6pPr>
            <a:lvl7pPr marL="6446520" indent="0">
              <a:buNone/>
              <a:defRPr sz="3760" b="1"/>
            </a:lvl7pPr>
            <a:lvl8pPr marL="7520940" indent="0">
              <a:buNone/>
              <a:defRPr sz="3760" b="1"/>
            </a:lvl8pPr>
            <a:lvl9pPr marL="8595360" indent="0">
              <a:buNone/>
              <a:defRPr sz="3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0134" y="15256044"/>
            <a:ext cx="9090599" cy="2243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8510" y="10238365"/>
            <a:ext cx="9135369" cy="5017662"/>
          </a:xfrm>
        </p:spPr>
        <p:txBody>
          <a:bodyPr anchor="b"/>
          <a:lstStyle>
            <a:lvl1pPr marL="0" indent="0">
              <a:buNone/>
              <a:defRPr sz="5640" b="1"/>
            </a:lvl1pPr>
            <a:lvl2pPr marL="1074420" indent="0">
              <a:buNone/>
              <a:defRPr sz="4700" b="1"/>
            </a:lvl2pPr>
            <a:lvl3pPr marL="2148840" indent="0">
              <a:buNone/>
              <a:defRPr sz="4230" b="1"/>
            </a:lvl3pPr>
            <a:lvl4pPr marL="3223260" indent="0">
              <a:buNone/>
              <a:defRPr sz="3760" b="1"/>
            </a:lvl4pPr>
            <a:lvl5pPr marL="4297680" indent="0">
              <a:buNone/>
              <a:defRPr sz="3760" b="1"/>
            </a:lvl5pPr>
            <a:lvl6pPr marL="5372100" indent="0">
              <a:buNone/>
              <a:defRPr sz="3760" b="1"/>
            </a:lvl6pPr>
            <a:lvl7pPr marL="6446520" indent="0">
              <a:buNone/>
              <a:defRPr sz="3760" b="1"/>
            </a:lvl7pPr>
            <a:lvl8pPr marL="7520940" indent="0">
              <a:buNone/>
              <a:defRPr sz="3760" b="1"/>
            </a:lvl8pPr>
            <a:lvl9pPr marL="8595360" indent="0">
              <a:buNone/>
              <a:defRPr sz="3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8510" y="15256044"/>
            <a:ext cx="9135369" cy="22439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33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36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82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2784374"/>
            <a:ext cx="6930568" cy="9745291"/>
          </a:xfrm>
        </p:spPr>
        <p:txBody>
          <a:bodyPr anchor="b"/>
          <a:lstStyle>
            <a:lvl1pPr>
              <a:defRPr sz="7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5377" y="6013494"/>
            <a:ext cx="10878503" cy="29680601"/>
          </a:xfrm>
        </p:spPr>
        <p:txBody>
          <a:bodyPr/>
          <a:lstStyle>
            <a:lvl1pPr>
              <a:defRPr sz="7520"/>
            </a:lvl1pPr>
            <a:lvl2pPr>
              <a:defRPr sz="6580"/>
            </a:lvl2pPr>
            <a:lvl3pPr>
              <a:defRPr sz="564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12529662"/>
            <a:ext cx="6930568" cy="23212749"/>
          </a:xfrm>
        </p:spPr>
        <p:txBody>
          <a:bodyPr/>
          <a:lstStyle>
            <a:lvl1pPr marL="0" indent="0">
              <a:buNone/>
              <a:defRPr sz="3760"/>
            </a:lvl1pPr>
            <a:lvl2pPr marL="1074420" indent="0">
              <a:buNone/>
              <a:defRPr sz="3290"/>
            </a:lvl2pPr>
            <a:lvl3pPr marL="2148840" indent="0">
              <a:buNone/>
              <a:defRPr sz="2820"/>
            </a:lvl3pPr>
            <a:lvl4pPr marL="3223260" indent="0">
              <a:buNone/>
              <a:defRPr sz="2350"/>
            </a:lvl4pPr>
            <a:lvl5pPr marL="4297680" indent="0">
              <a:buNone/>
              <a:defRPr sz="2350"/>
            </a:lvl5pPr>
            <a:lvl6pPr marL="5372100" indent="0">
              <a:buNone/>
              <a:defRPr sz="2350"/>
            </a:lvl6pPr>
            <a:lvl7pPr marL="6446520" indent="0">
              <a:buNone/>
              <a:defRPr sz="2350"/>
            </a:lvl7pPr>
            <a:lvl8pPr marL="7520940" indent="0">
              <a:buNone/>
              <a:defRPr sz="2350"/>
            </a:lvl8pPr>
            <a:lvl9pPr marL="8595360" indent="0">
              <a:buNone/>
              <a:defRPr sz="2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5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2784374"/>
            <a:ext cx="6930568" cy="9745291"/>
          </a:xfrm>
        </p:spPr>
        <p:txBody>
          <a:bodyPr anchor="b"/>
          <a:lstStyle>
            <a:lvl1pPr>
              <a:defRPr sz="7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377" y="6013494"/>
            <a:ext cx="10878503" cy="29680601"/>
          </a:xfrm>
        </p:spPr>
        <p:txBody>
          <a:bodyPr anchor="t"/>
          <a:lstStyle>
            <a:lvl1pPr marL="0" indent="0">
              <a:buNone/>
              <a:defRPr sz="7520"/>
            </a:lvl1pPr>
            <a:lvl2pPr marL="1074420" indent="0">
              <a:buNone/>
              <a:defRPr sz="6580"/>
            </a:lvl2pPr>
            <a:lvl3pPr marL="2148840" indent="0">
              <a:buNone/>
              <a:defRPr sz="5640"/>
            </a:lvl3pPr>
            <a:lvl4pPr marL="3223260" indent="0">
              <a:buNone/>
              <a:defRPr sz="4700"/>
            </a:lvl4pPr>
            <a:lvl5pPr marL="4297680" indent="0">
              <a:buNone/>
              <a:defRPr sz="4700"/>
            </a:lvl5pPr>
            <a:lvl6pPr marL="5372100" indent="0">
              <a:buNone/>
              <a:defRPr sz="4700"/>
            </a:lvl6pPr>
            <a:lvl7pPr marL="6446520" indent="0">
              <a:buNone/>
              <a:defRPr sz="4700"/>
            </a:lvl7pPr>
            <a:lvl8pPr marL="7520940" indent="0">
              <a:buNone/>
              <a:defRPr sz="4700"/>
            </a:lvl8pPr>
            <a:lvl9pPr marL="8595360" indent="0">
              <a:buNone/>
              <a:defRPr sz="4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12529662"/>
            <a:ext cx="6930568" cy="23212749"/>
          </a:xfrm>
        </p:spPr>
        <p:txBody>
          <a:bodyPr/>
          <a:lstStyle>
            <a:lvl1pPr marL="0" indent="0">
              <a:buNone/>
              <a:defRPr sz="3760"/>
            </a:lvl1pPr>
            <a:lvl2pPr marL="1074420" indent="0">
              <a:buNone/>
              <a:defRPr sz="3290"/>
            </a:lvl2pPr>
            <a:lvl3pPr marL="2148840" indent="0">
              <a:buNone/>
              <a:defRPr sz="2820"/>
            </a:lvl3pPr>
            <a:lvl4pPr marL="3223260" indent="0">
              <a:buNone/>
              <a:defRPr sz="2350"/>
            </a:lvl4pPr>
            <a:lvl5pPr marL="4297680" indent="0">
              <a:buNone/>
              <a:defRPr sz="2350"/>
            </a:lvl5pPr>
            <a:lvl6pPr marL="5372100" indent="0">
              <a:buNone/>
              <a:defRPr sz="2350"/>
            </a:lvl6pPr>
            <a:lvl7pPr marL="6446520" indent="0">
              <a:buNone/>
              <a:defRPr sz="2350"/>
            </a:lvl7pPr>
            <a:lvl8pPr marL="7520940" indent="0">
              <a:buNone/>
              <a:defRPr sz="2350"/>
            </a:lvl8pPr>
            <a:lvl9pPr marL="8595360" indent="0">
              <a:buNone/>
              <a:defRPr sz="2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96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7329" y="2223646"/>
            <a:ext cx="18533745" cy="8072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329" y="11118157"/>
            <a:ext cx="18533745" cy="26499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7328" y="38710492"/>
            <a:ext cx="4834890" cy="222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423E-B5D7-4030-B033-F00C59602113}" type="datetimeFigureOut">
              <a:rPr lang="es-ES" smtClean="0"/>
              <a:t>06/10/2015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8034" y="38710492"/>
            <a:ext cx="7252335" cy="222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76183" y="38710492"/>
            <a:ext cx="4834890" cy="2223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0668-534D-40D2-93C7-1E4A5D420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8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48840" rtl="0" eaLnBrk="1" latinLnBrk="0" hangingPunct="1">
        <a:lnSpc>
          <a:spcPct val="90000"/>
        </a:lnSpc>
        <a:spcBef>
          <a:spcPct val="0"/>
        </a:spcBef>
        <a:buNone/>
        <a:defRPr sz="103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210" indent="-537210" algn="l" defTabSz="2148840" rtl="0" eaLnBrk="1" latinLnBrk="0" hangingPunct="1">
        <a:lnSpc>
          <a:spcPct val="90000"/>
        </a:lnSpc>
        <a:spcBef>
          <a:spcPts val="2350"/>
        </a:spcBef>
        <a:buFont typeface="Arial" panose="020B0604020202020204" pitchFamily="34" charset="0"/>
        <a:buChar char="•"/>
        <a:defRPr sz="6580" kern="1200">
          <a:solidFill>
            <a:schemeClr val="tx1"/>
          </a:solidFill>
          <a:latin typeface="+mn-lt"/>
          <a:ea typeface="+mn-ea"/>
          <a:cs typeface="+mn-cs"/>
        </a:defRPr>
      </a:lvl1pPr>
      <a:lvl2pPr marL="1611630" indent="-537210" algn="l" defTabSz="2148840" rtl="0" eaLnBrk="1" latinLnBrk="0" hangingPunct="1">
        <a:lnSpc>
          <a:spcPct val="90000"/>
        </a:lnSpc>
        <a:spcBef>
          <a:spcPts val="1175"/>
        </a:spcBef>
        <a:buFont typeface="Arial" panose="020B0604020202020204" pitchFamily="34" charset="0"/>
        <a:buChar char="•"/>
        <a:defRPr sz="5640" kern="1200">
          <a:solidFill>
            <a:schemeClr val="tx1"/>
          </a:solidFill>
          <a:latin typeface="+mn-lt"/>
          <a:ea typeface="+mn-ea"/>
          <a:cs typeface="+mn-cs"/>
        </a:defRPr>
      </a:lvl2pPr>
      <a:lvl3pPr marL="2686050" indent="-537210" algn="l" defTabSz="2148840" rtl="0" eaLnBrk="1" latinLnBrk="0" hangingPunct="1">
        <a:lnSpc>
          <a:spcPct val="90000"/>
        </a:lnSpc>
        <a:spcBef>
          <a:spcPts val="1175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60470" indent="-537210" algn="l" defTabSz="2148840" rtl="0" eaLnBrk="1" latinLnBrk="0" hangingPunct="1">
        <a:lnSpc>
          <a:spcPct val="90000"/>
        </a:lnSpc>
        <a:spcBef>
          <a:spcPts val="1175"/>
        </a:spcBef>
        <a:buFont typeface="Arial" panose="020B0604020202020204" pitchFamily="34" charset="0"/>
        <a:buChar char="•"/>
        <a:defRPr sz="4230" kern="1200">
          <a:solidFill>
            <a:schemeClr val="tx1"/>
          </a:solidFill>
          <a:latin typeface="+mn-lt"/>
          <a:ea typeface="+mn-ea"/>
          <a:cs typeface="+mn-cs"/>
        </a:defRPr>
      </a:lvl4pPr>
      <a:lvl5pPr marL="4834890" indent="-537210" algn="l" defTabSz="2148840" rtl="0" eaLnBrk="1" latinLnBrk="0" hangingPunct="1">
        <a:lnSpc>
          <a:spcPct val="90000"/>
        </a:lnSpc>
        <a:spcBef>
          <a:spcPts val="1175"/>
        </a:spcBef>
        <a:buFont typeface="Arial" panose="020B0604020202020204" pitchFamily="34" charset="0"/>
        <a:buChar char="•"/>
        <a:defRPr sz="4230" kern="1200">
          <a:solidFill>
            <a:schemeClr val="tx1"/>
          </a:solidFill>
          <a:latin typeface="+mn-lt"/>
          <a:ea typeface="+mn-ea"/>
          <a:cs typeface="+mn-cs"/>
        </a:defRPr>
      </a:lvl5pPr>
      <a:lvl6pPr marL="5909310" indent="-537210" algn="l" defTabSz="2148840" rtl="0" eaLnBrk="1" latinLnBrk="0" hangingPunct="1">
        <a:lnSpc>
          <a:spcPct val="90000"/>
        </a:lnSpc>
        <a:spcBef>
          <a:spcPts val="1175"/>
        </a:spcBef>
        <a:buFont typeface="Arial" panose="020B0604020202020204" pitchFamily="34" charset="0"/>
        <a:buChar char="•"/>
        <a:defRPr sz="4230" kern="1200">
          <a:solidFill>
            <a:schemeClr val="tx1"/>
          </a:solidFill>
          <a:latin typeface="+mn-lt"/>
          <a:ea typeface="+mn-ea"/>
          <a:cs typeface="+mn-cs"/>
        </a:defRPr>
      </a:lvl6pPr>
      <a:lvl7pPr marL="6983730" indent="-537210" algn="l" defTabSz="2148840" rtl="0" eaLnBrk="1" latinLnBrk="0" hangingPunct="1">
        <a:lnSpc>
          <a:spcPct val="90000"/>
        </a:lnSpc>
        <a:spcBef>
          <a:spcPts val="1175"/>
        </a:spcBef>
        <a:buFont typeface="Arial" panose="020B0604020202020204" pitchFamily="34" charset="0"/>
        <a:buChar char="•"/>
        <a:defRPr sz="4230" kern="1200">
          <a:solidFill>
            <a:schemeClr val="tx1"/>
          </a:solidFill>
          <a:latin typeface="+mn-lt"/>
          <a:ea typeface="+mn-ea"/>
          <a:cs typeface="+mn-cs"/>
        </a:defRPr>
      </a:lvl7pPr>
      <a:lvl8pPr marL="8058150" indent="-537210" algn="l" defTabSz="2148840" rtl="0" eaLnBrk="1" latinLnBrk="0" hangingPunct="1">
        <a:lnSpc>
          <a:spcPct val="90000"/>
        </a:lnSpc>
        <a:spcBef>
          <a:spcPts val="1175"/>
        </a:spcBef>
        <a:buFont typeface="Arial" panose="020B0604020202020204" pitchFamily="34" charset="0"/>
        <a:buChar char="•"/>
        <a:defRPr sz="4230" kern="1200">
          <a:solidFill>
            <a:schemeClr val="tx1"/>
          </a:solidFill>
          <a:latin typeface="+mn-lt"/>
          <a:ea typeface="+mn-ea"/>
          <a:cs typeface="+mn-cs"/>
        </a:defRPr>
      </a:lvl8pPr>
      <a:lvl9pPr marL="9132570" indent="-537210" algn="l" defTabSz="2148840" rtl="0" eaLnBrk="1" latinLnBrk="0" hangingPunct="1">
        <a:lnSpc>
          <a:spcPct val="90000"/>
        </a:lnSpc>
        <a:spcBef>
          <a:spcPts val="1175"/>
        </a:spcBef>
        <a:buFont typeface="Arial" panose="020B0604020202020204" pitchFamily="34" charset="0"/>
        <a:buChar char="•"/>
        <a:defRPr sz="42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8840" rtl="0" eaLnBrk="1" latinLnBrk="0" hangingPunct="1">
        <a:defRPr sz="4230" kern="1200">
          <a:solidFill>
            <a:schemeClr val="tx1"/>
          </a:solidFill>
          <a:latin typeface="+mn-lt"/>
          <a:ea typeface="+mn-ea"/>
          <a:cs typeface="+mn-cs"/>
        </a:defRPr>
      </a:lvl1pPr>
      <a:lvl2pPr marL="1074420" algn="l" defTabSz="2148840" rtl="0" eaLnBrk="1" latinLnBrk="0" hangingPunct="1">
        <a:defRPr sz="4230" kern="1200">
          <a:solidFill>
            <a:schemeClr val="tx1"/>
          </a:solidFill>
          <a:latin typeface="+mn-lt"/>
          <a:ea typeface="+mn-ea"/>
          <a:cs typeface="+mn-cs"/>
        </a:defRPr>
      </a:lvl2pPr>
      <a:lvl3pPr marL="2148840" algn="l" defTabSz="2148840" rtl="0" eaLnBrk="1" latinLnBrk="0" hangingPunct="1">
        <a:defRPr sz="4230" kern="1200">
          <a:solidFill>
            <a:schemeClr val="tx1"/>
          </a:solidFill>
          <a:latin typeface="+mn-lt"/>
          <a:ea typeface="+mn-ea"/>
          <a:cs typeface="+mn-cs"/>
        </a:defRPr>
      </a:lvl3pPr>
      <a:lvl4pPr marL="3223260" algn="l" defTabSz="2148840" rtl="0" eaLnBrk="1" latinLnBrk="0" hangingPunct="1">
        <a:defRPr sz="4230" kern="1200">
          <a:solidFill>
            <a:schemeClr val="tx1"/>
          </a:solidFill>
          <a:latin typeface="+mn-lt"/>
          <a:ea typeface="+mn-ea"/>
          <a:cs typeface="+mn-cs"/>
        </a:defRPr>
      </a:lvl4pPr>
      <a:lvl5pPr marL="4297680" algn="l" defTabSz="2148840" rtl="0" eaLnBrk="1" latinLnBrk="0" hangingPunct="1">
        <a:defRPr sz="4230" kern="1200">
          <a:solidFill>
            <a:schemeClr val="tx1"/>
          </a:solidFill>
          <a:latin typeface="+mn-lt"/>
          <a:ea typeface="+mn-ea"/>
          <a:cs typeface="+mn-cs"/>
        </a:defRPr>
      </a:lvl5pPr>
      <a:lvl6pPr marL="5372100" algn="l" defTabSz="2148840" rtl="0" eaLnBrk="1" latinLnBrk="0" hangingPunct="1">
        <a:defRPr sz="4230" kern="1200">
          <a:solidFill>
            <a:schemeClr val="tx1"/>
          </a:solidFill>
          <a:latin typeface="+mn-lt"/>
          <a:ea typeface="+mn-ea"/>
          <a:cs typeface="+mn-cs"/>
        </a:defRPr>
      </a:lvl6pPr>
      <a:lvl7pPr marL="6446520" algn="l" defTabSz="2148840" rtl="0" eaLnBrk="1" latinLnBrk="0" hangingPunct="1">
        <a:defRPr sz="4230" kern="1200">
          <a:solidFill>
            <a:schemeClr val="tx1"/>
          </a:solidFill>
          <a:latin typeface="+mn-lt"/>
          <a:ea typeface="+mn-ea"/>
          <a:cs typeface="+mn-cs"/>
        </a:defRPr>
      </a:lvl7pPr>
      <a:lvl8pPr marL="7520940" algn="l" defTabSz="2148840" rtl="0" eaLnBrk="1" latinLnBrk="0" hangingPunct="1">
        <a:defRPr sz="4230" kern="1200">
          <a:solidFill>
            <a:schemeClr val="tx1"/>
          </a:solidFill>
          <a:latin typeface="+mn-lt"/>
          <a:ea typeface="+mn-ea"/>
          <a:cs typeface="+mn-cs"/>
        </a:defRPr>
      </a:lvl8pPr>
      <a:lvl9pPr marL="8595360" algn="l" defTabSz="2148840" rtl="0" eaLnBrk="1" latinLnBrk="0" hangingPunct="1">
        <a:defRPr sz="42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72971" y="310204"/>
                <a:ext cx="20486049" cy="2884023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214884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141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endParaRPr lang="es-ES" sz="48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s-ES" sz="48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Summary</a:t>
                </a:r>
                <a:endParaRPr lang="es-ES" sz="48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40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Fractures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a fluid-saturated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poroelastic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Biot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medium are very thin, compliant and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highly permeable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layers. Fracture apertures in reservoir rocks are on the order of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millimeters, much smaller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the wavelengths of the predominant travelling waves. Thus, any finite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 (FE) procedure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would require extremely fine meshes to represent fractures. Here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fractures within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Biot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medium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modeled using boundary conditions. Besides,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Biot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medium with a dense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set of aligned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fractures behaves as an effective transversely isotropic and viscoelastic (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TIV) medium at the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macroscale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when the predominant wavelengths are much larger than the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 distance between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fractures. In this work a set of time-harmonic FE experiments are used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determine the stiffness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coefficients of a TIV medium equivalent to a horizontally fractured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Biot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medium. The methodology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first validated against a theory valid for flow perpendicular to the fracture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layering and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then applied in the case of patchy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gas-brine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saturation for which no analytical solutions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available.</a:t>
                </a:r>
              </a:p>
              <a:p>
                <a:pPr algn="just">
                  <a:lnSpc>
                    <a:spcPct val="120000"/>
                  </a:lnSpc>
                </a:pP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4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Stress-strain relations</a:t>
                </a:r>
              </a:p>
              <a:p>
                <a:pPr algn="just">
                  <a:lnSpc>
                    <a:spcPct val="120000"/>
                  </a:lnSpc>
                </a:pPr>
                <a:endParaRPr lang="es-E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4400" b="1" i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𝐮</m:t>
                          </m:r>
                        </m:e>
                      </m:d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  <m:sSub>
                        <m:sSubPr>
                          <m:ctrlP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s-ES" sz="44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44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4400" b="1" i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4400" b="0" i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s</m:t>
                              </m:r>
                            </m:sub>
                          </m:sSub>
                        </m:e>
                      </m:d>
                      <m:r>
                        <a:rPr lang="es-ES" sz="4400" b="0" i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44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44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𝛻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s-ES" sz="44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4400" b="1" i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𝛻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s-ES" sz="4400" b="1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4400" b="1" i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s-E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s-ES" sz="4400" b="1" i="0" smtClean="0">
                              <a:latin typeface="Cambria Math"/>
                              <a:cs typeface="Arial" panose="020B0604020202020204" pitchFamily="34" charset="0"/>
                            </a:rPr>
                            <m:t>𝐮</m:t>
                          </m:r>
                        </m:e>
                      </m:d>
                      <m:r>
                        <a:rPr lang="es-ES" sz="4400" b="1" i="0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𝛻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s-ES" sz="44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4400" b="1" i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𝐮</m:t>
                          </m:r>
                        </m:e>
                        <m:sub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𝛻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s-ES" sz="44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4400" b="1" i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𝐮</m:t>
                          </m:r>
                        </m:e>
                        <m:sub>
                          <m:r>
                            <a:rPr lang="es-ES" sz="44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s-E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𝐮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4400" b="1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s-ES" sz="4400" b="1" i="0" dirty="0" smtClean="0">
                                <a:latin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</m:acc>
                      </m:e>
                      <m:sub>
                        <m:r>
                          <a:rPr lang="es-ES" sz="4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solid and fluid displacements.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𝐮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𝜙</m:t>
                    </m:r>
                    <m:d>
                      <m:dPr>
                        <m:ctrlP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 i="0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b="1" i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4400" b="1" i="0" smtClean="0">
                        <a:latin typeface="Cambria Math"/>
                        <a:cs typeface="Arial" panose="020B0604020202020204" pitchFamily="34" charset="0"/>
                      </a:rPr>
                      <m:t>𝐮</m:t>
                    </m:r>
                    <m:r>
                      <a:rPr lang="es-ES" sz="4400" b="1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s-ES" sz="4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b="1" i="0" smtClean="0">
                                <a:latin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s-ES" sz="4400" b="1" i="0" smtClean="0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b="1" i="0" smtClean="0">
                                <a:latin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porosity.</a:t>
                </a:r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s-ES" sz="40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4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boundary conditions at a </a:t>
                </a:r>
                <a:r>
                  <a:rPr lang="en-US" sz="4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fracture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1" y="310204"/>
                <a:ext cx="20486049" cy="28840238"/>
              </a:xfrm>
              <a:prstGeom prst="rect">
                <a:avLst/>
              </a:prstGeom>
              <a:blipFill rotWithShape="1">
                <a:blip r:embed="rId2"/>
                <a:stretch>
                  <a:fillRect l="-1369" r="-1220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342900" y="324141"/>
            <a:ext cx="20616120" cy="3364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288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fractures modeled as boundary conditions within saturated porous media and induced anisotropy. A finite element approach.</a:t>
            </a:r>
            <a:endParaRPr lang="es-ES" sz="7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900" y="4114800"/>
            <a:ext cx="2061612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288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Juan E. Santos</a:t>
            </a:r>
            <a:r>
              <a:rPr lang="es-ES_tradnl" sz="5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Robiel Martínez Corredor</a:t>
            </a:r>
            <a:r>
              <a:rPr lang="es-ES_tradnl" sz="5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José M. Carcione</a:t>
            </a:r>
            <a:r>
              <a:rPr lang="es-ES_tradnl" sz="5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2900" y="5990084"/>
            <a:ext cx="20372990" cy="33641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CONICET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, Instituto del Gas y del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Petróleo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, Facultad de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, Universidad de Buenos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Aires 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Mathematics, Purdue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Facultad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Ingeniería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Universidad Nacional de La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Plata,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  <a:b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Istituto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Nazionale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s-E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Oceanografia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 e di </a:t>
            </a:r>
            <a:r>
              <a:rPr lang="es-E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Geofisica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Sperimentale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OGS), </a:t>
            </a:r>
            <a:r>
              <a:rPr lang="es-E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662154" y="29481164"/>
                <a:ext cx="11303563" cy="108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0,</m:t>
                        </m:r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0,</m:t>
                        </m:r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</a:t>
                </a:r>
                <a:r>
                  <a:rPr lang="en-US" sz="4400" dirty="0" err="1" smtClean="0">
                    <a:latin typeface="Arial" pitchFamily="34" charset="0"/>
                    <a:cs typeface="Arial" pitchFamily="34" charset="0"/>
                  </a:rPr>
                  <a:t>Biot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medium, </a:t>
                </a:r>
                <a:r>
                  <a:rPr lang="el-G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s-E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boundary</a:t>
                </a:r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has a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set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horizontal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fractures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400" i="1">
                            <a:latin typeface="Cambria Math"/>
                            <a:cs typeface="Arial" panose="020B0604020202020204" pitchFamily="34" charset="0"/>
                          </a:rPr>
                          <m:t>Γ</m:t>
                        </m:r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4400" i="1" dirty="0">
                        <a:latin typeface="Cambria Math"/>
                        <a:cs typeface="Arial" panose="020B0604020202020204" pitchFamily="34" charset="0"/>
                      </a:rPr>
                      <m:t>𝑙</m:t>
                    </m:r>
                    <m:r>
                      <a:rPr lang="es-ES" sz="4400" i="1" dirty="0">
                        <a:latin typeface="Cambria Math"/>
                        <a:cs typeface="Arial" panose="020B0604020202020204" pitchFamily="34" charset="0"/>
                      </a:rPr>
                      <m:t>=1,⋯,</m:t>
                    </m:r>
                    <m:sSup>
                      <m:sSupPr>
                        <m:ctrlPr>
                          <a:rPr lang="es-ES" sz="44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440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p>
                        <m:d>
                          <m:dPr>
                            <m:ctrlPr>
                              <a:rPr lang="es-ES" sz="44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 dirty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each one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aperture 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 set of fractures divides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nonoverlapping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rectangles,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>
                        <a:latin typeface="Cambria Math"/>
                        <a:cs typeface="Arial" panose="020B0604020202020204" pitchFamily="34" charset="0"/>
                      </a:rPr>
                      <m:t>Ω</m:t>
                    </m:r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⋃"/>
                        <m:limLoc m:val="subSup"/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p>
                            <m:d>
                              <m:dPr>
                                <m:ctrlP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</m:d>
                          </m:sup>
                        </m:sSup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d>
                              <m:dPr>
                                <m:ctrlP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Consider two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rectangles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having as a common 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400" i="1">
                            <a:latin typeface="Cambria Math"/>
                            <a:cs typeface="Arial" panose="020B0604020202020204" pitchFamily="34" charset="0"/>
                          </a:rPr>
                          <m:t>Γ</m:t>
                        </m:r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b="1" i="1">
                            <a:latin typeface="Cambria Math"/>
                            <a:cs typeface="Arial" panose="020B0604020202020204" pitchFamily="34" charset="0"/>
                          </a:rPr>
                          <m:t>𝝂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b="1" i="1">
                            <a:latin typeface="Cambria Math"/>
                            <a:cs typeface="Arial" panose="020B0604020202020204" pitchFamily="34" charset="0"/>
                          </a:rPr>
                          <m:t>𝝌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the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unit outer normal and a unit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tangent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400" i="1">
                            <a:latin typeface="Cambria Math"/>
                            <a:cs typeface="Arial" panose="020B0604020202020204" pitchFamily="34" charset="0"/>
                          </a:rPr>
                          <m:t>Γ</m:t>
                        </m:r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400" b="1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b="1">
                                <a:latin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lang="es-ES" sz="44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s-ES" sz="440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  <m: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</m:e>
                    </m:d>
                    <m:sSub>
                      <m:sSub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|</m:t>
                        </m:r>
                      </m:e>
                      <m:sub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4400" i="1">
                                <a:latin typeface="Cambria Math"/>
                                <a:cs typeface="Arial" panose="020B0604020202020204" pitchFamily="34" charset="0"/>
                              </a:rPr>
                              <m:t>Γ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  <m: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s-ES" sz="44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</m:sub>
                    </m:sSub>
                  </m:oMath>
                </a14:m>
                <a:r>
                  <a:rPr lang="en-US" sz="4400" dirty="0" smtClean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𝜃</m:t>
                    </m:r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𝑠</m:t>
                    </m:r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400" dirty="0" smtClean="0">
                    <a:cs typeface="Arial" panose="020B0604020202020204" pitchFamily="34" charset="0"/>
                  </a:rPr>
                  <a:t>:</a:t>
                </a:r>
                <a:r>
                  <a:rPr lang="en-US" sz="4400" b="1" dirty="0" smtClean="0">
                    <a:cs typeface="Arial" panose="020B0604020202020204" pitchFamily="34" charset="0"/>
                  </a:rPr>
                  <a:t> 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jump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solid and fluid displacement vectors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400" i="1">
                            <a:latin typeface="Cambria Math"/>
                            <a:cs typeface="Arial" panose="020B0604020202020204" pitchFamily="34" charset="0"/>
                          </a:rPr>
                          <m:t>Γ</m:t>
                        </m:r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es-ES" sz="4400" b="0" i="0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b="1">
                                <a:latin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displacement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values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4" y="29481164"/>
                <a:ext cx="11303563" cy="10890354"/>
              </a:xfrm>
              <a:prstGeom prst="rect">
                <a:avLst/>
              </a:prstGeom>
              <a:blipFill rotWithShape="1">
                <a:blip r:embed="rId3"/>
                <a:stretch>
                  <a:fillRect l="-2211" t="-1175" r="-2157" b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35 Grupo"/>
          <p:cNvGrpSpPr/>
          <p:nvPr/>
        </p:nvGrpSpPr>
        <p:grpSpPr>
          <a:xfrm>
            <a:off x="12312869" y="30269793"/>
            <a:ext cx="8646150" cy="9170990"/>
            <a:chOff x="11776534" y="28923704"/>
            <a:chExt cx="9182486" cy="9959619"/>
          </a:xfrm>
        </p:grpSpPr>
        <p:pic>
          <p:nvPicPr>
            <p:cNvPr id="1026" name="Picture 2" descr="\\VBOXSVR\Descargas\medio_fracturad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7168" y="28923704"/>
              <a:ext cx="7042150" cy="90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10 Grupo"/>
            <p:cNvGrpSpPr/>
            <p:nvPr/>
          </p:nvGrpSpPr>
          <p:grpSpPr>
            <a:xfrm>
              <a:off x="11776534" y="29053816"/>
              <a:ext cx="8172784" cy="9829507"/>
              <a:chOff x="3305088" y="29463678"/>
              <a:chExt cx="8172784" cy="98295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1 CuadroTexto"/>
                  <p:cNvSpPr txBox="1"/>
                  <p:nvPr/>
                </p:nvSpPr>
                <p:spPr>
                  <a:xfrm>
                    <a:off x="10587536" y="38417240"/>
                    <a:ext cx="890336" cy="8759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1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87536" y="38417240"/>
                    <a:ext cx="890336" cy="87594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12 CuadroTexto"/>
                  <p:cNvSpPr txBox="1"/>
                  <p:nvPr/>
                </p:nvSpPr>
                <p:spPr>
                  <a:xfrm>
                    <a:off x="3305088" y="29463678"/>
                    <a:ext cx="1130634" cy="8759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12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5088" y="29463678"/>
                    <a:ext cx="1130634" cy="87594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11 CuadroTexto"/>
                <p:cNvSpPr txBox="1"/>
                <p:nvPr/>
              </p:nvSpPr>
              <p:spPr>
                <a:xfrm>
                  <a:off x="18962202" y="36609707"/>
                  <a:ext cx="1925053" cy="942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s-E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ES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s-ES" b="1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2" name="1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2202" y="36609707"/>
                  <a:ext cx="1925053" cy="94275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17 CuadroTexto"/>
                <p:cNvSpPr txBox="1"/>
                <p:nvPr/>
              </p:nvSpPr>
              <p:spPr>
                <a:xfrm>
                  <a:off x="19033967" y="30936896"/>
                  <a:ext cx="1925053" cy="942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s-E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ES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es-ES" b="1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3967" y="30936896"/>
                  <a:ext cx="1925053" cy="94275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27 CuadroTexto"/>
                <p:cNvSpPr txBox="1"/>
                <p:nvPr/>
              </p:nvSpPr>
              <p:spPr>
                <a:xfrm>
                  <a:off x="19033965" y="34629033"/>
                  <a:ext cx="1925053" cy="942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s-E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ES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s-ES" b="1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8" name="2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3965" y="34629033"/>
                  <a:ext cx="1925053" cy="94275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28 CuadroTexto"/>
                <p:cNvSpPr txBox="1"/>
                <p:nvPr/>
              </p:nvSpPr>
              <p:spPr>
                <a:xfrm>
                  <a:off x="19033963" y="32786284"/>
                  <a:ext cx="1925053" cy="942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b="1" i="1" smtClean="0">
                                <a:latin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s-ES" b="1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s-ES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s-ES" b="1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2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3963" y="32786284"/>
                  <a:ext cx="1925053" cy="94275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15 Conector recto de flecha"/>
            <p:cNvCxnSpPr/>
            <p:nvPr/>
          </p:nvCxnSpPr>
          <p:spPr>
            <a:xfrm>
              <a:off x="18547461" y="35967855"/>
              <a:ext cx="57087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16 CuadroTexto"/>
                <p:cNvSpPr txBox="1"/>
                <p:nvPr/>
              </p:nvSpPr>
              <p:spPr>
                <a:xfrm>
                  <a:off x="19165099" y="35571792"/>
                  <a:ext cx="15192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4000" b="1" i="1" smtClean="0">
                            <a:latin typeface="Cambria Math"/>
                            <a:cs typeface="Arial" pitchFamily="34" charset="0"/>
                          </a:rPr>
                          <m:t>𝒍</m:t>
                        </m:r>
                        <m:r>
                          <a:rPr lang="es-ES" sz="40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s-ES" sz="40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1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5099" y="35571792"/>
                  <a:ext cx="1519260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19 Conector recto de flecha"/>
            <p:cNvCxnSpPr/>
            <p:nvPr/>
          </p:nvCxnSpPr>
          <p:spPr>
            <a:xfrm>
              <a:off x="18547460" y="34082986"/>
              <a:ext cx="57087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18547459" y="32207474"/>
              <a:ext cx="57087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30 CuadroTexto"/>
                <p:cNvSpPr txBox="1"/>
                <p:nvPr/>
              </p:nvSpPr>
              <p:spPr>
                <a:xfrm>
                  <a:off x="18200492" y="38007378"/>
                  <a:ext cx="63240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4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s-ES" sz="4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1" name="3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0492" y="38007378"/>
                  <a:ext cx="632404" cy="70788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36 CuadroTexto"/>
                <p:cNvSpPr txBox="1"/>
                <p:nvPr/>
              </p:nvSpPr>
              <p:spPr>
                <a:xfrm>
                  <a:off x="12274764" y="29921352"/>
                  <a:ext cx="63240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4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s-ES" sz="4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" name="3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4764" y="29921352"/>
                  <a:ext cx="632404" cy="70788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38 CuadroTexto"/>
                <p:cNvSpPr txBox="1"/>
                <p:nvPr/>
              </p:nvSpPr>
              <p:spPr>
                <a:xfrm>
                  <a:off x="19165099" y="33729043"/>
                  <a:ext cx="15192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4000" b="1" i="1" smtClean="0">
                            <a:latin typeface="Cambria Math"/>
                            <a:cs typeface="Arial" pitchFamily="34" charset="0"/>
                          </a:rPr>
                          <m:t>𝒍</m:t>
                        </m:r>
                        <m:r>
                          <a:rPr lang="es-ES" sz="40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s-ES" sz="40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4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9" name="3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5099" y="33729043"/>
                  <a:ext cx="1519260" cy="70788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39 CuadroTexto"/>
                <p:cNvSpPr txBox="1"/>
                <p:nvPr/>
              </p:nvSpPr>
              <p:spPr>
                <a:xfrm>
                  <a:off x="19236861" y="31853531"/>
                  <a:ext cx="151926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4000" b="1" i="1" smtClean="0">
                            <a:latin typeface="Cambria Math"/>
                            <a:cs typeface="Arial" pitchFamily="34" charset="0"/>
                          </a:rPr>
                          <m:t>𝒍</m:t>
                        </m:r>
                        <m:r>
                          <a:rPr lang="es-ES" sz="4000" b="1" i="1" smtClean="0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s-ES" sz="40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4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0" name="3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36861" y="31853531"/>
                  <a:ext cx="1519260" cy="70788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15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72971" y="310205"/>
                <a:ext cx="20486049" cy="2994382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214884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141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:endParaRPr lang="es-ES" sz="400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s-ES" sz="4400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r>
                  <a:rPr lang="es-ES" sz="4400" dirty="0" err="1" smtClean="0">
                    <a:latin typeface="Arial" pitchFamily="34" charset="0"/>
                    <a:cs typeface="Arial" pitchFamily="34" charset="0"/>
                  </a:rPr>
                  <a:t>The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400" dirty="0" err="1" smtClean="0">
                    <a:latin typeface="Arial" pitchFamily="34" charset="0"/>
                    <a:cs typeface="Arial" pitchFamily="34" charset="0"/>
                  </a:rPr>
                  <a:t>following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400" dirty="0" err="1" smtClean="0">
                    <a:latin typeface="Arial" pitchFamily="34" charset="0"/>
                    <a:cs typeface="Arial" pitchFamily="34" charset="0"/>
                  </a:rPr>
                  <a:t>boundary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400" dirty="0" err="1" smtClean="0">
                    <a:latin typeface="Arial" pitchFamily="34" charset="0"/>
                    <a:cs typeface="Arial" pitchFamily="34" charset="0"/>
                  </a:rPr>
                  <a:t>conditions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400" dirty="0" err="1" smtClean="0">
                    <a:latin typeface="Arial" pitchFamily="34" charset="0"/>
                    <a:cs typeface="Arial" pitchFamily="34" charset="0"/>
                  </a:rPr>
                  <a:t>on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latin typeface="Cambria Math"/>
                            <a:cs typeface="Arial" panose="020B0604020202020204" pitchFamily="34" charset="0"/>
                          </a:rPr>
                          <m:t>Γ</m:t>
                        </m:r>
                      </m:e>
                      <m:sup>
                        <m:d>
                          <m:dPr>
                            <m:ctrlPr>
                              <a:rPr lang="es-ES" sz="44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</m:d>
                      </m:sup>
                    </m:sSup>
                  </m:oMath>
                </a14:m>
                <a:r>
                  <a:rPr lang="es-ES" sz="44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are </a:t>
                </a:r>
                <a:r>
                  <a:rPr lang="es-ES" sz="4400" dirty="0" err="1" smtClean="0">
                    <a:latin typeface="Arial" pitchFamily="34" charset="0"/>
                    <a:cs typeface="Arial" pitchFamily="34" charset="0"/>
                  </a:rPr>
                  <a:t>derived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 in </a:t>
                </a:r>
                <a:r>
                  <a:rPr lang="es-ES" sz="4400" dirty="0" err="1" smtClean="0">
                    <a:latin typeface="Arial" pitchFamily="34" charset="0"/>
                    <a:cs typeface="Arial" pitchFamily="34" charset="0"/>
                  </a:rPr>
                  <a:t>Nakagawa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, S. and </a:t>
                </a:r>
                <a:r>
                  <a:rPr lang="es-ES" sz="4400" dirty="0" err="1" smtClean="0">
                    <a:latin typeface="Arial" pitchFamily="34" charset="0"/>
                    <a:cs typeface="Arial" pitchFamily="34" charset="0"/>
                  </a:rPr>
                  <a:t>Schoenberg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, M. A. (JASA, 2007):</a:t>
                </a:r>
              </a:p>
              <a:p>
                <a:pPr algn="just">
                  <a:lnSpc>
                    <a:spcPct val="120000"/>
                  </a:lnSpc>
                </a:pPr>
                <a:endParaRPr lang="es-ES" sz="4000" i="1" dirty="0">
                  <a:latin typeface="Arial" pitchFamily="34" charset="0"/>
                  <a:cs typeface="Arial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4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b="1" i="0" smtClean="0">
                                <a:latin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s-ES" sz="4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b="0" i="1" smtClean="0">
                            <a:latin typeface="Cambria Math"/>
                            <a:cs typeface="Arial" panose="020B0604020202020204" pitchFamily="34" charset="0"/>
                          </a:rPr>
                          <m:t>η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𝛼</m:t>
                            </m:r>
                            <m:acc>
                              <m:accPr>
                                <m:chr m:val="̃"/>
                                <m:ctrlP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s-ES" sz="440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44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Π</m:t>
                                </m:r>
                              </m:e>
                            </m:d>
                          </m:e>
                        </m:d>
                        <m:r>
                          <a:rPr lang="es-E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𝝉</m:t>
                        </m:r>
                        <m:d>
                          <m:dPr>
                            <m:ctrlPr>
                              <a:rPr lang="es-ES" sz="4400" b="1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b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</m:d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4400" b="1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𝛼</m:t>
                        </m:r>
                        <m:f>
                          <m:f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4400" b="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ES" sz="440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440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44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ES" sz="440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400" b="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s-ES" sz="4400" b="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s-ES" sz="440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4400" b="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𝑙</m:t>
                                        </m:r>
                                        <m:r>
                                          <a:rPr lang="es-ES" sz="4400" b="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s-ES" sz="440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440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44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ES" sz="440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400" b="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s-ES" sz="4400" b="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s-ES" sz="440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4400" b="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m:rPr>
                            <m:sty m:val="p"/>
                          </m:rPr>
                          <a:rPr lang="el-GR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Π</m:t>
                        </m:r>
                      </m:e>
                    </m:d>
                  </m:oMath>
                </a14:m>
                <a:endParaRPr lang="es-ES" sz="4400" b="1" dirty="0" smtClean="0">
                  <a:latin typeface="Arial" pitchFamily="34" charset="0"/>
                  <a:cs typeface="Arial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b="1" i="0" smtClean="0">
                                <a:latin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>
                            <a:latin typeface="Cambria Math"/>
                            <a:cs typeface="Arial" panose="020B0604020202020204" pitchFamily="34" charset="0"/>
                          </a:rPr>
                          <m:t>η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s-E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𝝉</m:t>
                    </m:r>
                    <m:d>
                      <m:dPr>
                        <m:ctrlPr>
                          <a:rPr lang="es-E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b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𝐮</m:t>
                        </m:r>
                      </m:e>
                    </m:d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s-ES" sz="4400" b="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𝝌</m:t>
                        </m:r>
                      </m:e>
                      <m:sub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endParaRPr lang="es-ES" sz="4400" dirty="0" smtClean="0">
                  <a:latin typeface="Arial" pitchFamily="34" charset="0"/>
                  <a:cs typeface="Arial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b="1" i="0" smtClean="0">
                                <a:latin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sub>
                        </m:s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4400" b="1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m:rPr>
                            <m:sty m:val="p"/>
                          </m:rPr>
                          <a:rPr lang="el-GR" sz="4400" i="1">
                            <a:latin typeface="Cambria Math"/>
                            <a:cs typeface="Arial" panose="020B0604020202020204" pitchFamily="34" charset="0"/>
                          </a:rPr>
                          <m:t>η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s-E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s-E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𝝉</m:t>
                        </m:r>
                        <m:d>
                          <m:d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b="1" i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𝐮</m:t>
                            </m:r>
                          </m:e>
                        </m:d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s-ES" sz="4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𝑙</m:t>
                            </m:r>
                            <m: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s-ES" sz="4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ES" sz="440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es-ES" sz="440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</m:acc>
                          </m:den>
                        </m:f>
                        <m:f>
                          <m:f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ES" sz="44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𝑙</m:t>
                                        </m:r>
                                        <m: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s-ES" sz="44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4400" i="1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𝑙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el-GR" sz="440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Π</m:t>
                    </m:r>
                  </m:oMath>
                </a14:m>
                <a:endParaRPr lang="es-ES" sz="4400" dirty="0" smtClean="0">
                  <a:latin typeface="Arial" pitchFamily="34" charset="0"/>
                  <a:cs typeface="Arial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s-ES" sz="44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" sz="4400" b="0" i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i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l-GR" sz="4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l-GR" sz="4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Π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s-ES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44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κ</m:t>
                            </m:r>
                          </m:e>
                        </m:acc>
                      </m:den>
                    </m:f>
                    <m:f>
                      <m:fPr>
                        <m:ctrlP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s-ES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4400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sz="4400" b="1" i="0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r>
                          <a:rPr lang="es-ES" sz="4400" b="1" i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s-ES" sz="4400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s-ES" sz="4400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s-ES" sz="4400" b="1" i="0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  <m:sup>
                            <m:d>
                              <m:dPr>
                                <m:ctrlP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s-ES" sz="44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𝝂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endParaRPr lang="es-ES" sz="4400" dirty="0" smtClean="0">
                  <a:latin typeface="Arial" pitchFamily="34" charset="0"/>
                  <a:cs typeface="Arial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𝝉</m:t>
                    </m:r>
                    <m:d>
                      <m:dPr>
                        <m:ctrlPr>
                          <a:rPr lang="es-E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b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𝐮</m:t>
                        </m:r>
                      </m:e>
                    </m:d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s-ES" sz="4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𝝂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s-E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𝝉</m:t>
                    </m:r>
                    <m:d>
                      <m:dPr>
                        <m:ctrlPr>
                          <a:rPr lang="es-E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b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𝐮</m:t>
                        </m:r>
                      </m:e>
                    </m:d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  <m:r>
                      <a:rPr lang="es-ES" sz="4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𝝂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</m:oMath>
                </a14:m>
                <a:endParaRPr lang="es-ES" sz="4400" dirty="0" smtClean="0">
                  <a:latin typeface="Arial" pitchFamily="34" charset="0"/>
                  <a:cs typeface="Arial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𝝉</m:t>
                    </m:r>
                    <m:d>
                      <m:dPr>
                        <m:ctrlPr>
                          <a:rPr lang="es-E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b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𝐮</m:t>
                        </m:r>
                      </m:e>
                    </m:d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s-ES" sz="4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𝝌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s-ES" sz="44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s-ES" sz="44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𝝉</m:t>
                    </m:r>
                    <m:d>
                      <m:dPr>
                        <m:ctrlPr>
                          <a:rPr lang="es-ES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b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𝐮</m:t>
                        </m:r>
                      </m:e>
                    </m:d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  <m:r>
                      <a:rPr lang="es-ES" sz="4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44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𝝌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+1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</m:oMath>
                </a14:m>
                <a:endParaRPr lang="es-ES" sz="44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s-ES" sz="48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latin typeface="Cambria Math"/>
                            <a:cs typeface="Arial" panose="020B0604020202020204" pitchFamily="34" charset="0"/>
                          </a:rPr>
                          <m:t>η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latin typeface="Cambria Math"/>
                            <a:cs typeface="Arial" panose="020B0604020202020204" pitchFamily="34" charset="0"/>
                          </a:rPr>
                          <m:t>η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: normal and tangencial fracture </a:t>
                </a:r>
                <a:r>
                  <a:rPr lang="es-ES" sz="4400" dirty="0" err="1" smtClean="0">
                    <a:latin typeface="Arial" pitchFamily="34" charset="0"/>
                    <a:cs typeface="Arial" pitchFamily="34" charset="0"/>
                  </a:rPr>
                  <a:t>compliances</a:t>
                </a:r>
                <a:r>
                  <a:rPr lang="es-ES" sz="44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4/3</m:t>
                        </m:r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dry shear and plane wave modulus,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respectively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 They are defined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in terms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of the fracture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aperture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itchFamily="34" charset="0"/>
                      </a:rPr>
                      <m:t>h</m:t>
                    </m:r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>
                            <a:latin typeface="Cambria Math"/>
                            <a:cs typeface="Arial" panose="020B0604020202020204" pitchFamily="34" charset="0"/>
                          </a:rPr>
                          <m:t>η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sz="44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dirty="0">
                            <a:latin typeface="Cambria Math"/>
                            <a:cs typeface="Arial" panose="020B0604020202020204" pitchFamily="34" charset="0"/>
                          </a:rPr>
                          <m:t>η</m:t>
                        </m:r>
                      </m:e>
                      <m:sub>
                        <m:r>
                          <a:rPr lang="es-ES" sz="4400" i="1" dirty="0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s-ES" sz="4400" i="1" dirty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44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S" sz="4400" i="1" dirty="0">
                            <a:latin typeface="Cambria Math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s-ES" sz="4400" i="1" dirty="0"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>
                        <a:latin typeface="Cambria Math"/>
                        <a:cs typeface="Arial" panose="020B0604020202020204" pitchFamily="34" charset="0"/>
                      </a:rPr>
                      <m:t>Π</m:t>
                    </m:r>
                    <m:d>
                      <m:dPr>
                        <m:ctrlPr>
                          <a:rPr lang="el-GR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4400">
                            <a:latin typeface="Cambria Math"/>
                            <a:cs typeface="Arial" panose="020B0604020202020204" pitchFamily="34" charset="0"/>
                          </a:rPr>
                          <m:t>tanh</m:t>
                        </m:r>
                      </m:fName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</m:func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s-ES" sz="4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𝑈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𝜀</m:t>
                    </m:r>
                    <m:r>
                      <a:rPr lang="es-ES" sz="44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sz="44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S" sz="44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s-ES" sz="44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𝜔𝜇𝛼</m:t>
                                </m:r>
                                <m:sSub>
                                  <m:sSubPr>
                                    <m:ctrlP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𝑁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s-ES" sz="44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acc>
                                  <m:accPr>
                                    <m:chr m:val="̂"/>
                                    <m:ctrlP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4400" i="1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𝜅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e>
                      <m:sup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440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es-ES" sz="44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=1−</m:t>
                    </m:r>
                    <m:f>
                      <m:fPr>
                        <m:ctrlPr>
                          <a:rPr lang="es-ES" sz="4400" b="0" i="1" dirty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4400" b="0" i="1" dirty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s-ES" sz="4400" b="0" i="1" dirty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4400" b="0" i="1" dirty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sz="4400" b="0" i="1" dirty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s-ES" sz="4400" b="0" i="1" dirty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s-ES" sz="4400" b="0" i="1" dirty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s-ES" sz="44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es-ES" sz="44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s-ES" sz="4400" dirty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s-ES" sz="44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s-ES" sz="4400" b="1" i="0" smtClean="0">
                                <a:latin typeface="Cambria Math"/>
                                <a:cs typeface="Arial" pitchFamily="34" charset="0"/>
                              </a:rPr>
                              <m:t>𝐮</m:t>
                            </m:r>
                          </m:e>
                        </m:acc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solid displacement at the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macroscale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es-ES" sz="4400" dirty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4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stress and strain tensor components of the equivalent TIV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medium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44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s-ES" sz="4400" dirty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The stress-strain relations for the TIV medium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</a:pPr>
                <a:endParaRPr lang="es-E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s-ES" sz="4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 i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s-ES" sz="44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s-E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s-E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b="1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22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s-E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55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s-E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55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s-E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ES" sz="44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66</m:t>
                        </m:r>
                      </m:sub>
                    </m:sSub>
                    <m:sSub>
                      <m:sSubPr>
                        <m:ctrlPr>
                          <a:rPr lang="es-E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s-ES" sz="44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44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s-ES" sz="44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s-ES" sz="4400" b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𝐮</m:t>
                                </m:r>
                              </m:e>
                            </m:acc>
                          </m:e>
                          <m:sub>
                            <m:r>
                              <a:rPr lang="es-ES" sz="44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es-E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s-E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determine the above coefficients, we applied five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compressibility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shear FE numerical tests to a representative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2D sample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fractured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poroelastic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material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1" y="310205"/>
                <a:ext cx="20486049" cy="29943823"/>
              </a:xfrm>
              <a:prstGeom prst="rect">
                <a:avLst/>
              </a:prstGeom>
              <a:blipFill rotWithShape="1">
                <a:blip r:embed="rId2"/>
                <a:stretch>
                  <a:fillRect l="-1220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2 Grupo"/>
          <p:cNvGrpSpPr/>
          <p:nvPr/>
        </p:nvGrpSpPr>
        <p:grpSpPr>
          <a:xfrm>
            <a:off x="665465" y="31223976"/>
            <a:ext cx="4288215" cy="3002509"/>
            <a:chOff x="472971" y="30751461"/>
            <a:chExt cx="4288215" cy="3002509"/>
          </a:xfrm>
        </p:grpSpPr>
        <p:pic>
          <p:nvPicPr>
            <p:cNvPr id="2050" name="Picture 2" descr="\\VBOXSVR\Descargas\p1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71" y="30751461"/>
              <a:ext cx="3173565" cy="3002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1 CuadroTexto"/>
                <p:cNvSpPr txBox="1"/>
                <p:nvPr/>
              </p:nvSpPr>
              <p:spPr>
                <a:xfrm>
                  <a:off x="3779280" y="31814744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280" y="31814744"/>
                  <a:ext cx="981906" cy="87594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4 Grupo"/>
          <p:cNvGrpSpPr/>
          <p:nvPr/>
        </p:nvGrpSpPr>
        <p:grpSpPr>
          <a:xfrm>
            <a:off x="10545643" y="29686783"/>
            <a:ext cx="3481370" cy="4539702"/>
            <a:chOff x="8581622" y="29993498"/>
            <a:chExt cx="3481370" cy="4539702"/>
          </a:xfrm>
        </p:grpSpPr>
        <p:pic>
          <p:nvPicPr>
            <p:cNvPr id="2051" name="Picture 3" descr="\\VBOXSVR\Descargas\p3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622" y="30848177"/>
              <a:ext cx="3481370" cy="368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9 CuadroTexto"/>
                <p:cNvSpPr txBox="1"/>
                <p:nvPr/>
              </p:nvSpPr>
              <p:spPr>
                <a:xfrm>
                  <a:off x="9831354" y="29993498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1354" y="29993498"/>
                  <a:ext cx="981906" cy="87594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5015717" y="31982976"/>
                <a:ext cx="4032659" cy="148450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s-ES" sz="4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s-ES" sz="4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s-E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s-ES" sz="4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s-ES" sz="4400" b="0" i="1" smtClean="0">
                              <a:latin typeface="Cambria Math"/>
                            </a:rPr>
                            <m:t>11(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717" y="31982976"/>
                <a:ext cx="4032659" cy="14845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14418289" y="31982976"/>
                <a:ext cx="4032659" cy="148450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s-ES" sz="44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s-ES" sz="4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s-E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s-ES" sz="4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s-ES" sz="4400" b="0" i="1" smtClean="0">
                              <a:latin typeface="Cambria Math"/>
                            </a:rPr>
                            <m:t>33(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289" y="31982976"/>
                <a:ext cx="4032659" cy="14845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15461589" y="34521389"/>
            <a:ext cx="4393876" cy="5052343"/>
            <a:chOff x="12828259" y="30448441"/>
            <a:chExt cx="4393876" cy="5052343"/>
          </a:xfrm>
        </p:grpSpPr>
        <p:pic>
          <p:nvPicPr>
            <p:cNvPr id="2053" name="Picture 5" descr="\\VBOXSVR\Descargas\p6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8259" y="31289092"/>
              <a:ext cx="3411970" cy="3249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13 CuadroTexto"/>
                <p:cNvSpPr txBox="1"/>
                <p:nvPr/>
              </p:nvSpPr>
              <p:spPr>
                <a:xfrm>
                  <a:off x="14043291" y="34624839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1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3291" y="34624839"/>
                  <a:ext cx="981906" cy="87594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14 CuadroTexto"/>
                <p:cNvSpPr txBox="1"/>
                <p:nvPr/>
              </p:nvSpPr>
              <p:spPr>
                <a:xfrm>
                  <a:off x="16240229" y="32475866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1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0229" y="32475866"/>
                  <a:ext cx="981906" cy="87594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15 CuadroTexto"/>
                <p:cNvSpPr txBox="1"/>
                <p:nvPr/>
              </p:nvSpPr>
              <p:spPr>
                <a:xfrm>
                  <a:off x="14043291" y="30448441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1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3291" y="30448441"/>
                  <a:ext cx="981906" cy="87594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10 Grupo"/>
          <p:cNvGrpSpPr/>
          <p:nvPr/>
        </p:nvGrpSpPr>
        <p:grpSpPr>
          <a:xfrm>
            <a:off x="8185891" y="35198476"/>
            <a:ext cx="5201764" cy="4221829"/>
            <a:chOff x="362612" y="34834007"/>
            <a:chExt cx="5201764" cy="4221829"/>
          </a:xfrm>
        </p:grpSpPr>
        <p:pic>
          <p:nvPicPr>
            <p:cNvPr id="2052" name="Picture 4" descr="\\VBOXSVR\Descargas\p55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518" y="35709952"/>
              <a:ext cx="3237952" cy="334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17 CuadroTexto"/>
                <p:cNvSpPr txBox="1"/>
                <p:nvPr/>
              </p:nvSpPr>
              <p:spPr>
                <a:xfrm>
                  <a:off x="2472541" y="34834007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2541" y="34834007"/>
                  <a:ext cx="981906" cy="87594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18 CuadroTexto"/>
                <p:cNvSpPr txBox="1"/>
                <p:nvPr/>
              </p:nvSpPr>
              <p:spPr>
                <a:xfrm>
                  <a:off x="362612" y="36944921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1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12" y="36944921"/>
                  <a:ext cx="981906" cy="87594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19 CuadroTexto"/>
                <p:cNvSpPr txBox="1"/>
                <p:nvPr/>
              </p:nvSpPr>
              <p:spPr>
                <a:xfrm>
                  <a:off x="4582470" y="36944920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1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470" y="36944920"/>
                  <a:ext cx="981906" cy="87594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8 Grupo"/>
          <p:cNvGrpSpPr/>
          <p:nvPr/>
        </p:nvGrpSpPr>
        <p:grpSpPr>
          <a:xfrm>
            <a:off x="2129262" y="34859336"/>
            <a:ext cx="4666929" cy="4560968"/>
            <a:chOff x="12825932" y="29759590"/>
            <a:chExt cx="4666929" cy="4560968"/>
          </a:xfrm>
        </p:grpSpPr>
        <p:pic>
          <p:nvPicPr>
            <p:cNvPr id="2054" name="Picture 6" descr="\\VBOXSVR\Descargas\p1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5932" y="30635535"/>
              <a:ext cx="3685023" cy="368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21 CuadroTexto"/>
                <p:cNvSpPr txBox="1"/>
                <p:nvPr/>
              </p:nvSpPr>
              <p:spPr>
                <a:xfrm>
                  <a:off x="14177490" y="29759590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2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7490" y="29759590"/>
                  <a:ext cx="981906" cy="87594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22 CuadroTexto"/>
                <p:cNvSpPr txBox="1"/>
                <p:nvPr/>
              </p:nvSpPr>
              <p:spPr>
                <a:xfrm>
                  <a:off x="16510955" y="32040073"/>
                  <a:ext cx="981906" cy="875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s-ES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2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0955" y="32040073"/>
                  <a:ext cx="981906" cy="87594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CuadroTexto"/>
              <p:cNvSpPr txBox="1"/>
              <p:nvPr/>
            </p:nvSpPr>
            <p:spPr>
              <a:xfrm>
                <a:off x="472971" y="39874302"/>
                <a:ext cx="6753202" cy="136614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4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4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ES" sz="4400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s-ES" sz="4400" b="0" i="1" smtClean="0">
                          <a:latin typeface="Cambria Math"/>
                        </a:rPr>
                        <m:t>(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s-ES" sz="4400" b="0" i="1" smtClean="0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s-ES" sz="4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4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4400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s-ES" sz="4400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s-ES" sz="4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4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sz="4400" b="0" i="1" smtClean="0">
                                  <a:latin typeface="Cambria Math"/>
                                </a:rPr>
                                <m:t>33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s-ES" sz="4400" b="0" i="1" smtClean="0">
                                  <a:latin typeface="Cambria Math"/>
                                </a:rPr>
                                <m:t>33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s-ES" sz="4400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es-ES" sz="4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s-ES" sz="4400" b="0" i="1" smtClean="0">
                                  <a:latin typeface="Cambria Math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1" y="39874302"/>
                <a:ext cx="6753202" cy="13661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CuadroTexto"/>
              <p:cNvSpPr txBox="1"/>
              <p:nvPr/>
            </p:nvSpPr>
            <p:spPr>
              <a:xfrm>
                <a:off x="7546534" y="39884175"/>
                <a:ext cx="6480479" cy="148450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4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4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4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s-ES" sz="4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s-E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s-ES" sz="4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s-ES" sz="4400" b="0" i="1" smtClean="0">
                              <a:latin typeface="Cambria Math"/>
                            </a:rPr>
                            <m:t>55(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534" y="39884175"/>
                <a:ext cx="6480479" cy="148450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14418288" y="39909142"/>
                <a:ext cx="6480479" cy="148450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4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4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4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s-ES" sz="4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s-ES" sz="4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s-ES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44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s-ES" sz="4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s-ES" sz="4400" b="0" i="1" smtClean="0">
                              <a:latin typeface="Cambria Math"/>
                            </a:rPr>
                            <m:t>66(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s-ES" sz="4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288" y="39909142"/>
                <a:ext cx="6480479" cy="148450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3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72970" y="305120"/>
                <a:ext cx="20486049" cy="1145595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214884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141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endParaRPr lang="es-ES" sz="400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s-ES" sz="48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Numerical</a:t>
                </a:r>
                <a:r>
                  <a:rPr lang="es-ES" sz="4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s-ES" sz="48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examples</a:t>
                </a:r>
                <a:endParaRPr lang="es-ES" sz="48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s-ES" sz="4400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all the experiments we used square samples of side length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 fractures at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equal distance of 2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fracture aperture 1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Both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background and fractures have grain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=2700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𝑘𝑔</m:t>
                    </m:r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s-E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bulk</a:t>
                </a:r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modulus</a:t>
                </a:r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=36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endParaRPr lang="es-E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first experiment (Figures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and 2)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validate the FE procedure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against the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analytical solution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s-E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Krzikalla</a:t>
                </a:r>
                <a:r>
                  <a:rPr lang="es-E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F. and Müller, T. (</a:t>
                </a:r>
                <a:r>
                  <a:rPr lang="es-E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2011).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background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has dry modulus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9.15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shear modulus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=3.16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porosity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=0.28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permeability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𝜅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=0.37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while the corresponding values for the fractures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0.00722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=0.00249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=0.64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𝜅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=18.2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this example,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consider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 brine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saturated sample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brine having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es-ES" sz="44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1000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𝑘𝑔</m:t>
                    </m:r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viscosity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0.001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𝑃𝑎</m:t>
                    </m:r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s-ES" sz="4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bulk modulus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s-ES" sz="4400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=2.25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anose="020B0604020202020204" pitchFamily="34" charset="0"/>
                      </a:rPr>
                      <m:t>𝐺𝑃𝑎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0" y="305120"/>
                <a:ext cx="20486049" cy="11455956"/>
              </a:xfrm>
              <a:prstGeom prst="rect">
                <a:avLst/>
              </a:prstGeom>
              <a:blipFill rotWithShape="1">
                <a:blip r:embed="rId2"/>
                <a:stretch>
                  <a:fillRect l="-1369" t="-1011" r="-1220" b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472980" y="24046434"/>
            <a:ext cx="20486048" cy="653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endParaRPr lang="es-ES" sz="4000" i="1" dirty="0" smtClean="0">
              <a:latin typeface="Cambria Math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" sz="4000" i="1" dirty="0" smtClean="0">
                <a:latin typeface="Cambria Math"/>
                <a:cs typeface="Arial" panose="020B0604020202020204" pitchFamily="34" charset="0"/>
              </a:rPr>
              <a:t> </a:t>
            </a: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   (a)			   (b)			  (c)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979" y="24699572"/>
            <a:ext cx="20486049" cy="2103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Polar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representation of the energy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velocity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as function of the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propagation angle. Frequency is 60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Hz. The symbols correspond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FE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experiments,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while solid lines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indicate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analytical values.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(a)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qP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. (b)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qSV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. (c) SH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ES" sz="32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2974" y="33492493"/>
            <a:ext cx="20237117" cy="632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s-ES" sz="4000" i="1" dirty="0">
                <a:latin typeface="Cambria Math"/>
                <a:cs typeface="Arial" panose="020B0604020202020204" pitchFamily="34" charset="0"/>
              </a:rPr>
              <a:t> </a:t>
            </a:r>
            <a:r>
              <a:rPr lang="es-ES" sz="4000" i="1" dirty="0" smtClean="0">
                <a:latin typeface="Cambria Math"/>
                <a:cs typeface="Arial" panose="020B0604020202020204" pitchFamily="34" charset="0"/>
              </a:rPr>
              <a:t>                 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                                     (a)			(b)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2979" y="34146425"/>
            <a:ext cx="20486049" cy="2028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Polar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representation of the dissipation factor [(1000/Q)(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sinθ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cosθ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)] as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function of the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propagation angle. Frequency is 60 Hz.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The symbols correspond to the FE experiments, while solid lines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indicate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the analytical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values.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(a)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qP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. (b)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qSV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\\VBOXSVR\Descargas\figuras_teoria_numerico\ve_qP_60Hz_back_homogeneo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0" y="17636586"/>
            <a:ext cx="6101250" cy="6389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VBOXSVR\Descargas\figuras_teoria_numerico\ve_qSV_60Hz_back_homogeneo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30" y="17636585"/>
            <a:ext cx="6101252" cy="63897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VBOXSVR\Descargas\figuras_teoria_numerico\ve_SH_60Hz_back_homogeneo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541" y="17636584"/>
            <a:ext cx="6101253" cy="63897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VBOXSVR\Descargas\figuras_teoria_numerico\100_Q_qP_60Hz_back_homogeneo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15" y="27102766"/>
            <a:ext cx="6101250" cy="6389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VBOXSVR\Descargas\figuras_teoria_numerico\100_Q_qSV_60Hz_back_homogeneo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338" y="27102768"/>
            <a:ext cx="6101250" cy="6389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08993" y="12328634"/>
            <a:ext cx="19950035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waves   show velocity anisotropy and strong attenuation along  directions      normal to the fracture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layering,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qSV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waves have  stronger velocity  anisotropy than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waves,  maximum attenuation at about 45 degrees and  no loss along the directions parallel and normal  to the fracture layering. Velocity of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qSV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waves has the typical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cuspidal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triangles (triplications), observed in fractured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media.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SH waves are lossless and show  velocity anisotropy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472980" y="37066679"/>
                <a:ext cx="20580643" cy="423781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214884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141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71500" indent="-571500" algn="just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The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second experiment considers the same sample but for full brine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saturation, full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gas saturation and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15%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50%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patchy brine-gas saturation. Brine has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the same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properties of the first experiment, while gas has density 78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itchFamily="34" charset="0"/>
                      </a:rPr>
                      <m:t>𝑘𝑔</m:t>
                    </m:r>
                    <m:r>
                      <a:rPr lang="es-ES" sz="4400" b="0" i="1" smtClean="0">
                        <a:latin typeface="Cambria Math"/>
                        <a:cs typeface="Arial" pitchFamily="34" charset="0"/>
                      </a:rPr>
                      <m:t>/</m:t>
                    </m:r>
                    <m:sSup>
                      <m:sSupPr>
                        <m:ctrlPr>
                          <a:rPr lang="es-ES" sz="4400" b="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viscosity 0.00015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itchFamily="34" charset="0"/>
                      </a:rPr>
                      <m:t>𝑃𝑎</m:t>
                    </m:r>
                    <m:r>
                      <a:rPr lang="es-ES" sz="4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r>
                      <a:rPr lang="es-ES" sz="4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𝑠</m:t>
                    </m:r>
                  </m:oMath>
                </a14:m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and bulk modulus 0.012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itchFamily="34" charset="0"/>
                      </a:rPr>
                      <m:t>𝐺𝑃𝑎</m:t>
                    </m:r>
                  </m:oMath>
                </a14:m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Frequency is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  <a:cs typeface="Arial" pitchFamily="34" charset="0"/>
                      </a:rPr>
                      <m:t>𝐻𝑧</m:t>
                    </m:r>
                    <m:r>
                      <a:rPr lang="es-ES" sz="4400" b="0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a 100 ×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100 mesh was 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employed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0" y="37066679"/>
                <a:ext cx="20580643" cy="4237818"/>
              </a:xfrm>
              <a:prstGeom prst="rect">
                <a:avLst/>
              </a:prstGeom>
              <a:blipFill rotWithShape="1">
                <a:blip r:embed="rId8"/>
                <a:stretch>
                  <a:fillRect l="-1096" r="-1185" b="-5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5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24675" y="15140826"/>
            <a:ext cx="20580641" cy="14977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Polar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representation of the energy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velocity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as function of the propagation angle for full brine, full gas, 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15%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50%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patchy gas-brine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saturation. Frequency is 60 Hz.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(a)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qP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. (b)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qSV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4592" y="23387971"/>
            <a:ext cx="20237117" cy="626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                                 (a)		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              (b)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7831" y="24014735"/>
            <a:ext cx="20580643" cy="2002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Polar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representation of the dissipation factor [(1000/Q)(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sinθ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i="1" dirty="0" err="1">
                <a:latin typeface="Arial" pitchFamily="34" charset="0"/>
                <a:cs typeface="Arial" pitchFamily="34" charset="0"/>
              </a:rPr>
              <a:t>cosθ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)] as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function of the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propagation angle. Frequency is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Hz for full brine, full gas,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15%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50%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patchy gas-brine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saturation.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(a)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qP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. (b)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qSV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600" i="1" dirty="0" err="1" smtClean="0">
                <a:latin typeface="Arial" pitchFamily="34" charset="0"/>
                <a:cs typeface="Arial" pitchFamily="34" charset="0"/>
              </a:rPr>
              <a:t>waves</a:t>
            </a:r>
            <a:r>
              <a:rPr lang="es-ES" sz="3600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44929" y="14441393"/>
            <a:ext cx="20237117" cy="699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s-ES" sz="4000" i="1" dirty="0" smtClean="0">
                <a:latin typeface="Cambria Math"/>
                <a:cs typeface="Arial" panose="020B0604020202020204" pitchFamily="34" charset="0"/>
              </a:rPr>
              <a:t> </a:t>
            </a: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   (a)			   (b)                                                    (c)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5074" y="33259033"/>
            <a:ext cx="20486449" cy="14511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Fluid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pressure for normal compression to the fracture plane at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15% and 50%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patchy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gas-brine saturation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. Frequency is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Hz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. (a) 15% Gas. (b) 50% Gas.</a:t>
            </a:r>
          </a:p>
        </p:txBody>
      </p:sp>
      <p:pic>
        <p:nvPicPr>
          <p:cNvPr id="14" name="Picture 8" descr="\\VBOXSVR\Descargas\figuras_patchy\ve_qP_patchy_60Hz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4" y="8014203"/>
            <a:ext cx="6103832" cy="6389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VBOXSVR\Descargas\figuras_patchy\ve_qSV_patchy_60Hz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18" y="8014203"/>
            <a:ext cx="6103832" cy="6389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VBOXSVR\Descargas\figuras_patchy\ve_SH_patchy_60Hz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032" y="8014203"/>
            <a:ext cx="6104631" cy="63905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VBOXSVR\Descargas\figuras_patchy\1000_Q_qP_patchy_60Hz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89" y="16995223"/>
            <a:ext cx="6103034" cy="63888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VBOXSVR\Descargas\figuras_patchy\1000_Q_qSV_patchy_60Hz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30" y="16995223"/>
            <a:ext cx="6103034" cy="63888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VBOXSVR\Descargas\figuras_patchy\presion_p33_100x100_15percent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9" y="26363548"/>
            <a:ext cx="9135494" cy="63948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\VBOXSVR\Descargas\figuras_patchy\presion_p33_100x100_50percent.e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30" y="26363547"/>
            <a:ext cx="9135496" cy="63948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97831" y="32758394"/>
            <a:ext cx="20237117" cy="626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s-ES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(a)			                        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(b)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44929" y="34836274"/>
            <a:ext cx="20580643" cy="6929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148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s-ES" sz="4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s-ES" sz="4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s-ES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We presented a procedure to determine the five complex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and frequency-dependent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stiffnesses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of the TIV medium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equivalent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to a fractured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Biot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medium,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with fractures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modeled as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internal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boundary conditions. The methodology is first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validated against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a theory that holds for homogeneous layers and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fluid flow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normal to the fracture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layering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and then applied to the case of patchy gas-brine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saturation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.</a:t>
            </a:r>
            <a:endParaRPr lang="es-ES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08993" y="314942"/>
            <a:ext cx="19950035" cy="740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Velocity of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waves decreases as  gas saturation increases, while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anisotropy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is enhanced by patchy saturation, and  decreases as gas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saturation increases. For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qSV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waves,  velocity decreases as  gas saturation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increases, dissipation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factor for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qSV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waves, shows maximum attenuation at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gas saturation,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decreasing anisotropy as gas saturation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increases. Patchy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saturation breaks the symmetry of the curves (see the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cuspidal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triangles).</a:t>
            </a:r>
          </a:p>
          <a:p>
            <a:pPr algn="just">
              <a:lnSpc>
                <a:spcPct val="120000"/>
              </a:lnSpc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fluid pressure distribution, the higher pressure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values occur at 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fracture locations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while the darker regions values identify the gas patches.</a:t>
            </a:r>
          </a:p>
        </p:txBody>
      </p:sp>
    </p:spTree>
    <p:extLst>
      <p:ext uri="{BB962C8B-B14F-4D97-AF65-F5344CB8AC3E}">
        <p14:creationId xmlns:p14="http://schemas.microsoft.com/office/powerpoint/2010/main" val="19153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3431</TotalTime>
  <Words>2316</Words>
  <Application>Microsoft Office PowerPoint</Application>
  <PresentationFormat>Personalizado</PresentationFormat>
  <Paragraphs>98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1 CONICET, Instituto del Gas y del Petróleo, Facultad de Ingeniería, Universidad de Buenos Aires and Department of Mathematics, Purdue University 2 Facultad de Ingeniería Universidad Nacional de La Plata, Argentina 3Istituto Nazionale di Oceanografia e di Geofisica Sperimentale (OGS), Italy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pepito</dc:creator>
  <cp:lastModifiedBy>pepito</cp:lastModifiedBy>
  <cp:revision>128</cp:revision>
  <dcterms:created xsi:type="dcterms:W3CDTF">2015-09-15T16:37:14Z</dcterms:created>
  <dcterms:modified xsi:type="dcterms:W3CDTF">2015-10-06T16:52:07Z</dcterms:modified>
</cp:coreProperties>
</file>