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7" r:id="rId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2186" autoAdjust="0"/>
  </p:normalViewPr>
  <p:slideViewPr>
    <p:cSldViewPr>
      <p:cViewPr>
        <p:scale>
          <a:sx n="103" d="100"/>
          <a:sy n="103" d="100"/>
        </p:scale>
        <p:origin x="-552" y="-216"/>
      </p:cViewPr>
      <p:guideLst>
        <p:guide orient="horz" pos="2160"/>
        <p:guide pos="2880"/>
      </p:guideLst>
    </p:cSldViewPr>
  </p:slideViewPr>
  <p:notesTextViewPr>
    <p:cViewPr>
      <p:scale>
        <a:sx n="100" d="100"/>
        <a:sy n="100" d="100"/>
      </p:scale>
      <p:origin x="5" y="29"/>
    </p:cViewPr>
  </p:notesTextViewPr>
  <p:gridSpacing cx="78028800" cy="780288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4299F27-9134-4C1D-B8B8-BE32344430F5}" type="datetimeFigureOut">
              <a:rPr lang="en-US" smtClean="0"/>
              <a:pPr/>
              <a:t>7/22/2015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3A1DA85-2780-4375-BC18-CA01E9CC7D04}" type="slidenum">
              <a:rPr lang="en-US" smtClean="0"/>
              <a:pPr/>
              <a:t>‹#›</a:t>
            </a:fld>
            <a:endParaRPr lang="en-US"/>
          </a:p>
        </p:txBody>
      </p:sp>
    </p:spTree>
    <p:extLst>
      <p:ext uri="{BB962C8B-B14F-4D97-AF65-F5344CB8AC3E}">
        <p14:creationId xmlns:p14="http://schemas.microsoft.com/office/powerpoint/2010/main" xmlns="" val="63197561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latin typeface="+mn-lt"/>
                <a:ea typeface="+mn-ea"/>
                <a:cs typeface="+mn-cs"/>
              </a:rPr>
              <a:t>One final piece of Purdue business before we begin:</a:t>
            </a:r>
            <a:r>
              <a:rPr lang="en-US" sz="1200" kern="1200" baseline="0" dirty="0" smtClean="0">
                <a:solidFill>
                  <a:schemeClr val="tx1"/>
                </a:solidFill>
                <a:latin typeface="+mn-lt"/>
                <a:ea typeface="+mn-ea"/>
                <a:cs typeface="+mn-cs"/>
              </a:rPr>
              <a:t>  a</a:t>
            </a:r>
            <a:r>
              <a:rPr lang="en-US" sz="1200" kern="1200" dirty="0" smtClean="0">
                <a:solidFill>
                  <a:schemeClr val="tx1"/>
                </a:solidFill>
                <a:latin typeface="+mn-lt"/>
                <a:ea typeface="+mn-ea"/>
                <a:cs typeface="+mn-cs"/>
              </a:rPr>
              <a:t>s we start this semester I want to take a few minutes to discuss emergency preparedness.  Purdue University is a very safe campus and there is a low probability that a serious incident will occur here.  However, just as we receive a safety briefing each time we get on an aircraft, we want to emphasize our emergency procedures for evacuation and shelter in place incidents.  Our preparedness will be critical if an unexpected event occurs.</a:t>
            </a:r>
          </a:p>
          <a:p>
            <a:r>
              <a:rPr lang="en-US" sz="1200" kern="1200" dirty="0" smtClean="0">
                <a:solidFill>
                  <a:schemeClr val="tx1"/>
                </a:solidFill>
                <a:latin typeface="+mn-lt"/>
                <a:ea typeface="+mn-ea"/>
                <a:cs typeface="+mn-cs"/>
              </a:rPr>
              <a:t> </a:t>
            </a:r>
          </a:p>
          <a:p>
            <a:r>
              <a:rPr lang="en-US" sz="1200" kern="1200" dirty="0" smtClean="0">
                <a:solidFill>
                  <a:schemeClr val="tx1"/>
                </a:solidFill>
                <a:latin typeface="+mn-lt"/>
                <a:ea typeface="+mn-ea"/>
                <a:cs typeface="+mn-cs"/>
              </a:rPr>
              <a:t>Purdue prepares for natural disasters or human‑caused incidents with the ultimate goal of maintaining a safe and secure campus, but </a:t>
            </a:r>
            <a:r>
              <a:rPr lang="en-US" sz="1200" kern="1200" dirty="0" smtClean="0">
                <a:solidFill>
                  <a:schemeClr val="tx1"/>
                </a:solidFill>
                <a:latin typeface="+mn-lt"/>
                <a:ea typeface="+mn-ea"/>
                <a:cs typeface="+mn-cs"/>
              </a:rPr>
              <a:t>in </a:t>
            </a:r>
            <a:r>
              <a:rPr lang="en-US" sz="1200" kern="1200" dirty="0" smtClean="0">
                <a:solidFill>
                  <a:schemeClr val="tx1"/>
                </a:solidFill>
                <a:latin typeface="+mn-lt"/>
                <a:ea typeface="+mn-ea"/>
                <a:cs typeface="+mn-cs"/>
              </a:rPr>
              <a:t>the end, emergency preparedness is your personal responsibility.  Let</a:t>
            </a:r>
            <a:r>
              <a:rPr lang="en-US" sz="1200" kern="1200" dirty="0" smtClean="0">
                <a:solidFill>
                  <a:schemeClr val="tx1"/>
                </a:solidFill>
                <a:latin typeface="+mn-lt"/>
                <a:ea typeface="+mn-ea"/>
                <a:cs typeface="+mn-cs"/>
                <a:sym typeface="WP TypographicSymbols"/>
              </a:rPr>
              <a:t>’</a:t>
            </a:r>
            <a:r>
              <a:rPr lang="en-US" sz="1200" kern="1200" dirty="0" smtClean="0">
                <a:solidFill>
                  <a:schemeClr val="tx1"/>
                </a:solidFill>
                <a:latin typeface="+mn-lt"/>
                <a:ea typeface="+mn-ea"/>
                <a:cs typeface="+mn-cs"/>
              </a:rPr>
              <a:t>s quickly review the following procedures:</a:t>
            </a:r>
            <a:endParaRPr lang="en-US" dirty="0"/>
          </a:p>
        </p:txBody>
      </p:sp>
      <p:sp>
        <p:nvSpPr>
          <p:cNvPr id="4" name="Slide Number Placeholder 3"/>
          <p:cNvSpPr>
            <a:spLocks noGrp="1"/>
          </p:cNvSpPr>
          <p:nvPr>
            <p:ph type="sldNum" sz="quarter" idx="10"/>
          </p:nvPr>
        </p:nvSpPr>
        <p:spPr/>
        <p:txBody>
          <a:bodyPr/>
          <a:lstStyle/>
          <a:p>
            <a:fld id="{73A1DA85-2780-4375-BC18-CA01E9CC7D04}" type="slidenum">
              <a:rPr lang="en-US" smtClean="0"/>
              <a:pPr/>
              <a:t>1</a:t>
            </a:fld>
            <a:endParaRPr lang="en-US"/>
          </a:p>
        </p:txBody>
      </p:sp>
    </p:spTree>
    <p:extLst>
      <p:ext uri="{BB962C8B-B14F-4D97-AF65-F5344CB8AC3E}">
        <p14:creationId xmlns:p14="http://schemas.microsoft.com/office/powerpoint/2010/main" xmlns="" val="164906650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BD46938-B040-44BC-83CE-93F87D9F0DFA}" type="datetimeFigureOut">
              <a:rPr lang="en-US" smtClean="0"/>
              <a:pPr/>
              <a:t>7/22/2015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B1804F5-C384-45B9-B975-65B21C4BD61D}"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BD46938-B040-44BC-83CE-93F87D9F0DFA}" type="datetimeFigureOut">
              <a:rPr lang="en-US" smtClean="0"/>
              <a:pPr/>
              <a:t>7/22/2015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B1804F5-C384-45B9-B975-65B21C4BD61D}"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BD46938-B040-44BC-83CE-93F87D9F0DFA}" type="datetimeFigureOut">
              <a:rPr lang="en-US" smtClean="0"/>
              <a:pPr/>
              <a:t>7/22/2015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B1804F5-C384-45B9-B975-65B21C4BD61D}"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BD46938-B040-44BC-83CE-93F87D9F0DFA}" type="datetimeFigureOut">
              <a:rPr lang="en-US" smtClean="0"/>
              <a:pPr/>
              <a:t>7/22/2015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B1804F5-C384-45B9-B975-65B21C4BD61D}"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BD46938-B040-44BC-83CE-93F87D9F0DFA}" type="datetimeFigureOut">
              <a:rPr lang="en-US" smtClean="0"/>
              <a:pPr/>
              <a:t>7/22/2015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B1804F5-C384-45B9-B975-65B21C4BD61D}"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BD46938-B040-44BC-83CE-93F87D9F0DFA}" type="datetimeFigureOut">
              <a:rPr lang="en-US" smtClean="0"/>
              <a:pPr/>
              <a:t>7/22/2015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B1804F5-C384-45B9-B975-65B21C4BD61D}"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BD46938-B040-44BC-83CE-93F87D9F0DFA}" type="datetimeFigureOut">
              <a:rPr lang="en-US" smtClean="0"/>
              <a:pPr/>
              <a:t>7/22/2015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B1804F5-C384-45B9-B975-65B21C4BD61D}"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BD46938-B040-44BC-83CE-93F87D9F0DFA}" type="datetimeFigureOut">
              <a:rPr lang="en-US" smtClean="0"/>
              <a:pPr/>
              <a:t>7/22/2015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B1804F5-C384-45B9-B975-65B21C4BD61D}"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BD46938-B040-44BC-83CE-93F87D9F0DFA}" type="datetimeFigureOut">
              <a:rPr lang="en-US" smtClean="0"/>
              <a:pPr/>
              <a:t>7/22/2015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B1804F5-C384-45B9-B975-65B21C4BD61D}"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BD46938-B040-44BC-83CE-93F87D9F0DFA}" type="datetimeFigureOut">
              <a:rPr lang="en-US" smtClean="0"/>
              <a:pPr/>
              <a:t>7/22/2015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B1804F5-C384-45B9-B975-65B21C4BD61D}"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BD46938-B040-44BC-83CE-93F87D9F0DFA}" type="datetimeFigureOut">
              <a:rPr lang="en-US" smtClean="0"/>
              <a:pPr/>
              <a:t>7/22/2015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B1804F5-C384-45B9-B975-65B21C4BD61D}"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BD46938-B040-44BC-83CE-93F87D9F0DFA}" type="datetimeFigureOut">
              <a:rPr lang="en-US" smtClean="0"/>
              <a:pPr/>
              <a:t>7/22/2015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B1804F5-C384-45B9-B975-65B21C4BD61D}"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purdue.edu/ea"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hyperlink" Target="http://www.purdue.edu/ehps/emergency_preparedness/index.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33400" y="920889"/>
            <a:ext cx="8229600" cy="5632311"/>
          </a:xfrm>
          <a:prstGeom prst="rect">
            <a:avLst/>
          </a:prstGeom>
          <a:noFill/>
        </p:spPr>
        <p:txBody>
          <a:bodyPr wrap="square" rtlCol="0">
            <a:spAutoFit/>
          </a:bodyPr>
          <a:lstStyle/>
          <a:p>
            <a:r>
              <a:rPr lang="en-US" dirty="0" smtClean="0">
                <a:latin typeface="Arial" pitchFamily="34" charset="0"/>
                <a:cs typeface="Arial" pitchFamily="34" charset="0"/>
              </a:rPr>
              <a:t>    To report an emergency, </a:t>
            </a:r>
            <a:r>
              <a:rPr lang="en-US" dirty="0" smtClean="0">
                <a:solidFill>
                  <a:srgbClr val="FF0000"/>
                </a:solidFill>
                <a:latin typeface="Arial" pitchFamily="34" charset="0"/>
                <a:cs typeface="Arial" pitchFamily="34" charset="0"/>
              </a:rPr>
              <a:t>call 911</a:t>
            </a:r>
            <a:r>
              <a:rPr lang="en-US" dirty="0" smtClean="0">
                <a:latin typeface="Arial" pitchFamily="34" charset="0"/>
                <a:cs typeface="Arial" pitchFamily="34" charset="0"/>
              </a:rPr>
              <a:t>.  To obtain updates regarding an ongoing emergency, sign up for Purdue Alert text messages, view </a:t>
            </a:r>
            <a:r>
              <a:rPr lang="en-US" u="sng" dirty="0" smtClean="0">
                <a:latin typeface="Arial" pitchFamily="34" charset="0"/>
                <a:cs typeface="Arial" pitchFamily="34" charset="0"/>
                <a:hlinkClick r:id="rId3"/>
              </a:rPr>
              <a:t>www.purdue.edu/ea.</a:t>
            </a:r>
          </a:p>
          <a:p>
            <a:endParaRPr lang="en-US" dirty="0" smtClean="0">
              <a:latin typeface="Arial" pitchFamily="34" charset="0"/>
              <a:cs typeface="Arial" pitchFamily="34" charset="0"/>
            </a:endParaRPr>
          </a:p>
          <a:p>
            <a:r>
              <a:rPr lang="en-US" dirty="0" smtClean="0">
                <a:latin typeface="Arial" pitchFamily="34" charset="0"/>
                <a:cs typeface="Arial" pitchFamily="34" charset="0"/>
              </a:rPr>
              <a:t>    There are nearly 300 </a:t>
            </a:r>
            <a:r>
              <a:rPr lang="en-US" dirty="0" smtClean="0">
                <a:solidFill>
                  <a:srgbClr val="FF0000"/>
                </a:solidFill>
                <a:latin typeface="Arial" pitchFamily="34" charset="0"/>
                <a:cs typeface="Arial" pitchFamily="34" charset="0"/>
              </a:rPr>
              <a:t>Emergency Telephones</a:t>
            </a:r>
            <a:r>
              <a:rPr lang="en-US" dirty="0" smtClean="0">
                <a:latin typeface="Arial" pitchFamily="34" charset="0"/>
                <a:cs typeface="Arial" pitchFamily="34" charset="0"/>
              </a:rPr>
              <a:t> outdoors across campus and in parking garages that connect directly to the PUPD.  If you feel threatened or need help, push the button and you will be connected immediately.</a:t>
            </a:r>
          </a:p>
          <a:p>
            <a:endParaRPr lang="en-US" dirty="0" smtClean="0">
              <a:latin typeface="Arial" pitchFamily="34" charset="0"/>
              <a:cs typeface="Arial" pitchFamily="34" charset="0"/>
            </a:endParaRPr>
          </a:p>
          <a:p>
            <a:r>
              <a:rPr lang="en-US" dirty="0" smtClean="0">
                <a:latin typeface="Arial" pitchFamily="34" charset="0"/>
                <a:cs typeface="Arial" pitchFamily="34" charset="0"/>
              </a:rPr>
              <a:t>    If we hear a </a:t>
            </a:r>
            <a:r>
              <a:rPr lang="en-US" dirty="0" smtClean="0">
                <a:solidFill>
                  <a:srgbClr val="FF0000"/>
                </a:solidFill>
                <a:latin typeface="Arial" pitchFamily="34" charset="0"/>
                <a:cs typeface="Arial" pitchFamily="34" charset="0"/>
              </a:rPr>
              <a:t>fire alarm </a:t>
            </a:r>
            <a:r>
              <a:rPr lang="en-US" dirty="0" smtClean="0">
                <a:latin typeface="Arial" pitchFamily="34" charset="0"/>
                <a:cs typeface="Arial" pitchFamily="34" charset="0"/>
              </a:rPr>
              <a:t>during class we will immediately suspend class, evacuate the building, and proceed outdoors.  Do not use the elevator.</a:t>
            </a:r>
          </a:p>
          <a:p>
            <a:endParaRPr lang="en-US" dirty="0" smtClean="0">
              <a:latin typeface="Arial" pitchFamily="34" charset="0"/>
              <a:cs typeface="Arial" pitchFamily="34" charset="0"/>
            </a:endParaRPr>
          </a:p>
          <a:p>
            <a:r>
              <a:rPr lang="en-US" dirty="0" smtClean="0">
                <a:latin typeface="Arial" pitchFamily="34" charset="0"/>
                <a:cs typeface="Arial" pitchFamily="34" charset="0"/>
              </a:rPr>
              <a:t>     If we are notified during class of a </a:t>
            </a:r>
            <a:r>
              <a:rPr lang="en-US" dirty="0" smtClean="0">
                <a:solidFill>
                  <a:srgbClr val="FF0000"/>
                </a:solidFill>
                <a:latin typeface="Arial" pitchFamily="34" charset="0"/>
                <a:cs typeface="Arial" pitchFamily="34" charset="0"/>
              </a:rPr>
              <a:t>Shelter in Place requirement for a tornado </a:t>
            </a:r>
            <a:r>
              <a:rPr lang="en-US" dirty="0" smtClean="0">
                <a:latin typeface="Arial" pitchFamily="34" charset="0"/>
                <a:cs typeface="Arial" pitchFamily="34" charset="0"/>
              </a:rPr>
              <a:t>warning, we will suspend class and shelter in [the basement].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    If we are notified during class of a </a:t>
            </a:r>
            <a:r>
              <a:rPr lang="en-US" dirty="0" smtClean="0">
                <a:solidFill>
                  <a:srgbClr val="FF0000"/>
                </a:solidFill>
                <a:latin typeface="Arial" pitchFamily="34" charset="0"/>
                <a:cs typeface="Arial" pitchFamily="34" charset="0"/>
              </a:rPr>
              <a:t>Shelter in Place requirement for a hazardous materials release, or a civil disturbance</a:t>
            </a:r>
            <a:r>
              <a:rPr lang="en-US" dirty="0" smtClean="0">
                <a:latin typeface="Arial" pitchFamily="34" charset="0"/>
                <a:cs typeface="Arial" pitchFamily="34" charset="0"/>
              </a:rPr>
              <a:t>, including a shooting or other use of weapons, we will suspend class and shelter in the classroom, shutting the door and turning off the lights.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Please review the Emergency Preparedness website for additional information.      </a:t>
            </a:r>
            <a:r>
              <a:rPr lang="en-US" u="sng" dirty="0" smtClean="0">
                <a:latin typeface="Arial" pitchFamily="34" charset="0"/>
                <a:cs typeface="Arial" pitchFamily="34" charset="0"/>
                <a:hlinkClick r:id="rId4"/>
              </a:rPr>
              <a:t>http://www.purdue.edu/ehps/emergency_preparedness/index.html</a:t>
            </a:r>
            <a:endParaRPr lang="en-US" baseline="0" dirty="0" smtClean="0">
              <a:latin typeface="Arial" pitchFamily="34" charset="0"/>
              <a:cs typeface="Arial" pitchFamily="34" charset="0"/>
            </a:endParaRPr>
          </a:p>
        </p:txBody>
      </p:sp>
      <p:sp>
        <p:nvSpPr>
          <p:cNvPr id="3" name="TextBox 2"/>
          <p:cNvSpPr txBox="1"/>
          <p:nvPr/>
        </p:nvSpPr>
        <p:spPr>
          <a:xfrm>
            <a:off x="914400" y="304800"/>
            <a:ext cx="7152599" cy="369332"/>
          </a:xfrm>
          <a:prstGeom prst="rect">
            <a:avLst/>
          </a:prstGeom>
          <a:noFill/>
        </p:spPr>
        <p:txBody>
          <a:bodyPr wrap="none" rtlCol="0">
            <a:spAutoFit/>
          </a:bodyPr>
          <a:lstStyle/>
          <a:p>
            <a:r>
              <a:rPr lang="en-US" dirty="0" smtClean="0">
                <a:solidFill>
                  <a:srgbClr val="0000FF"/>
                </a:solidFill>
                <a:latin typeface="Arial" pitchFamily="34" charset="0"/>
                <a:cs typeface="Arial" pitchFamily="34" charset="0"/>
              </a:rPr>
              <a:t>EMERGENCY PREPAREDNESS – A MESSAGE FROM PURDUE</a:t>
            </a:r>
            <a:endParaRPr lang="en-US" dirty="0">
              <a:solidFill>
                <a:srgbClr val="0000FF"/>
              </a:solidFill>
              <a:latin typeface="Arial"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6" end="6"/>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
                                            <p:txEl>
                                              <p:pRg st="8" end="8"/>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23</TotalTime>
  <Words>289</Words>
  <Application>Microsoft Office PowerPoint</Application>
  <PresentationFormat>On-screen Show (4:3)</PresentationFormat>
  <Paragraphs>16</Paragraphs>
  <Slides>1</Slides>
  <Notes>1</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Slide 1</vt:lpstr>
    </vt:vector>
  </TitlesOfParts>
  <Company>Purdue University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Peter Hollenbeck</dc:creator>
  <cp:lastModifiedBy>Peter Hollenbeck</cp:lastModifiedBy>
  <cp:revision>7</cp:revision>
  <dcterms:created xsi:type="dcterms:W3CDTF">2014-08-13T13:31:06Z</dcterms:created>
  <dcterms:modified xsi:type="dcterms:W3CDTF">2015-07-22T14:44:15Z</dcterms:modified>
</cp:coreProperties>
</file>