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51" r:id="rId1"/>
    <p:sldMasterId id="2147483667" r:id="rId2"/>
    <p:sldMasterId id="2147483678" r:id="rId3"/>
    <p:sldMasterId id="2147483694" r:id="rId4"/>
  </p:sldMasterIdLst>
  <p:notesMasterIdLst>
    <p:notesMasterId r:id="rId83"/>
  </p:notesMasterIdLst>
  <p:handoutMasterIdLst>
    <p:handoutMasterId r:id="rId84"/>
  </p:handoutMasterIdLst>
  <p:sldIdLst>
    <p:sldId id="721" r:id="rId5"/>
    <p:sldId id="760" r:id="rId6"/>
    <p:sldId id="772" r:id="rId7"/>
    <p:sldId id="761" r:id="rId8"/>
    <p:sldId id="762" r:id="rId9"/>
    <p:sldId id="763" r:id="rId10"/>
    <p:sldId id="764" r:id="rId11"/>
    <p:sldId id="768" r:id="rId12"/>
    <p:sldId id="766" r:id="rId13"/>
    <p:sldId id="767" r:id="rId14"/>
    <p:sldId id="773" r:id="rId15"/>
    <p:sldId id="740" r:id="rId16"/>
    <p:sldId id="741" r:id="rId17"/>
    <p:sldId id="742" r:id="rId18"/>
    <p:sldId id="743" r:id="rId19"/>
    <p:sldId id="730" r:id="rId20"/>
    <p:sldId id="724" r:id="rId21"/>
    <p:sldId id="812" r:id="rId22"/>
    <p:sldId id="751" r:id="rId23"/>
    <p:sldId id="771" r:id="rId24"/>
    <p:sldId id="769" r:id="rId25"/>
    <p:sldId id="725" r:id="rId26"/>
    <p:sldId id="774" r:id="rId27"/>
    <p:sldId id="650" r:id="rId28"/>
    <p:sldId id="634" r:id="rId29"/>
    <p:sldId id="651" r:id="rId30"/>
    <p:sldId id="775" r:id="rId31"/>
    <p:sldId id="776" r:id="rId32"/>
    <p:sldId id="777" r:id="rId33"/>
    <p:sldId id="778" r:id="rId34"/>
    <p:sldId id="779" r:id="rId35"/>
    <p:sldId id="780" r:id="rId36"/>
    <p:sldId id="781" r:id="rId37"/>
    <p:sldId id="782" r:id="rId38"/>
    <p:sldId id="783" r:id="rId39"/>
    <p:sldId id="784" r:id="rId40"/>
    <p:sldId id="785" r:id="rId41"/>
    <p:sldId id="786" r:id="rId42"/>
    <p:sldId id="787" r:id="rId43"/>
    <p:sldId id="788" r:id="rId44"/>
    <p:sldId id="789" r:id="rId45"/>
    <p:sldId id="790" r:id="rId46"/>
    <p:sldId id="791" r:id="rId47"/>
    <p:sldId id="792" r:id="rId48"/>
    <p:sldId id="793" r:id="rId49"/>
    <p:sldId id="664" r:id="rId50"/>
    <p:sldId id="601" r:id="rId51"/>
    <p:sldId id="715" r:id="rId52"/>
    <p:sldId id="716" r:id="rId53"/>
    <p:sldId id="717" r:id="rId54"/>
    <p:sldId id="718" r:id="rId55"/>
    <p:sldId id="753" r:id="rId56"/>
    <p:sldId id="754" r:id="rId57"/>
    <p:sldId id="755" r:id="rId58"/>
    <p:sldId id="756" r:id="rId59"/>
    <p:sldId id="757" r:id="rId60"/>
    <p:sldId id="758" r:id="rId61"/>
    <p:sldId id="759" r:id="rId62"/>
    <p:sldId id="731" r:id="rId63"/>
    <p:sldId id="732" r:id="rId64"/>
    <p:sldId id="733" r:id="rId65"/>
    <p:sldId id="734" r:id="rId66"/>
    <p:sldId id="735" r:id="rId67"/>
    <p:sldId id="810" r:id="rId68"/>
    <p:sldId id="752" r:id="rId69"/>
    <p:sldId id="794" r:id="rId70"/>
    <p:sldId id="795" r:id="rId71"/>
    <p:sldId id="796" r:id="rId72"/>
    <p:sldId id="797" r:id="rId73"/>
    <p:sldId id="798" r:id="rId74"/>
    <p:sldId id="799" r:id="rId75"/>
    <p:sldId id="800" r:id="rId76"/>
    <p:sldId id="801" r:id="rId77"/>
    <p:sldId id="802" r:id="rId78"/>
    <p:sldId id="697" r:id="rId79"/>
    <p:sldId id="805" r:id="rId80"/>
    <p:sldId id="807" r:id="rId81"/>
    <p:sldId id="808" r:id="rId82"/>
  </p:sldIdLst>
  <p:sldSz cx="9144000" cy="6858000" type="screen4x3"/>
  <p:notesSz cx="7007225" cy="9288463"/>
  <p:embeddedFontLst>
    <p:embeddedFont>
      <p:font typeface="SimSun" panose="02010600030101010101" pitchFamily="2" charset="-122"/>
      <p:regular r:id="rId85"/>
    </p:embeddedFont>
    <p:embeddedFont>
      <p:font typeface="Arial Narrow" panose="020B0606020202030204" pitchFamily="34" charset="0"/>
      <p:regular r:id="rId86"/>
      <p:bold r:id="rId87"/>
      <p:italic r:id="rId88"/>
      <p:boldItalic r:id="rId89"/>
    </p:embeddedFont>
    <p:embeddedFont>
      <p:font typeface="Impact" panose="020B0806030902050204" pitchFamily="34" charset="0"/>
      <p:regular r:id="rId90"/>
    </p:embeddedFont>
    <p:embeddedFont>
      <p:font typeface="Franklin Gothic Book" panose="020B0503020102020204" pitchFamily="34" charset="0"/>
      <p:regular r:id="rId91"/>
      <p:italic r:id="rId92"/>
    </p:embeddedFont>
    <p:embeddedFont>
      <p:font typeface="SimSun" panose="02010600030101010101" pitchFamily="2" charset="-122"/>
      <p:regular r:id="rId85"/>
    </p:embeddedFont>
    <p:embeddedFont>
      <p:font typeface="Euclid Math One" panose="05050102010706020507" pitchFamily="18" charset="2"/>
      <p:regular r:id="rId93"/>
      <p:bold r:id="rId94"/>
    </p:embeddedFont>
    <p:embeddedFont>
      <p:font typeface="Consolas" panose="020B0609020204030204" pitchFamily="49" charset="0"/>
      <p:regular r:id="rId95"/>
      <p:bold r:id="rId96"/>
      <p:italic r:id="rId97"/>
      <p:boldItalic r:id="rId98"/>
    </p:embeddedFont>
    <p:embeddedFont>
      <p:font typeface="Marlett" pitchFamily="2" charset="2"/>
      <p:regular r:id="rId99"/>
    </p:embeddedFont>
    <p:embeddedFont>
      <p:font typeface="Times" panose="02020603050405020304" pitchFamily="18" charset="0"/>
      <p:regular r:id="rId100"/>
      <p:bold r:id="rId101"/>
      <p:italic r:id="rId102"/>
      <p:boldItalic r:id="rId103"/>
    </p:embeddedFont>
    <p:embeddedFont>
      <p:font typeface="Cambria Math" panose="02040503050406030204" pitchFamily="18" charset="0"/>
      <p:regular r:id="rId104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8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38">
          <p15:clr>
            <a:srgbClr val="A4A3A4"/>
          </p15:clr>
        </p15:guide>
        <p15:guide id="2" pos="282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9FF33"/>
    <a:srgbClr val="00FFFF"/>
    <a:srgbClr val="FFFFCC"/>
    <a:srgbClr val="FF0000"/>
    <a:srgbClr val="FF33CC"/>
    <a:srgbClr val="0000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6" autoAdjust="0"/>
    <p:restoredTop sz="94591" autoAdjust="0"/>
  </p:normalViewPr>
  <p:slideViewPr>
    <p:cSldViewPr snapToGrid="0">
      <p:cViewPr>
        <p:scale>
          <a:sx n="60" d="100"/>
          <a:sy n="60" d="100"/>
        </p:scale>
        <p:origin x="772" y="148"/>
      </p:cViewPr>
      <p:guideLst>
        <p:guide orient="horz" pos="37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1" d="100"/>
        <a:sy n="71" d="100"/>
      </p:scale>
      <p:origin x="0" y="-4100"/>
    </p:cViewPr>
  </p:sorterViewPr>
  <p:notesViewPr>
    <p:cSldViewPr snapToGrid="0">
      <p:cViewPr>
        <p:scale>
          <a:sx n="75" d="100"/>
          <a:sy n="75" d="100"/>
        </p:scale>
        <p:origin x="-562" y="429"/>
      </p:cViewPr>
      <p:guideLst>
        <p:guide orient="horz" pos="2138"/>
        <p:guide pos="282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handoutMaster" Target="handoutMasters/handoutMaster1.xml"/><Relationship Id="rId89" Type="http://schemas.openxmlformats.org/officeDocument/2006/relationships/font" Target="fonts/font5.fntdata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07" Type="http://schemas.openxmlformats.org/officeDocument/2006/relationships/theme" Target="theme/theme1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font" Target="fonts/font3.fntdata"/><Relationship Id="rId102" Type="http://schemas.openxmlformats.org/officeDocument/2006/relationships/font" Target="fonts/font18.fntdata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font" Target="fonts/font6.fntdata"/><Relationship Id="rId95" Type="http://schemas.openxmlformats.org/officeDocument/2006/relationships/font" Target="fonts/font11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100" Type="http://schemas.openxmlformats.org/officeDocument/2006/relationships/font" Target="fonts/font16.fntdata"/><Relationship Id="rId105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font" Target="fonts/font1.fntdata"/><Relationship Id="rId93" Type="http://schemas.openxmlformats.org/officeDocument/2006/relationships/font" Target="fonts/font9.fntdata"/><Relationship Id="rId98" Type="http://schemas.openxmlformats.org/officeDocument/2006/relationships/font" Target="fonts/font14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font" Target="fonts/font19.fntdata"/><Relationship Id="rId108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notesMaster" Target="notesMasters/notesMaster1.xml"/><Relationship Id="rId88" Type="http://schemas.openxmlformats.org/officeDocument/2006/relationships/font" Target="fonts/font4.fntdata"/><Relationship Id="rId91" Type="http://schemas.openxmlformats.org/officeDocument/2006/relationships/font" Target="fonts/font7.fntdata"/><Relationship Id="rId96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viewProps" Target="view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font" Target="fonts/font2.fntdata"/><Relationship Id="rId94" Type="http://schemas.openxmlformats.org/officeDocument/2006/relationships/font" Target="fonts/font10.fntdata"/><Relationship Id="rId99" Type="http://schemas.openxmlformats.org/officeDocument/2006/relationships/font" Target="fonts/font15.fntdata"/><Relationship Id="rId101" Type="http://schemas.openxmlformats.org/officeDocument/2006/relationships/font" Target="fonts/font17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font" Target="fonts/font13.fntdata"/><Relationship Id="rId104" Type="http://schemas.openxmlformats.org/officeDocument/2006/relationships/font" Target="fonts/font20.fntdata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7" Type="http://schemas.openxmlformats.org/officeDocument/2006/relationships/image" Target="../media/image61.wmf"/><Relationship Id="rId2" Type="http://schemas.openxmlformats.org/officeDocument/2006/relationships/image" Target="../media/image59.wmf"/><Relationship Id="rId1" Type="http://schemas.openxmlformats.org/officeDocument/2006/relationships/image" Target="../media/image55.wmf"/><Relationship Id="rId6" Type="http://schemas.openxmlformats.org/officeDocument/2006/relationships/image" Target="../media/image60.wmf"/><Relationship Id="rId5" Type="http://schemas.openxmlformats.org/officeDocument/2006/relationships/image" Target="../media/image56.wmf"/><Relationship Id="rId4" Type="http://schemas.openxmlformats.org/officeDocument/2006/relationships/image" Target="../media/image5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0.wmf"/><Relationship Id="rId1" Type="http://schemas.openxmlformats.org/officeDocument/2006/relationships/image" Target="../media/image55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55.wmf"/><Relationship Id="rId1" Type="http://schemas.openxmlformats.org/officeDocument/2006/relationships/image" Target="../media/image68.wmf"/><Relationship Id="rId4" Type="http://schemas.openxmlformats.org/officeDocument/2006/relationships/image" Target="../media/image70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55.wmf"/><Relationship Id="rId1" Type="http://schemas.openxmlformats.org/officeDocument/2006/relationships/image" Target="../media/image68.wmf"/><Relationship Id="rId4" Type="http://schemas.openxmlformats.org/officeDocument/2006/relationships/image" Target="../media/image7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55.wmf"/><Relationship Id="rId4" Type="http://schemas.openxmlformats.org/officeDocument/2006/relationships/image" Target="../media/image70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72.wmf"/><Relationship Id="rId1" Type="http://schemas.openxmlformats.org/officeDocument/2006/relationships/image" Target="../media/image55.wmf"/><Relationship Id="rId5" Type="http://schemas.openxmlformats.org/officeDocument/2006/relationships/image" Target="../media/image68.wmf"/><Relationship Id="rId4" Type="http://schemas.openxmlformats.org/officeDocument/2006/relationships/image" Target="../media/image58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72.wmf"/><Relationship Id="rId1" Type="http://schemas.openxmlformats.org/officeDocument/2006/relationships/image" Target="../media/image55.wmf"/><Relationship Id="rId4" Type="http://schemas.openxmlformats.org/officeDocument/2006/relationships/image" Target="../media/image64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72.wmf"/><Relationship Id="rId1" Type="http://schemas.openxmlformats.org/officeDocument/2006/relationships/image" Target="../media/image55.wmf"/><Relationship Id="rId4" Type="http://schemas.openxmlformats.org/officeDocument/2006/relationships/image" Target="../media/image64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image" Target="../media/image55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image" Target="../media/image55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72.wmf"/><Relationship Id="rId1" Type="http://schemas.openxmlformats.org/officeDocument/2006/relationships/image" Target="../media/image55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6.wmf"/><Relationship Id="rId1" Type="http://schemas.openxmlformats.org/officeDocument/2006/relationships/image" Target="../media/image95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wmf"/><Relationship Id="rId2" Type="http://schemas.openxmlformats.org/officeDocument/2006/relationships/image" Target="../media/image115.wmf"/><Relationship Id="rId1" Type="http://schemas.openxmlformats.org/officeDocument/2006/relationships/image" Target="../media/image1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7" Type="http://schemas.openxmlformats.org/officeDocument/2006/relationships/image" Target="../media/image39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7" Type="http://schemas.openxmlformats.org/officeDocument/2006/relationships/image" Target="../media/image56.wmf"/><Relationship Id="rId2" Type="http://schemas.openxmlformats.org/officeDocument/2006/relationships/image" Target="../media/image58.wmf"/><Relationship Id="rId1" Type="http://schemas.openxmlformats.org/officeDocument/2006/relationships/image" Target="../media/image55.wmf"/><Relationship Id="rId6" Type="http://schemas.openxmlformats.org/officeDocument/2006/relationships/image" Target="../media/image54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588"/>
            <a:ext cx="30353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340" tIns="0" rIns="20340" bIns="0" numCol="1" anchor="t" anchorCtr="0" compatLnSpc="1">
            <a:prstTxWarp prst="textNoShape">
              <a:avLst/>
            </a:prstTxWarp>
          </a:bodyPr>
          <a:lstStyle>
            <a:lvl1pPr defTabSz="974725">
              <a:defRPr sz="1000" i="1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1588"/>
            <a:ext cx="30353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340" tIns="0" rIns="20340" bIns="0" numCol="1" anchor="t" anchorCtr="0" compatLnSpc="1">
            <a:prstTxWarp prst="textNoShape">
              <a:avLst/>
            </a:prstTxWarp>
          </a:bodyPr>
          <a:lstStyle>
            <a:lvl1pPr algn="r" defTabSz="974725">
              <a:defRPr sz="1000" i="1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4913"/>
            <a:ext cx="30353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340" tIns="0" rIns="20340" bIns="0" numCol="1" anchor="b" anchorCtr="0" compatLnSpc="1">
            <a:prstTxWarp prst="textNoShape">
              <a:avLst/>
            </a:prstTxWarp>
          </a:bodyPr>
          <a:lstStyle>
            <a:lvl1pPr defTabSz="974725">
              <a:defRPr sz="1000" i="1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24913"/>
            <a:ext cx="30353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340" tIns="0" rIns="20340" bIns="0" numCol="1" anchor="b" anchorCtr="0" compatLnSpc="1">
            <a:prstTxWarp prst="textNoShape">
              <a:avLst/>
            </a:prstTxWarp>
          </a:bodyPr>
          <a:lstStyle>
            <a:lvl1pPr algn="r" defTabSz="974725">
              <a:defRPr sz="1000" i="1">
                <a:latin typeface="Arial" pitchFamily="34" charset="0"/>
              </a:defRPr>
            </a:lvl1pPr>
          </a:lstStyle>
          <a:p>
            <a:fld id="{8F9868EB-E254-4744-908D-8DF81693131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3130550" y="8843963"/>
            <a:ext cx="7461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7616" tIns="45373" rIns="87616" bIns="45373">
            <a:spAutoFit/>
          </a:bodyPr>
          <a:lstStyle/>
          <a:p>
            <a:pPr algn="ctr" defTabSz="925513">
              <a:lnSpc>
                <a:spcPct val="90000"/>
              </a:lnSpc>
            </a:pPr>
            <a:r>
              <a:rPr lang="en-US" sz="1200">
                <a:latin typeface="Arial" pitchFamily="34" charset="0"/>
              </a:rPr>
              <a:t>Page </a:t>
            </a:r>
            <a:fld id="{E7617EEE-71F6-44F8-9C83-ADCD7F16876B}" type="slidenum">
              <a:rPr lang="en-US" sz="1200">
                <a:latin typeface="Arial" pitchFamily="34" charset="0"/>
              </a:rPr>
              <a:pPr algn="ctr" defTabSz="925513">
                <a:lnSpc>
                  <a:spcPct val="90000"/>
                </a:lnSpc>
              </a:pPr>
              <a:t>‹#›</a:t>
            </a:fld>
            <a:endParaRPr lang="en-US" sz="12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852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588"/>
            <a:ext cx="30353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340" tIns="0" rIns="20340" bIns="0" numCol="1" anchor="t" anchorCtr="0" compatLnSpc="1">
            <a:prstTxWarp prst="textNoShape">
              <a:avLst/>
            </a:prstTxWarp>
          </a:bodyPr>
          <a:lstStyle>
            <a:lvl1pPr defTabSz="974725">
              <a:defRPr sz="1000" i="1"/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1588"/>
            <a:ext cx="30353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340" tIns="0" rIns="20340" bIns="0" numCol="1" anchor="t" anchorCtr="0" compatLnSpc="1">
            <a:prstTxWarp prst="textNoShape">
              <a:avLst/>
            </a:prstTxWarp>
          </a:bodyPr>
          <a:lstStyle>
            <a:lvl1pPr algn="r" defTabSz="974725">
              <a:defRPr sz="1000" i="1"/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4913"/>
            <a:ext cx="30353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340" tIns="0" rIns="20340" bIns="0" numCol="1" anchor="b" anchorCtr="0" compatLnSpc="1">
            <a:prstTxWarp prst="textNoShape">
              <a:avLst/>
            </a:prstTxWarp>
          </a:bodyPr>
          <a:lstStyle>
            <a:lvl1pPr defTabSz="974725">
              <a:defRPr sz="1000" i="1"/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24913"/>
            <a:ext cx="30353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340" tIns="0" rIns="20340" bIns="0" numCol="1" anchor="b" anchorCtr="0" compatLnSpc="1">
            <a:prstTxWarp prst="textNoShape">
              <a:avLst/>
            </a:prstTxWarp>
          </a:bodyPr>
          <a:lstStyle>
            <a:lvl1pPr algn="r" defTabSz="974725">
              <a:defRPr sz="1000" i="1"/>
            </a:lvl1pPr>
          </a:lstStyle>
          <a:p>
            <a:fld id="{6CB4AD40-DE76-4EE3-8430-C7DFEA32BB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130550" y="8843963"/>
            <a:ext cx="7461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7616" tIns="45373" rIns="87616" bIns="45373">
            <a:spAutoFit/>
          </a:bodyPr>
          <a:lstStyle/>
          <a:p>
            <a:pPr algn="ctr" defTabSz="925513">
              <a:lnSpc>
                <a:spcPct val="90000"/>
              </a:lnSpc>
            </a:pPr>
            <a:r>
              <a:rPr lang="en-US" sz="1200">
                <a:latin typeface="Arial" pitchFamily="34" charset="0"/>
              </a:rPr>
              <a:t>Page </a:t>
            </a:r>
            <a:fld id="{A7EB664E-D4D8-4B05-A797-86DA7C7AF01D}" type="slidenum">
              <a:rPr lang="en-US" sz="1200">
                <a:latin typeface="Arial" pitchFamily="34" charset="0"/>
              </a:rPr>
              <a:pPr algn="ctr" defTabSz="925513">
                <a:lnSpc>
                  <a:spcPct val="90000"/>
                </a:lnSpc>
              </a:pPr>
              <a:t>‹#›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205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9038" y="704850"/>
            <a:ext cx="4629150" cy="3471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759075" y="839788"/>
            <a:ext cx="4030663" cy="742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10" tIns="46937" rIns="92310" bIns="469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239713" y="8570913"/>
            <a:ext cx="6584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725613" y="198438"/>
            <a:ext cx="4019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310" tIns="46937" rIns="92310" bIns="46937">
            <a:spAutoFit/>
          </a:bodyPr>
          <a:lstStyle/>
          <a:p>
            <a:pPr defTabSz="974725"/>
            <a:r>
              <a:rPr lang="en-US" sz="1200" b="1">
                <a:latin typeface="Arial" pitchFamily="34" charset="0"/>
              </a:rPr>
              <a:t>Intel Corporate Standard for On-screen presentations.</a:t>
            </a:r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>
            <a:off x="223838" y="615950"/>
            <a:ext cx="6584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594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19175" rtl="0" fontAlgn="base">
      <a:lnSpc>
        <a:spcPct val="87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82600" algn="l" defTabSz="1019175" rtl="0" fontAlgn="base">
      <a:lnSpc>
        <a:spcPct val="87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65200" algn="l" defTabSz="1019175" rtl="0" fontAlgn="base">
      <a:lnSpc>
        <a:spcPct val="87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447800" algn="l" defTabSz="1019175" rtl="0" fontAlgn="base">
      <a:lnSpc>
        <a:spcPct val="87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930400" algn="l" defTabSz="1019175" rtl="0" fontAlgn="base">
      <a:lnSpc>
        <a:spcPct val="87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defTabSz="914300"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aseline="0" dirty="0" smtClean="0"/>
                  <a:t>First, we start with volume integral equation(VIE). Here we consider an arbitrarily shaped 3-D inhomogeneous dielectric body of complex permittivity </a:t>
                </a:r>
                <a:r>
                  <a:rPr lang="en-US" i="0" baseline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𝜖</a:t>
                </a:r>
                <a:r>
                  <a:rPr lang="en-US" baseline="0" dirty="0" smtClean="0"/>
                  <a:t> occupying volume V. It is exposed to an incident field </a:t>
                </a:r>
                <a:r>
                  <a:rPr lang="en-US" baseline="0" dirty="0" err="1" smtClean="0"/>
                  <a:t>Einc</a:t>
                </a:r>
                <a:r>
                  <a:rPr lang="en-US" baseline="0" dirty="0" smtClean="0"/>
                  <a:t>. </a:t>
                </a:r>
                <a:r>
                  <a:rPr lang="en-US" baseline="0" dirty="0" smtClean="0"/>
                  <a:t>Then we know total electrical field is the sum of incident field and scattered field. 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F155D-EA7C-47D4-A7EC-6C8E626F1BF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9965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defTabSz="914300"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For each leaf node </a:t>
                </a:r>
                <a:r>
                  <a:rPr lang="en-US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we perform a QL factorization of its cluster basis </a:t>
                </a:r>
                <a:r>
                  <a:rPr lang="en-US" sz="1200" b="1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𝐕_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𝑖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to 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obtain Qi</a:t>
                </a:r>
                <a:r>
                  <a:rPr lang="en-US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matrix and lower triangle matrix U(</a:t>
                </a:r>
                <a:r>
                  <a:rPr lang="en-US" sz="1200" kern="1200" baseline="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touda</a:t>
                </a:r>
                <a:r>
                  <a:rPr lang="en-US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). Then we use Qi  and </a:t>
                </a:r>
                <a:r>
                  <a:rPr lang="en-US" sz="1200" kern="1200" baseline="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Qj</a:t>
                </a:r>
                <a:r>
                  <a:rPr lang="en-US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matrix to introduce many zeros to admissible block </a:t>
                </a:r>
                <a:r>
                  <a:rPr lang="en-US" i="0"/>
                  <a:t>"V</a:t>
                </a:r>
                <a:r>
                  <a:rPr 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" </a:t>
                </a:r>
                <a:r>
                  <a:rPr lang="en-US" sz="1200" i="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_</a:t>
                </a:r>
                <a:r>
                  <a:rPr 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𝑖 "S" _(𝑖,𝑗)</a:t>
                </a:r>
                <a:r>
                  <a:rPr lang="en-US" sz="1200" b="0" i="0" kern="120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 </a:t>
                </a:r>
                <a:r>
                  <a:rPr 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"V</a:t>
                </a:r>
                <a:r>
                  <a:rPr lang="en-US" sz="1200" i="0" kern="120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" </a:t>
                </a:r>
                <a:r>
                  <a:rPr lang="en-US" sz="1200" b="0" i="0" kern="120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_</a:t>
                </a:r>
                <a:r>
                  <a:rPr 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𝑗</a:t>
                </a:r>
                <a:r>
                  <a:rPr lang="en-US" sz="1200" i="0" kern="120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^</a:t>
                </a:r>
                <a:r>
                  <a:rPr lang="en-US" sz="1200" b="0" i="0" kern="120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𝑇</a:t>
                </a:r>
                <a:endParaRPr lang="en-US" sz="1200" b="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Let </a:t>
                </a:r>
                <a:r>
                  <a:rPr lang="en-US" sz="1200" b="1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Q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be a block diagonal matrix containing all Qi in its diagonal blocks.</a:t>
                </a:r>
                <a:r>
                  <a:rPr lang="en-US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Then Q^T</a:t>
                </a:r>
                <a:r>
                  <a:rPr lang="en-US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Z Q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operation will introduce many zeros to</a:t>
                </a:r>
                <a:r>
                  <a:rPr lang="en-US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all 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1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Z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’s admissible blocks.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F155D-EA7C-47D4-A7EC-6C8E626F1BF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7490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defTabSz="914300"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For each leaf node </a:t>
                </a:r>
                <a:r>
                  <a:rPr lang="en-US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we perform a QL factorization of its cluster basis </a:t>
                </a:r>
                <a:r>
                  <a:rPr lang="en-US" sz="1200" b="1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𝐕_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𝑖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to 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obtain Qi</a:t>
                </a:r>
                <a:r>
                  <a:rPr lang="en-US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matrix and lower triangle matrix U(</a:t>
                </a:r>
                <a:r>
                  <a:rPr lang="en-US" sz="1200" kern="1200" baseline="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touda</a:t>
                </a:r>
                <a:r>
                  <a:rPr lang="en-US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). Then we use Qi  and </a:t>
                </a:r>
                <a:r>
                  <a:rPr lang="en-US" sz="1200" kern="1200" baseline="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Qj</a:t>
                </a:r>
                <a:r>
                  <a:rPr lang="en-US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matrix to introduce many zeros to admissible block </a:t>
                </a:r>
                <a:r>
                  <a:rPr lang="en-US" i="0"/>
                  <a:t>"V</a:t>
                </a:r>
                <a:r>
                  <a:rPr 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" </a:t>
                </a:r>
                <a:r>
                  <a:rPr lang="en-US" sz="1200" i="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_</a:t>
                </a:r>
                <a:r>
                  <a:rPr 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𝑖 "S" _(𝑖,𝑗)</a:t>
                </a:r>
                <a:r>
                  <a:rPr lang="en-US" sz="1200" b="0" i="0" kern="120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 </a:t>
                </a:r>
                <a:r>
                  <a:rPr 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"V</a:t>
                </a:r>
                <a:r>
                  <a:rPr lang="en-US" sz="1200" i="0" kern="120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" </a:t>
                </a:r>
                <a:r>
                  <a:rPr lang="en-US" sz="1200" b="0" i="0" kern="120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_</a:t>
                </a:r>
                <a:r>
                  <a:rPr 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𝑗</a:t>
                </a:r>
                <a:r>
                  <a:rPr lang="en-US" sz="1200" i="0" kern="120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^</a:t>
                </a:r>
                <a:r>
                  <a:rPr lang="en-US" sz="1200" b="0" i="0" kern="120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𝑇</a:t>
                </a:r>
                <a:endParaRPr lang="en-US" sz="1200" b="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Let </a:t>
                </a:r>
                <a:r>
                  <a:rPr lang="en-US" sz="1200" b="1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Q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be a block diagonal matrix containing all Qi in its diagonal blocks.</a:t>
                </a:r>
                <a:r>
                  <a:rPr lang="en-US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Then Q^T</a:t>
                </a:r>
                <a:r>
                  <a:rPr lang="en-US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Z Q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operation will introduce many zeros to</a:t>
                </a:r>
                <a:r>
                  <a:rPr lang="en-US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all 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1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Z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’s admissible blocks.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F155D-EA7C-47D4-A7EC-6C8E626F1BF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1778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defTabSz="914300"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For each leaf node </a:t>
                </a:r>
                <a:r>
                  <a:rPr lang="en-US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we perform a QL factorization of its cluster basis </a:t>
                </a:r>
                <a:r>
                  <a:rPr lang="en-US" sz="1200" b="1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𝐕_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𝑖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to 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obtain Qi</a:t>
                </a:r>
                <a:r>
                  <a:rPr lang="en-US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matrix and lower triangle matrix U(</a:t>
                </a:r>
                <a:r>
                  <a:rPr lang="en-US" sz="1200" kern="1200" baseline="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touda</a:t>
                </a:r>
                <a:r>
                  <a:rPr lang="en-US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). Then we use Qi  and </a:t>
                </a:r>
                <a:r>
                  <a:rPr lang="en-US" sz="1200" kern="1200" baseline="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Qj</a:t>
                </a:r>
                <a:r>
                  <a:rPr lang="en-US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matrix to introduce many zeros to admissible block </a:t>
                </a:r>
                <a:r>
                  <a:rPr lang="en-US" i="0"/>
                  <a:t>"V</a:t>
                </a:r>
                <a:r>
                  <a:rPr 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" </a:t>
                </a:r>
                <a:r>
                  <a:rPr lang="en-US" sz="1200" i="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_</a:t>
                </a:r>
                <a:r>
                  <a:rPr 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𝑖 "S" _(𝑖,𝑗)</a:t>
                </a:r>
                <a:r>
                  <a:rPr lang="en-US" sz="1200" b="0" i="0" kern="120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 </a:t>
                </a:r>
                <a:r>
                  <a:rPr 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"V</a:t>
                </a:r>
                <a:r>
                  <a:rPr lang="en-US" sz="1200" i="0" kern="120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" </a:t>
                </a:r>
                <a:r>
                  <a:rPr lang="en-US" sz="1200" b="0" i="0" kern="120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_</a:t>
                </a:r>
                <a:r>
                  <a:rPr 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𝑗</a:t>
                </a:r>
                <a:r>
                  <a:rPr lang="en-US" sz="1200" i="0" kern="120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^</a:t>
                </a:r>
                <a:r>
                  <a:rPr lang="en-US" sz="1200" b="0" i="0" kern="120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𝑇</a:t>
                </a:r>
                <a:endParaRPr lang="en-US" sz="1200" b="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Let </a:t>
                </a:r>
                <a:r>
                  <a:rPr lang="en-US" sz="1200" b="1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Q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be a block diagonal matrix containing all Qi in its diagonal blocks.</a:t>
                </a:r>
                <a:r>
                  <a:rPr lang="en-US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Then Q^T</a:t>
                </a:r>
                <a:r>
                  <a:rPr lang="en-US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Z Q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operation will introduce many zeros to</a:t>
                </a:r>
                <a:r>
                  <a:rPr lang="en-US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all 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1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Z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’s admissible blocks.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F155D-EA7C-47D4-A7EC-6C8E626F1BF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8090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defTabSz="914300"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For each leaf node </a:t>
                </a:r>
                <a:r>
                  <a:rPr lang="en-US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we perform a QL factorization of its cluster basis </a:t>
                </a:r>
                <a:r>
                  <a:rPr lang="en-US" sz="1200" b="1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𝐕_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𝑖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to 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obtain Qi</a:t>
                </a:r>
                <a:r>
                  <a:rPr lang="en-US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matrix and lower triangle matrix U(</a:t>
                </a:r>
                <a:r>
                  <a:rPr lang="en-US" sz="1200" kern="1200" baseline="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touda</a:t>
                </a:r>
                <a:r>
                  <a:rPr lang="en-US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). Then we use Qi  and </a:t>
                </a:r>
                <a:r>
                  <a:rPr lang="en-US" sz="1200" kern="1200" baseline="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Qj</a:t>
                </a:r>
                <a:r>
                  <a:rPr lang="en-US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matrix to introduce many zeros to admissible block </a:t>
                </a:r>
                <a:r>
                  <a:rPr lang="en-US" i="0"/>
                  <a:t>"V</a:t>
                </a:r>
                <a:r>
                  <a:rPr 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" </a:t>
                </a:r>
                <a:r>
                  <a:rPr lang="en-US" sz="1200" i="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_</a:t>
                </a:r>
                <a:r>
                  <a:rPr 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𝑖 "S" _(𝑖,𝑗)</a:t>
                </a:r>
                <a:r>
                  <a:rPr lang="en-US" sz="1200" b="0" i="0" kern="120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 </a:t>
                </a:r>
                <a:r>
                  <a:rPr 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"V</a:t>
                </a:r>
                <a:r>
                  <a:rPr lang="en-US" sz="1200" i="0" kern="120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" </a:t>
                </a:r>
                <a:r>
                  <a:rPr lang="en-US" sz="1200" b="0" i="0" kern="120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_</a:t>
                </a:r>
                <a:r>
                  <a:rPr 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𝑗</a:t>
                </a:r>
                <a:r>
                  <a:rPr lang="en-US" sz="1200" i="0" kern="120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^</a:t>
                </a:r>
                <a:r>
                  <a:rPr lang="en-US" sz="1200" b="0" i="0" kern="120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𝑇</a:t>
                </a:r>
                <a:endParaRPr lang="en-US" sz="1200" b="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Let </a:t>
                </a:r>
                <a:r>
                  <a:rPr lang="en-US" sz="1200" b="1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Q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be a block diagonal matrix containing all Qi in its diagonal blocks.</a:t>
                </a:r>
                <a:r>
                  <a:rPr lang="en-US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Then Q^T</a:t>
                </a:r>
                <a:r>
                  <a:rPr lang="en-US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Z Q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operation will introduce many zeros to</a:t>
                </a:r>
                <a:r>
                  <a:rPr lang="en-US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all 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1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Z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’s admissible blocks.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F155D-EA7C-47D4-A7EC-6C8E626F1BF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9986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F155D-EA7C-47D4-A7EC-6C8E626F1BF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8425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F155D-EA7C-47D4-A7EC-6C8E626F1BF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0045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F155D-EA7C-47D4-A7EC-6C8E626F1BF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5378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F155D-EA7C-47D4-A7EC-6C8E626F1BF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423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F155D-EA7C-47D4-A7EC-6C8E626F1BF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374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F155D-EA7C-47D4-A7EC-6C8E626F1BF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652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4D0A7BF-9DAC-4D34-BEA7-AC2F4937CBD6}" type="slidenum">
              <a:rPr lang="zh-CN" altLang="en-US" smtClean="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zh-CN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4904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F155D-EA7C-47D4-A7EC-6C8E626F1BF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645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F155D-EA7C-47D4-A7EC-6C8E626F1BFB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7822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F155D-EA7C-47D4-A7EC-6C8E626F1BF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78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F155D-EA7C-47D4-A7EC-6C8E626F1BF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857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F155D-EA7C-47D4-A7EC-6C8E626F1BFB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2602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F155D-EA7C-47D4-A7EC-6C8E626F1BFB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4587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F155D-EA7C-47D4-A7EC-6C8E626F1BFB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1482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F155D-EA7C-47D4-A7EC-6C8E626F1BFB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9838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F155D-EA7C-47D4-A7EC-6C8E626F1BFB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5598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F155D-EA7C-47D4-A7EC-6C8E626F1BFB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220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E40056E-835D-487A-9FB9-F233170A92FC}" type="slidenum">
              <a:rPr lang="zh-CN" altLang="en-US" smtClean="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zh-CN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8556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F155D-EA7C-47D4-A7EC-6C8E626F1BFB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2602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F155D-EA7C-47D4-A7EC-6C8E626F1BFB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9385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F155D-EA7C-47D4-A7EC-6C8E626F1BFB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8997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F155D-EA7C-47D4-A7EC-6C8E626F1BFB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7287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F155D-EA7C-47D4-A7EC-6C8E626F1BFB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730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F155D-EA7C-47D4-A7EC-6C8E626F1BFB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0938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4AD40-DE76-4EE3-8430-C7DFEA32BB41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8024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747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BD7C3F-A98E-4BE1-BD40-DB4F7AAE306D}" type="slidenum">
              <a:rPr kumimoji="0" lang="en-US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7472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236361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747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BD7C3F-A98E-4BE1-BD40-DB4F7AAE306D}" type="slidenum">
              <a:rPr kumimoji="0" lang="en-US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7472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446297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747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BD7C3F-A98E-4BE1-BD40-DB4F7AAE306D}" type="slidenum">
              <a:rPr kumimoji="0" lang="en-US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7472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9525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AC60DDF0-9FF8-467C-BD52-96A29809C660}" type="slidenum">
              <a:rPr lang="zh-CN" altLang="en-US" sz="1200" smtClean="0"/>
              <a:pPr/>
              <a:t>14</a:t>
            </a:fld>
            <a:endParaRPr lang="en-US" altLang="zh-CN" sz="1200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5588" y="814388"/>
            <a:ext cx="3027362" cy="2270125"/>
          </a:xfrm>
          <a:ln w="12700" cap="flat">
            <a:solidFill>
              <a:schemeClr val="tx1"/>
            </a:solidFill>
          </a:ln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5825" y="814388"/>
            <a:ext cx="3368675" cy="7729537"/>
          </a:xfrm>
          <a:noFill/>
        </p:spPr>
        <p:txBody>
          <a:bodyPr lIns="91852" tIns="45926" rIns="91852" bIns="45926"/>
          <a:lstStyle/>
          <a:p>
            <a:pPr eaLnBrk="1" hangingPunct="1"/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264847418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747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BD7C3F-A98E-4BE1-BD40-DB4F7AAE306D}" type="slidenum">
              <a:rPr kumimoji="0" lang="en-US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7472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434603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747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BD7C3F-A98E-4BE1-BD40-DB4F7AAE306D}" type="slidenum">
              <a:rPr kumimoji="0" lang="en-US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7472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798893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747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BD7C3F-A98E-4BE1-BD40-DB4F7AAE306D}" type="slidenum">
              <a:rPr kumimoji="0" lang="en-US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7472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971750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747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BD7C3F-A98E-4BE1-BD40-DB4F7AAE306D}" type="slidenum">
              <a:rPr kumimoji="0" lang="en-US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7472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007942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747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BD7C3F-A98E-4BE1-BD40-DB4F7AAE306D}" type="slidenum">
              <a:rPr kumimoji="0" lang="en-US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7472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789336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747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BD7C3F-A98E-4BE1-BD40-DB4F7AAE306D}" type="slidenum">
              <a:rPr kumimoji="0" lang="en-US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7472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484647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05476" name="Date Placeholder 3"/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445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宋体" panose="02010600030101010101" pitchFamily="2" charset="-122"/>
                <a:cs typeface="+mn-cs"/>
              </a:rPr>
              <a:t>sdFDAF</a:t>
            </a:r>
            <a:endParaRPr kumimoji="0" lang="en-US" altLang="zh-CN" sz="12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547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445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311BD0-41FF-4535-903A-0FD98A5BF14C}" type="slidenum">
              <a:rPr kumimoji="0" lang="zh-CN" altLang="en-US" sz="1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445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altLang="zh-CN" sz="12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351569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06500" name="Date Placeholder 3"/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445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宋体" panose="02010600030101010101" pitchFamily="2" charset="-122"/>
                <a:cs typeface="+mn-cs"/>
              </a:rPr>
              <a:t>sdFDAF</a:t>
            </a:r>
            <a:endParaRPr kumimoji="0" lang="en-US" altLang="zh-CN" sz="12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650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445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A7CA34-72C1-48B2-AF7C-DF2E6B6E2641}" type="slidenum">
              <a:rPr kumimoji="0" lang="zh-CN" altLang="en-US" sz="1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445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altLang="zh-CN" sz="12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167157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07524" name="Date Placeholder 3"/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445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宋体" panose="02010600030101010101" pitchFamily="2" charset="-122"/>
                <a:cs typeface="+mn-cs"/>
              </a:rPr>
              <a:t>sdFDAF</a:t>
            </a:r>
            <a:endParaRPr kumimoji="0" lang="en-US" altLang="zh-CN" sz="12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752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445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3BE253-A29D-4589-BD89-CC9B1AE4E1A7}" type="slidenum">
              <a:rPr kumimoji="0" lang="zh-CN" altLang="en-US" sz="1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445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altLang="zh-CN" sz="12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8616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4516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759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868" indent="-285718" defTabSz="931759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2874" indent="-228574" defTabSz="931759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023" indent="-228574" defTabSz="931759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173" indent="-228574" defTabSz="931759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322" indent="-228574" defTabSz="9317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471" indent="-228574" defTabSz="9317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8620" indent="-228574" defTabSz="9317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5770" indent="-228574" defTabSz="9317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/>
              <a:t>sdFDAF</a:t>
            </a:r>
            <a:endParaRPr lang="en-US" altLang="zh-CN"/>
          </a:p>
        </p:txBody>
      </p:sp>
      <p:sp>
        <p:nvSpPr>
          <p:cNvPr id="6451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759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868" indent="-285718" defTabSz="931759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2874" indent="-228574" defTabSz="931759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023" indent="-228574" defTabSz="931759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173" indent="-228574" defTabSz="931759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322" indent="-228574" defTabSz="9317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471" indent="-228574" defTabSz="9317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8620" indent="-228574" defTabSz="9317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5770" indent="-228574" defTabSz="9317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586321D-B864-43F9-A6F1-D9ED054680DB}" type="slidenum">
              <a:rPr lang="zh-CN" altLang="en-US"/>
              <a:pPr>
                <a:spcBef>
                  <a:spcPct val="0"/>
                </a:spcBef>
              </a:pPr>
              <a:t>21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32423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F76F93BC-03E3-4510-A480-07EDC939D930}" type="slidenum">
              <a:rPr lang="en-US" altLang="en-US" sz="1200"/>
              <a:pPr/>
              <a:t>25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676092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defTabSz="914300"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For each leaf node </a:t>
                </a:r>
                <a:r>
                  <a:rPr lang="en-US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we perform a QL factorization of its cluster basis </a:t>
                </a:r>
                <a:r>
                  <a:rPr lang="en-US" sz="1200" b="1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𝐕_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𝑖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to 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obtain Qi</a:t>
                </a:r>
                <a:r>
                  <a:rPr lang="en-US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matrix and lower triangle matrix U(</a:t>
                </a:r>
                <a:r>
                  <a:rPr lang="en-US" sz="1200" kern="1200" baseline="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touda</a:t>
                </a:r>
                <a:r>
                  <a:rPr lang="en-US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). Then we use Qi  and </a:t>
                </a:r>
                <a:r>
                  <a:rPr lang="en-US" sz="1200" kern="1200" baseline="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Qj</a:t>
                </a:r>
                <a:r>
                  <a:rPr lang="en-US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matrix to introduce many zeros to admissible block </a:t>
                </a:r>
                <a:r>
                  <a:rPr lang="en-US" i="0"/>
                  <a:t>"V</a:t>
                </a:r>
                <a:r>
                  <a:rPr 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" </a:t>
                </a:r>
                <a:r>
                  <a:rPr lang="en-US" sz="1200" i="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_</a:t>
                </a:r>
                <a:r>
                  <a:rPr 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𝑖 "S" _(𝑖,𝑗)</a:t>
                </a:r>
                <a:r>
                  <a:rPr lang="en-US" sz="1200" b="0" i="0" kern="120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 </a:t>
                </a:r>
                <a:r>
                  <a:rPr 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"V</a:t>
                </a:r>
                <a:r>
                  <a:rPr lang="en-US" sz="1200" i="0" kern="120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" </a:t>
                </a:r>
                <a:r>
                  <a:rPr lang="en-US" sz="1200" b="0" i="0" kern="120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_</a:t>
                </a:r>
                <a:r>
                  <a:rPr 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𝑗</a:t>
                </a:r>
                <a:r>
                  <a:rPr lang="en-US" sz="1200" i="0" kern="120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^</a:t>
                </a:r>
                <a:r>
                  <a:rPr lang="en-US" sz="1200" b="0" i="0" kern="120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𝑇</a:t>
                </a:r>
                <a:endParaRPr lang="en-US" sz="1200" b="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Let </a:t>
                </a:r>
                <a:r>
                  <a:rPr lang="en-US" sz="1200" b="1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Q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be a block diagonal matrix containing all Qi in its diagonal blocks.</a:t>
                </a:r>
                <a:r>
                  <a:rPr lang="en-US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Then Q^T</a:t>
                </a:r>
                <a:r>
                  <a:rPr lang="en-US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Z Q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operation will introduce many zeros to</a:t>
                </a:r>
                <a:r>
                  <a:rPr lang="en-US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all 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1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Z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’s admissible blocks.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F155D-EA7C-47D4-A7EC-6C8E626F1BF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041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defTabSz="914300"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For each leaf node </a:t>
                </a:r>
                <a:r>
                  <a:rPr lang="en-US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we perform a QL factorization of its cluster basis </a:t>
                </a:r>
                <a:r>
                  <a:rPr lang="en-US" sz="1200" b="1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𝐕_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𝑖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to 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obtain Qi</a:t>
                </a:r>
                <a:r>
                  <a:rPr lang="en-US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matrix and lower triangle matrix U(</a:t>
                </a:r>
                <a:r>
                  <a:rPr lang="en-US" sz="1200" kern="1200" baseline="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touda</a:t>
                </a:r>
                <a:r>
                  <a:rPr lang="en-US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). Then we use Qi  and </a:t>
                </a:r>
                <a:r>
                  <a:rPr lang="en-US" sz="1200" kern="1200" baseline="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Qj</a:t>
                </a:r>
                <a:r>
                  <a:rPr lang="en-US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matrix to introduce many zeros to admissible block </a:t>
                </a:r>
                <a:r>
                  <a:rPr lang="en-US" i="0"/>
                  <a:t>"V</a:t>
                </a:r>
                <a:r>
                  <a:rPr 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" </a:t>
                </a:r>
                <a:r>
                  <a:rPr lang="en-US" sz="1200" i="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_</a:t>
                </a:r>
                <a:r>
                  <a:rPr 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𝑖 "S" _(𝑖,𝑗)</a:t>
                </a:r>
                <a:r>
                  <a:rPr lang="en-US" sz="1200" b="0" i="0" kern="120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 </a:t>
                </a:r>
                <a:r>
                  <a:rPr 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"V</a:t>
                </a:r>
                <a:r>
                  <a:rPr lang="en-US" sz="1200" i="0" kern="120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" </a:t>
                </a:r>
                <a:r>
                  <a:rPr lang="en-US" sz="1200" b="0" i="0" kern="120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_</a:t>
                </a:r>
                <a:r>
                  <a:rPr 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𝑗</a:t>
                </a:r>
                <a:r>
                  <a:rPr lang="en-US" sz="1200" i="0" kern="120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^</a:t>
                </a:r>
                <a:r>
                  <a:rPr lang="en-US" sz="1200" b="0" i="0" kern="120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𝑇</a:t>
                </a:r>
                <a:endParaRPr lang="en-US" sz="1200" b="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Let </a:t>
                </a:r>
                <a:r>
                  <a:rPr lang="en-US" sz="1200" b="1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Q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be a block diagonal matrix containing all Qi in its diagonal blocks.</a:t>
                </a:r>
                <a:r>
                  <a:rPr lang="en-US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Then Q^T</a:t>
                </a:r>
                <a:r>
                  <a:rPr lang="en-US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Z Q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operation will introduce many zeros to</a:t>
                </a:r>
                <a:r>
                  <a:rPr lang="en-US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all 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1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Z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’s admissible blocks.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F155D-EA7C-47D4-A7EC-6C8E626F1BF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20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defTabSz="914300"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For each leaf node </a:t>
                </a:r>
                <a:r>
                  <a:rPr lang="en-US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we perform a QL factorization of its cluster basis </a:t>
                </a:r>
                <a:r>
                  <a:rPr lang="en-US" sz="1200" b="1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𝐕_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𝑖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to 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obtain Qi</a:t>
                </a:r>
                <a:r>
                  <a:rPr lang="en-US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matrix and lower triangle matrix U(</a:t>
                </a:r>
                <a:r>
                  <a:rPr lang="en-US" sz="1200" kern="1200" baseline="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touda</a:t>
                </a:r>
                <a:r>
                  <a:rPr lang="en-US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). Then we use Qi  and </a:t>
                </a:r>
                <a:r>
                  <a:rPr lang="en-US" sz="1200" kern="1200" baseline="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Qj</a:t>
                </a:r>
                <a:r>
                  <a:rPr lang="en-US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matrix to introduce many zeros to admissible block </a:t>
                </a:r>
                <a:r>
                  <a:rPr lang="en-US" i="0"/>
                  <a:t>"V</a:t>
                </a:r>
                <a:r>
                  <a:rPr 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" </a:t>
                </a:r>
                <a:r>
                  <a:rPr lang="en-US" sz="1200" i="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_</a:t>
                </a:r>
                <a:r>
                  <a:rPr 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𝑖 "S" _(𝑖,𝑗)</a:t>
                </a:r>
                <a:r>
                  <a:rPr lang="en-US" sz="1200" b="0" i="0" kern="120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 </a:t>
                </a:r>
                <a:r>
                  <a:rPr 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"V</a:t>
                </a:r>
                <a:r>
                  <a:rPr lang="en-US" sz="1200" i="0" kern="120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" </a:t>
                </a:r>
                <a:r>
                  <a:rPr lang="en-US" sz="1200" b="0" i="0" kern="120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_</a:t>
                </a:r>
                <a:r>
                  <a:rPr 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𝑗</a:t>
                </a:r>
                <a:r>
                  <a:rPr lang="en-US" sz="1200" i="0" kern="120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^</a:t>
                </a:r>
                <a:r>
                  <a:rPr lang="en-US" sz="1200" b="0" i="0" kern="120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𝑇</a:t>
                </a:r>
                <a:endParaRPr lang="en-US" sz="1200" b="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Let </a:t>
                </a:r>
                <a:r>
                  <a:rPr lang="en-US" sz="1200" b="1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Q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be a block diagonal matrix containing all Qi in its diagonal blocks.</a:t>
                </a:r>
                <a:r>
                  <a:rPr lang="en-US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Then Q^T</a:t>
                </a:r>
                <a:r>
                  <a:rPr lang="en-US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Z Q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operation will introduce many zeros to</a:t>
                </a:r>
                <a:r>
                  <a:rPr lang="en-US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all 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1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Z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’s admissible blocks.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F155D-EA7C-47D4-A7EC-6C8E626F1BF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295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69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9696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A4644A7-A146-4AB6-9A95-72ED0BD082B9}" type="datetime1">
              <a:rPr lang="en-US"/>
              <a:pPr/>
              <a:t>11/10/2018</a:t>
            </a:fld>
            <a:endParaRPr lang="en-US"/>
          </a:p>
        </p:txBody>
      </p:sp>
      <p:sp>
        <p:nvSpPr>
          <p:cNvPr id="29696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696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fld id="{2B6AD87D-1080-42AB-B22E-A183EF376C5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4" name="Rectangle 27"/>
          <p:cNvSpPr>
            <a:spLocks noChangeArrowheads="1"/>
          </p:cNvSpPr>
          <p:nvPr userDrawn="1"/>
        </p:nvSpPr>
        <p:spPr bwMode="auto">
          <a:xfrm>
            <a:off x="0" y="0"/>
            <a:ext cx="9144000" cy="750888"/>
          </a:xfrm>
          <a:prstGeom prst="rect">
            <a:avLst/>
          </a:prstGeom>
          <a:solidFill>
            <a:srgbClr val="AD946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sz="1350"/>
          </a:p>
        </p:txBody>
      </p:sp>
      <p:sp>
        <p:nvSpPr>
          <p:cNvPr id="16" name="Text Box 60"/>
          <p:cNvSpPr txBox="1">
            <a:spLocks noChangeArrowheads="1"/>
          </p:cNvSpPr>
          <p:nvPr userDrawn="1"/>
        </p:nvSpPr>
        <p:spPr bwMode="auto">
          <a:xfrm>
            <a:off x="5410200" y="381000"/>
            <a:ext cx="3733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800" i="1" dirty="0" smtClean="0">
                <a:solidFill>
                  <a:srgbClr val="523E26"/>
                </a:solidFill>
              </a:rPr>
              <a:t>Electrical and Computer Engineering</a:t>
            </a:r>
          </a:p>
        </p:txBody>
      </p:sp>
      <p:pic>
        <p:nvPicPr>
          <p:cNvPr id="17" name="Picture 10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5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46038"/>
            <a:ext cx="1524000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A048D1-8154-4461-9662-82FA3C06FA63}" type="datetime1">
              <a:rPr lang="en-US"/>
              <a:pPr/>
              <a:t>11/10/2018</a:t>
            </a:fld>
            <a:r>
              <a:rPr lang="en-US"/>
              <a:t>07/11/2006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EB69BF9-0C1C-4B69-9C8E-B4660A9CA1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7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7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BA3C0F-8317-4D27-805B-445D872A11BC}" type="datetime1">
              <a:rPr lang="en-US"/>
              <a:pPr/>
              <a:t>11/10/2018</a:t>
            </a:fld>
            <a:r>
              <a:rPr lang="en-US"/>
              <a:t>07/11/2006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9B9619A-93DF-4284-820C-13BAB9ADFC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4038600" cy="2074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828800"/>
            <a:ext cx="4038600" cy="2074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56063"/>
            <a:ext cx="4038600" cy="20748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56063"/>
            <a:ext cx="4038600" cy="20748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1676400" cy="457200"/>
          </a:xfrm>
        </p:spPr>
        <p:txBody>
          <a:bodyPr/>
          <a:lstStyle>
            <a:lvl1pPr>
              <a:defRPr/>
            </a:lvl1pPr>
          </a:lstStyle>
          <a:p>
            <a:fld id="{284C6992-D57A-4B1C-AE52-F5F9CF4E6A8B}" type="datetime1">
              <a:rPr lang="en-US"/>
              <a:pPr/>
              <a:t>11/10/2018</a:t>
            </a:fld>
            <a:r>
              <a:rPr lang="en-US"/>
              <a:t>07/11/2006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550E5D1-CE46-4358-B04D-F7A62411B5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828800"/>
            <a:ext cx="4038600" cy="2074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56063"/>
            <a:ext cx="4038600" cy="20748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1676400" cy="457200"/>
          </a:xfrm>
        </p:spPr>
        <p:txBody>
          <a:bodyPr/>
          <a:lstStyle>
            <a:lvl1pPr>
              <a:defRPr/>
            </a:lvl1pPr>
          </a:lstStyle>
          <a:p>
            <a:fld id="{07B9AAE3-C726-4D41-99B3-CDFB0014C32D}" type="datetime1">
              <a:rPr lang="en-US"/>
              <a:pPr/>
              <a:t>11/10/2018</a:t>
            </a:fld>
            <a:r>
              <a:rPr lang="en-US"/>
              <a:t>07/11/2006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3835A5E-8D7D-4306-999C-C7830738E9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1676400" cy="457200"/>
          </a:xfrm>
        </p:spPr>
        <p:txBody>
          <a:bodyPr/>
          <a:lstStyle>
            <a:lvl1pPr>
              <a:defRPr/>
            </a:lvl1pPr>
          </a:lstStyle>
          <a:p>
            <a:fld id="{7F8F6DFF-CCF1-4637-88D3-5A10CE43E9DD}" type="datetime1">
              <a:rPr lang="en-US"/>
              <a:pPr/>
              <a:t>11/10/2018</a:t>
            </a:fld>
            <a:r>
              <a:rPr lang="en-US"/>
              <a:t>07/11/2006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295D16D-4001-49FC-902A-D4E0EEC456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533400"/>
            <a:ext cx="8229600" cy="5597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1676400" cy="457200"/>
          </a:xfrm>
        </p:spPr>
        <p:txBody>
          <a:bodyPr/>
          <a:lstStyle>
            <a:lvl1pPr>
              <a:defRPr/>
            </a:lvl1pPr>
          </a:lstStyle>
          <a:p>
            <a:fld id="{D032CA69-D890-4840-9CEA-C300371AD5E8}" type="datetime1">
              <a:rPr lang="en-US"/>
              <a:pPr/>
              <a:t>11/10/2018</a:t>
            </a:fld>
            <a:r>
              <a:rPr lang="en-US"/>
              <a:t>07/11/2006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B3BEC21-E85B-40F3-AB74-568EC7593A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2328863" y="979060"/>
            <a:ext cx="4486275" cy="583047"/>
          </a:xfrm>
        </p:spPr>
        <p:txBody>
          <a:bodyPr/>
          <a:lstStyle>
            <a:lvl1pPr marL="0" indent="0" algn="ctr">
              <a:buNone/>
              <a:defRPr sz="2400" b="0"/>
            </a:lvl1pPr>
          </a:lstStyle>
          <a:p>
            <a:pPr algn="ctr"/>
            <a:r>
              <a:rPr lang="en-US" sz="2400" b="1" dirty="0">
                <a:latin typeface="Franklin Gothic Book" panose="020B0503020102020204" pitchFamily="34" charset="0"/>
              </a:rPr>
              <a:t>&lt;Session&gt;-&lt;Paper#&gt;</a:t>
            </a:r>
            <a:endParaRPr lang="en-US" dirty="0"/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1768474"/>
            <a:ext cx="7772400" cy="1470024"/>
          </a:xfrm>
        </p:spPr>
        <p:txBody>
          <a:bodyPr>
            <a:normAutofit/>
          </a:bodyPr>
          <a:lstStyle>
            <a:lvl1pPr marL="0" indent="0" algn="ctr">
              <a:buNone/>
              <a:defRPr sz="3300" b="1"/>
            </a:lvl1pPr>
            <a:lvl2pPr marL="260604" indent="0">
              <a:buNone/>
              <a:defRPr/>
            </a:lvl2pPr>
          </a:lstStyle>
          <a:p>
            <a:pPr lvl="0"/>
            <a:r>
              <a:rPr lang="en-US" dirty="0"/>
              <a:t>&lt;Title of Presentation&gt;</a:t>
            </a:r>
          </a:p>
          <a:p>
            <a:pPr lvl="2"/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6"/>
            <a:ext cx="6400800" cy="1348409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&lt;Author Names&gt;</a:t>
            </a:r>
            <a:br>
              <a:rPr lang="en-US" dirty="0"/>
            </a:br>
            <a:endParaRPr lang="en-US" dirty="0"/>
          </a:p>
        </p:txBody>
      </p:sp>
      <p:sp>
        <p:nvSpPr>
          <p:cNvPr id="7" name="Content Placeholder 29"/>
          <p:cNvSpPr>
            <a:spLocks noGrp="1"/>
          </p:cNvSpPr>
          <p:nvPr>
            <p:ph sz="quarter" idx="15" hasCustomPrompt="1"/>
          </p:nvPr>
        </p:nvSpPr>
        <p:spPr>
          <a:xfrm>
            <a:off x="1371600" y="5234609"/>
            <a:ext cx="6400800" cy="908366"/>
          </a:xfrm>
        </p:spPr>
        <p:txBody>
          <a:bodyPr>
            <a:normAutofit/>
          </a:bodyPr>
          <a:lstStyle>
            <a:lvl1pPr marL="0" indent="0" algn="ctr">
              <a:buNone/>
              <a:defRPr sz="1950" b="1"/>
            </a:lvl1pPr>
          </a:lstStyle>
          <a:p>
            <a:pPr lvl="0"/>
            <a:r>
              <a:rPr lang="en-US" dirty="0"/>
              <a:t>&lt;Affiliations&gt;</a:t>
            </a:r>
          </a:p>
        </p:txBody>
      </p:sp>
    </p:spTree>
    <p:extLst>
      <p:ext uri="{BB962C8B-B14F-4D97-AF65-F5344CB8AC3E}">
        <p14:creationId xmlns:p14="http://schemas.microsoft.com/office/powerpoint/2010/main" val="2303100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226" y="1"/>
            <a:ext cx="8229600" cy="943429"/>
          </a:xfrm>
        </p:spPr>
        <p:txBody>
          <a:bodyPr/>
          <a:lstStyle>
            <a:lvl1pPr>
              <a:defRPr sz="3300" b="1"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 sz="1800">
                <a:latin typeface="Franklin Gothic Book" panose="020B0503020102020204" pitchFamily="34" charset="0"/>
              </a:defRPr>
            </a:lvl3pPr>
            <a:lvl4pPr>
              <a:defRPr sz="1500">
                <a:latin typeface="Franklin Gothic Book" panose="020B0503020102020204" pitchFamily="34" charset="0"/>
              </a:defRPr>
            </a:lvl4pPr>
            <a:lvl5pPr>
              <a:defRPr sz="15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2" y="65121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hangingPunct="1"/>
            <a:fld id="{093EF114-BD19-4E49-AF11-C346593B86D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eaLnBrk="1" hangingPunct="1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241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33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260604" indent="0">
              <a:buNone/>
              <a:defRPr sz="1026">
                <a:solidFill>
                  <a:schemeClr val="tx1">
                    <a:tint val="75000"/>
                  </a:schemeClr>
                </a:solidFill>
              </a:defRPr>
            </a:lvl2pPr>
            <a:lvl3pPr marL="521208" indent="0">
              <a:buNone/>
              <a:defRPr sz="912">
                <a:solidFill>
                  <a:schemeClr val="tx1">
                    <a:tint val="75000"/>
                  </a:schemeClr>
                </a:solidFill>
              </a:defRPr>
            </a:lvl3pPr>
            <a:lvl4pPr marL="781812" indent="0">
              <a:buNone/>
              <a:defRPr sz="798">
                <a:solidFill>
                  <a:schemeClr val="tx1">
                    <a:tint val="75000"/>
                  </a:schemeClr>
                </a:solidFill>
              </a:defRPr>
            </a:lvl4pPr>
            <a:lvl5pPr marL="1042416" indent="0">
              <a:buNone/>
              <a:defRPr sz="798">
                <a:solidFill>
                  <a:schemeClr val="tx1">
                    <a:tint val="75000"/>
                  </a:schemeClr>
                </a:solidFill>
              </a:defRPr>
            </a:lvl5pPr>
            <a:lvl6pPr marL="1303020" indent="0">
              <a:buNone/>
              <a:defRPr sz="798">
                <a:solidFill>
                  <a:schemeClr val="tx1">
                    <a:tint val="75000"/>
                  </a:schemeClr>
                </a:solidFill>
              </a:defRPr>
            </a:lvl6pPr>
            <a:lvl7pPr marL="1563624" indent="0">
              <a:buNone/>
              <a:defRPr sz="798">
                <a:solidFill>
                  <a:schemeClr val="tx1">
                    <a:tint val="75000"/>
                  </a:schemeClr>
                </a:solidFill>
              </a:defRPr>
            </a:lvl7pPr>
            <a:lvl8pPr marL="1824228" indent="0">
              <a:buNone/>
              <a:defRPr sz="798">
                <a:solidFill>
                  <a:schemeClr val="tx1">
                    <a:tint val="75000"/>
                  </a:schemeClr>
                </a:solidFill>
              </a:defRPr>
            </a:lvl8pPr>
            <a:lvl9pPr marL="2084832" indent="0">
              <a:buNone/>
              <a:defRPr sz="7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2" y="65121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hangingPunct="1"/>
            <a:fld id="{093EF114-BD19-4E49-AF11-C346593B86D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eaLnBrk="1" hangingPunct="1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5717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7858" y="0"/>
            <a:ext cx="6995888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400549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026"/>
            </a:lvl6pPr>
            <a:lvl7pPr>
              <a:defRPr sz="1026"/>
            </a:lvl7pPr>
            <a:lvl8pPr>
              <a:defRPr sz="1026"/>
            </a:lvl8pPr>
            <a:lvl9pPr>
              <a:defRPr sz="1026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400549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026"/>
            </a:lvl6pPr>
            <a:lvl7pPr>
              <a:defRPr sz="1026"/>
            </a:lvl7pPr>
            <a:lvl8pPr>
              <a:defRPr sz="1026"/>
            </a:lvl8pPr>
            <a:lvl9pPr>
              <a:defRPr sz="1026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2" y="65121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hangingPunct="1"/>
            <a:fld id="{093EF114-BD19-4E49-AF11-C346593B86D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eaLnBrk="1" hangingPunct="1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258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4CF633-B70E-4E29-9408-2036502E9D39}" type="datetime1">
              <a:rPr lang="en-US"/>
              <a:pPr/>
              <a:t>11/10/2018</a:t>
            </a:fld>
            <a:r>
              <a:rPr lang="en-US"/>
              <a:t>07/11/2006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B70C4AD-467A-4939-9B20-D214039349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445" y="0"/>
            <a:ext cx="6995888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260604" indent="0">
              <a:buNone/>
              <a:defRPr sz="1140" b="1"/>
            </a:lvl2pPr>
            <a:lvl3pPr marL="521208" indent="0">
              <a:buNone/>
              <a:defRPr sz="1026" b="1"/>
            </a:lvl3pPr>
            <a:lvl4pPr marL="781812" indent="0">
              <a:buNone/>
              <a:defRPr sz="912" b="1"/>
            </a:lvl4pPr>
            <a:lvl5pPr marL="1042416" indent="0">
              <a:buNone/>
              <a:defRPr sz="912" b="1"/>
            </a:lvl5pPr>
            <a:lvl6pPr marL="1303020" indent="0">
              <a:buNone/>
              <a:defRPr sz="912" b="1"/>
            </a:lvl6pPr>
            <a:lvl7pPr marL="1563624" indent="0">
              <a:buNone/>
              <a:defRPr sz="912" b="1"/>
            </a:lvl7pPr>
            <a:lvl8pPr marL="1824228" indent="0">
              <a:buNone/>
              <a:defRPr sz="912" b="1"/>
            </a:lvl8pPr>
            <a:lvl9pPr marL="2084832" indent="0">
              <a:buNone/>
              <a:defRPr sz="912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8258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912"/>
            </a:lvl6pPr>
            <a:lvl7pPr>
              <a:defRPr sz="912"/>
            </a:lvl7pPr>
            <a:lvl8pPr>
              <a:defRPr sz="912"/>
            </a:lvl8pPr>
            <a:lvl9pPr>
              <a:defRPr sz="912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7"/>
            <a:ext cx="4041775" cy="639763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260604" indent="0">
              <a:buNone/>
              <a:defRPr sz="1140" b="1"/>
            </a:lvl2pPr>
            <a:lvl3pPr marL="521208" indent="0">
              <a:buNone/>
              <a:defRPr sz="1026" b="1"/>
            </a:lvl3pPr>
            <a:lvl4pPr marL="781812" indent="0">
              <a:buNone/>
              <a:defRPr sz="912" b="1"/>
            </a:lvl4pPr>
            <a:lvl5pPr marL="1042416" indent="0">
              <a:buNone/>
              <a:defRPr sz="912" b="1"/>
            </a:lvl5pPr>
            <a:lvl6pPr marL="1303020" indent="0">
              <a:buNone/>
              <a:defRPr sz="912" b="1"/>
            </a:lvl6pPr>
            <a:lvl7pPr marL="1563624" indent="0">
              <a:buNone/>
              <a:defRPr sz="912" b="1"/>
            </a:lvl7pPr>
            <a:lvl8pPr marL="1824228" indent="0">
              <a:buNone/>
              <a:defRPr sz="912" b="1"/>
            </a:lvl8pPr>
            <a:lvl9pPr marL="2084832" indent="0">
              <a:buNone/>
              <a:defRPr sz="912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8258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912"/>
            </a:lvl6pPr>
            <a:lvl7pPr>
              <a:defRPr sz="912"/>
            </a:lvl7pPr>
            <a:lvl8pPr>
              <a:defRPr sz="912"/>
            </a:lvl8pPr>
            <a:lvl9pPr>
              <a:defRPr sz="912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2" y="65121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hangingPunct="1"/>
            <a:fld id="{093EF114-BD19-4E49-AF11-C346593B86D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eaLnBrk="1" hangingPunct="1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369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85" y="0"/>
            <a:ext cx="6995888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2" y="65121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hangingPunct="1"/>
            <a:fld id="{093EF114-BD19-4E49-AF11-C346593B86D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eaLnBrk="1" hangingPunct="1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7054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6651" y="273057"/>
            <a:ext cx="5111750" cy="57220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140"/>
            </a:lvl6pPr>
            <a:lvl7pPr>
              <a:defRPr sz="1140"/>
            </a:lvl7pPr>
            <a:lvl8pPr>
              <a:defRPr sz="1140"/>
            </a:lvl8pPr>
            <a:lvl9pPr>
              <a:defRPr sz="114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566738" y="255822"/>
            <a:ext cx="3008313" cy="1162051"/>
          </a:xfrm>
        </p:spPr>
        <p:txBody>
          <a:bodyPr>
            <a:normAutofit/>
          </a:bodyPr>
          <a:lstStyle>
            <a:lvl1pPr marL="0" indent="0" algn="ctr">
              <a:buNone/>
              <a:defRPr sz="1500" b="1"/>
            </a:lvl1pPr>
            <a:lvl2pPr marL="260604" indent="0">
              <a:buNone/>
              <a:defRPr sz="1500"/>
            </a:lvl2pPr>
            <a:lvl3pPr>
              <a:defRPr sz="1350"/>
            </a:lvl3pPr>
            <a:lvl4pPr>
              <a:defRPr sz="1050"/>
            </a:lvl4pPr>
            <a:lvl5pPr>
              <a:defRPr sz="1050"/>
            </a:lvl5pPr>
            <a:lvl6pPr>
              <a:defRPr sz="1140"/>
            </a:lvl6pPr>
            <a:lvl7pPr>
              <a:defRPr sz="1140"/>
            </a:lvl7pPr>
            <a:lvl8pPr>
              <a:defRPr sz="1140"/>
            </a:lvl8pPr>
            <a:lvl9pPr>
              <a:defRPr sz="114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575208" y="1435102"/>
            <a:ext cx="2999842" cy="456001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140"/>
            </a:lvl6pPr>
            <a:lvl7pPr>
              <a:defRPr sz="1140"/>
            </a:lvl7pPr>
            <a:lvl8pPr>
              <a:defRPr sz="1140"/>
            </a:lvl8pPr>
            <a:lvl9pPr>
              <a:defRPr sz="114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2" y="65121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hangingPunct="1"/>
            <a:fld id="{093EF114-BD19-4E49-AF11-C346593B86D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eaLnBrk="1" hangingPunct="1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6312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260604" indent="0">
              <a:buNone/>
              <a:defRPr sz="1596"/>
            </a:lvl2pPr>
            <a:lvl3pPr marL="521208" indent="0">
              <a:buNone/>
              <a:defRPr sz="1368"/>
            </a:lvl3pPr>
            <a:lvl4pPr marL="781812" indent="0">
              <a:buNone/>
              <a:defRPr sz="1140"/>
            </a:lvl4pPr>
            <a:lvl5pPr marL="1042416" indent="0">
              <a:buNone/>
              <a:defRPr sz="1140"/>
            </a:lvl5pPr>
            <a:lvl6pPr marL="1303020" indent="0">
              <a:buNone/>
              <a:defRPr sz="1140"/>
            </a:lvl6pPr>
            <a:lvl7pPr marL="1563624" indent="0">
              <a:buNone/>
              <a:defRPr sz="1140"/>
            </a:lvl7pPr>
            <a:lvl8pPr marL="1824228" indent="0">
              <a:buNone/>
              <a:defRPr sz="1140"/>
            </a:lvl8pPr>
            <a:lvl9pPr marL="2084832" indent="0">
              <a:buNone/>
              <a:defRPr sz="114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260604" indent="0">
              <a:buNone/>
              <a:defRPr sz="684"/>
            </a:lvl2pPr>
            <a:lvl3pPr marL="521208" indent="0">
              <a:buNone/>
              <a:defRPr sz="570"/>
            </a:lvl3pPr>
            <a:lvl4pPr marL="781812" indent="0">
              <a:buNone/>
              <a:defRPr sz="513"/>
            </a:lvl4pPr>
            <a:lvl5pPr marL="1042416" indent="0">
              <a:buNone/>
              <a:defRPr sz="513"/>
            </a:lvl5pPr>
            <a:lvl6pPr marL="1303020" indent="0">
              <a:buNone/>
              <a:defRPr sz="513"/>
            </a:lvl6pPr>
            <a:lvl7pPr marL="1563624" indent="0">
              <a:buNone/>
              <a:defRPr sz="513"/>
            </a:lvl7pPr>
            <a:lvl8pPr marL="1824228" indent="0">
              <a:buNone/>
              <a:defRPr sz="513"/>
            </a:lvl8pPr>
            <a:lvl9pPr marL="2084832" indent="0">
              <a:buNone/>
              <a:defRPr sz="513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2" y="65121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hangingPunct="1"/>
            <a:fld id="{093EF114-BD19-4E49-AF11-C346593B86D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eaLnBrk="1" hangingPunct="1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7225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828800"/>
            <a:ext cx="4038600" cy="2074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56063"/>
            <a:ext cx="4038600" cy="20748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1676400" cy="457200"/>
          </a:xfrm>
        </p:spPr>
        <p:txBody>
          <a:bodyPr/>
          <a:lstStyle>
            <a:lvl1pPr>
              <a:defRPr/>
            </a:lvl1pPr>
          </a:lstStyle>
          <a:p>
            <a:fld id="{07B9AAE3-C726-4D41-99B3-CDFB0014C32D}" type="datetime1">
              <a:rPr lang="en-US"/>
              <a:pPr/>
              <a:t>11/10/2018</a:t>
            </a:fld>
            <a:r>
              <a:rPr lang="en-US"/>
              <a:t>07/11/2006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3835A5E-8D7D-4306-999C-C7830738E9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76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90649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69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9696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4644A7-A146-4AB6-9A95-72ED0BD082B9}" type="datetime1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11/10/2018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9696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9696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b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6AD87D-1080-42AB-B22E-A183EF376C5B}" type="slidenum"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grpSp>
        <p:nvGrpSpPr>
          <p:cNvPr id="29696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29696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9697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9697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9697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9697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9697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3803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4CF633-B70E-4E29-9408-2036502E9D39}" type="datetime1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11/10/2018</a:t>
            </a:fld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07/11/2006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70C4AD-467A-4939-9B20-D214039349BF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0297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642952-8AB8-4482-B57B-1D3FC795B0E5}" type="datetime1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11/10/2018</a:t>
            </a:fld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07/11/2006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A34CBE-9036-499B-81FE-97CC6282853E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30206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9AC738-580B-4EB9-A674-80466E0164A8}" type="datetime1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11/10/2018</a:t>
            </a:fld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07/11/2006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84F72E-7E0D-4FF6-A207-6ABB38F0158A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668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642952-8AB8-4482-B57B-1D3FC795B0E5}" type="datetime1">
              <a:rPr lang="en-US"/>
              <a:pPr/>
              <a:t>11/10/2018</a:t>
            </a:fld>
            <a:r>
              <a:rPr lang="en-US"/>
              <a:t>07/11/2006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7A34CBE-9036-499B-81FE-97CC628285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61F566-C5C7-47B0-94A6-B9AD6F6201B3}" type="datetime1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11/10/2018</a:t>
            </a:fld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07/11/2006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9FB1A9-06AD-4128-ACB0-6CBA0FFE4F7F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94934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E9F7B2-8CCD-4C81-BD3A-5FE168129BC8}" type="datetime1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11/10/2018</a:t>
            </a:fld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07/11/2006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754765-D827-4CFA-8520-FAE7BE8F7ABE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55863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182CAB-5289-45F4-AE96-592A1E25D70F}" type="datetime1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11/10/2018</a:t>
            </a:fld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07/11/2006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E618A4-D85F-4C27-8F4E-F6765B7D77C2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86223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25FA3A-E315-4378-A043-83F5C7BF8AB5}" type="datetime1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11/10/2018</a:t>
            </a:fld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07/11/2006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8A407B-0B73-45D0-9E60-B03C64DEE77F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15281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039823-5CAA-4BC5-BCEC-B349C6A068FE}" type="datetime1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11/10/2018</a:t>
            </a:fld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07/11/2006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168904-3FC9-4647-A943-1654DF634BF6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38530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A048D1-8154-4461-9662-82FA3C06FA63}" type="datetime1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11/10/2018</a:t>
            </a:fld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07/11/2006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B69BF9-0C1C-4B69-9C8E-B4660A9CA182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7691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7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7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BA3C0F-8317-4D27-805B-445D872A11BC}" type="datetime1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11/10/2018</a:t>
            </a:fld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07/11/2006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B9619A-93DF-4284-820C-13BAB9ADFC37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42202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4038600" cy="2074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828800"/>
            <a:ext cx="4038600" cy="2074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56063"/>
            <a:ext cx="4038600" cy="20748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56063"/>
            <a:ext cx="4038600" cy="20748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16764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4C6992-D57A-4B1C-AE52-F5F9CF4E6A8B}" type="datetime1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11/10/2018</a:t>
            </a:fld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07/11/2006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50E5D1-CE46-4358-B04D-F7A62411B50B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61027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828800"/>
            <a:ext cx="4038600" cy="2074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56063"/>
            <a:ext cx="4038600" cy="20748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16764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B9AAE3-C726-4D41-99B3-CDFB0014C32D}" type="datetime1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11/10/2018</a:t>
            </a:fld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07/11/2006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835A5E-8D7D-4306-999C-C7830738E9AA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4048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16764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8F6DFF-CCF1-4637-88D3-5A10CE43E9DD}" type="datetime1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11/10/2018</a:t>
            </a:fld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07/11/2006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95D16D-4001-49FC-902A-D4E0EEC45614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068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9AC738-580B-4EB9-A674-80466E0164A8}" type="datetime1">
              <a:rPr lang="en-US"/>
              <a:pPr/>
              <a:t>11/10/2018</a:t>
            </a:fld>
            <a:r>
              <a:rPr lang="en-US"/>
              <a:t>07/11/2006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A84F72E-7E0D-4FF6-A207-6ABB38F015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533400"/>
            <a:ext cx="8229600" cy="5597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16764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32CA69-D890-4840-9CEA-C300371AD5E8}" type="datetime1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11/10/2018</a:t>
            </a:fld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07/11/2006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3BEC21-E85B-40F3-AB74-568EC7593AC3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29719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69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9696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4644A7-A146-4AB6-9A95-72ED0BD082B9}" type="datetime1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11/10/2018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9696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9696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b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6AD87D-1080-42AB-B22E-A183EF376C5B}" type="slidenum"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grpSp>
        <p:nvGrpSpPr>
          <p:cNvPr id="29696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29696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9697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9697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9697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9697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9697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2998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4CF633-B70E-4E29-9408-2036502E9D39}" type="datetime1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11/10/2018</a:t>
            </a:fld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07/11/2006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70C4AD-467A-4939-9B20-D214039349BF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1933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642952-8AB8-4482-B57B-1D3FC795B0E5}" type="datetime1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11/10/2018</a:t>
            </a:fld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07/11/2006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A34CBE-9036-499B-81FE-97CC6282853E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78830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9AC738-580B-4EB9-A674-80466E0164A8}" type="datetime1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11/10/2018</a:t>
            </a:fld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07/11/2006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84F72E-7E0D-4FF6-A207-6ABB38F0158A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378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61F566-C5C7-47B0-94A6-B9AD6F6201B3}" type="datetime1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11/10/2018</a:t>
            </a:fld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07/11/2006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9FB1A9-06AD-4128-ACB0-6CBA0FFE4F7F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33505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E9F7B2-8CCD-4C81-BD3A-5FE168129BC8}" type="datetime1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11/10/2018</a:t>
            </a:fld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07/11/2006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754765-D827-4CFA-8520-FAE7BE8F7ABE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98126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182CAB-5289-45F4-AE96-592A1E25D70F}" type="datetime1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11/10/2018</a:t>
            </a:fld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07/11/2006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E618A4-D85F-4C27-8F4E-F6765B7D77C2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51519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25FA3A-E315-4378-A043-83F5C7BF8AB5}" type="datetime1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11/10/2018</a:t>
            </a:fld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07/11/2006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8A407B-0B73-45D0-9E60-B03C64DEE77F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78572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039823-5CAA-4BC5-BCEC-B349C6A068FE}" type="datetime1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11/10/2018</a:t>
            </a:fld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07/11/2006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168904-3FC9-4647-A943-1654DF634BF6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3368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61F566-C5C7-47B0-94A6-B9AD6F6201B3}" type="datetime1">
              <a:rPr lang="en-US"/>
              <a:pPr/>
              <a:t>11/10/2018</a:t>
            </a:fld>
            <a:r>
              <a:rPr lang="en-US"/>
              <a:t>07/11/2006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C9FB1A9-06AD-4128-ACB0-6CBA0FFE4F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A048D1-8154-4461-9662-82FA3C06FA63}" type="datetime1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11/10/2018</a:t>
            </a:fld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07/11/2006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B69BF9-0C1C-4B69-9C8E-B4660A9CA182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5634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7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7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BA3C0F-8317-4D27-805B-445D872A11BC}" type="datetime1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11/10/2018</a:t>
            </a:fld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07/11/2006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B9619A-93DF-4284-820C-13BAB9ADFC37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22864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4038600" cy="2074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828800"/>
            <a:ext cx="4038600" cy="2074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56063"/>
            <a:ext cx="4038600" cy="20748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56063"/>
            <a:ext cx="4038600" cy="20748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16764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4C6992-D57A-4B1C-AE52-F5F9CF4E6A8B}" type="datetime1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11/10/2018</a:t>
            </a:fld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07/11/2006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50E5D1-CE46-4358-B04D-F7A62411B50B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77741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828800"/>
            <a:ext cx="4038600" cy="2074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56063"/>
            <a:ext cx="4038600" cy="20748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16764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B9AAE3-C726-4D41-99B3-CDFB0014C32D}" type="datetime1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11/10/2018</a:t>
            </a:fld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07/11/2006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835A5E-8D7D-4306-999C-C7830738E9AA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085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16764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8F6DFF-CCF1-4637-88D3-5A10CE43E9DD}" type="datetime1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11/10/2018</a:t>
            </a:fld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07/11/2006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95D16D-4001-49FC-902A-D4E0EEC45614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59243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533400"/>
            <a:ext cx="8229600" cy="5597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16764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32CA69-D890-4840-9CEA-C300371AD5E8}" type="datetime1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11/10/2018</a:t>
            </a:fld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07/11/2006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3BEC21-E85B-40F3-AB74-568EC7593AC3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9608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E9F7B2-8CCD-4C81-BD3A-5FE168129BC8}" type="datetime1">
              <a:rPr lang="en-US"/>
              <a:pPr/>
              <a:t>11/10/2018</a:t>
            </a:fld>
            <a:r>
              <a:rPr lang="en-US"/>
              <a:t>07/11/2006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8754765-D827-4CFA-8520-FAE7BE8F7A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182CAB-5289-45F4-AE96-592A1E25D70F}" type="datetime1">
              <a:rPr lang="en-US"/>
              <a:pPr/>
              <a:t>11/10/2018</a:t>
            </a:fld>
            <a:r>
              <a:rPr lang="en-US"/>
              <a:t>07/11/2006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DE618A4-D85F-4C27-8F4E-F6765B7D77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25FA3A-E315-4378-A043-83F5C7BF8AB5}" type="datetime1">
              <a:rPr lang="en-US"/>
              <a:pPr/>
              <a:t>11/10/2018</a:t>
            </a:fld>
            <a:r>
              <a:rPr lang="en-US"/>
              <a:t>07/11/2006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B8A407B-0B73-45D0-9E60-B03C64DEE7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039823-5CAA-4BC5-BCEC-B349C6A068FE}" type="datetime1">
              <a:rPr lang="en-US"/>
              <a:pPr/>
              <a:t>11/10/2018</a:t>
            </a:fld>
            <a:r>
              <a:rPr lang="en-US"/>
              <a:t>07/11/2006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6168904-3FC9-4647-A943-1654DF634B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5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pitchFamily="34" charset="0"/>
              </a:defRPr>
            </a:lvl1pPr>
          </a:lstStyle>
          <a:p>
            <a:fld id="{2813BA4E-A4C1-4EA9-BD3C-7C10B3F78480}" type="datetime1">
              <a:rPr lang="en-US"/>
              <a:pPr/>
              <a:t>11/10/2018</a:t>
            </a:fld>
            <a:r>
              <a:rPr lang="en-US"/>
              <a:t>07/11/2006</a:t>
            </a:r>
          </a:p>
        </p:txBody>
      </p:sp>
      <p:sp>
        <p:nvSpPr>
          <p:cNvPr id="295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Rectangle 27"/>
          <p:cNvSpPr>
            <a:spLocks noChangeArrowheads="1"/>
          </p:cNvSpPr>
          <p:nvPr userDrawn="1"/>
        </p:nvSpPr>
        <p:spPr bwMode="auto">
          <a:xfrm>
            <a:off x="0" y="0"/>
            <a:ext cx="9144000" cy="750888"/>
          </a:xfrm>
          <a:prstGeom prst="rect">
            <a:avLst/>
          </a:prstGeom>
          <a:solidFill>
            <a:srgbClr val="AD946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sz="1350"/>
          </a:p>
        </p:txBody>
      </p:sp>
      <p:sp>
        <p:nvSpPr>
          <p:cNvPr id="13" name="Rectangle 38"/>
          <p:cNvSpPr>
            <a:spLocks noChangeArrowheads="1"/>
          </p:cNvSpPr>
          <p:nvPr userDrawn="1"/>
        </p:nvSpPr>
        <p:spPr bwMode="auto">
          <a:xfrm>
            <a:off x="0" y="1710088"/>
            <a:ext cx="7467600" cy="76200"/>
          </a:xfrm>
          <a:prstGeom prst="rect">
            <a:avLst/>
          </a:prstGeom>
          <a:gradFill rotWithShape="0">
            <a:gsLst>
              <a:gs pos="0">
                <a:srgbClr val="AD946B"/>
              </a:gs>
              <a:gs pos="100000">
                <a:srgbClr val="DED6C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sz="1350"/>
          </a:p>
        </p:txBody>
      </p:sp>
      <p:sp>
        <p:nvSpPr>
          <p:cNvPr id="14" name="Text Box 60"/>
          <p:cNvSpPr txBox="1">
            <a:spLocks noChangeArrowheads="1"/>
          </p:cNvSpPr>
          <p:nvPr userDrawn="1"/>
        </p:nvSpPr>
        <p:spPr bwMode="auto">
          <a:xfrm>
            <a:off x="5410200" y="381000"/>
            <a:ext cx="3733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800" i="1" dirty="0" smtClean="0">
                <a:solidFill>
                  <a:srgbClr val="523E26"/>
                </a:solidFill>
              </a:rPr>
              <a:t>Electrical and Computer Engineering</a:t>
            </a:r>
          </a:p>
        </p:txBody>
      </p:sp>
      <p:pic>
        <p:nvPicPr>
          <p:cNvPr id="15" name="Picture 100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5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6200" y="46038"/>
            <a:ext cx="1524000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>
          <a:solidFill>
            <a:schemeClr val="tx1"/>
          </a:solidFill>
          <a:latin typeface="+mn-lt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1" y="-1"/>
            <a:ext cx="6995888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645"/>
            <a:ext cx="8229600" cy="4718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2" y="65121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hangingPunct="1"/>
            <a:fld id="{093EF114-BD19-4E49-AF11-C346593B86D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eaLnBrk="1" hangingPunct="1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70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521208" rtl="0" eaLnBrk="1" latinLnBrk="0" hangingPunct="1">
        <a:spcBef>
          <a:spcPct val="0"/>
        </a:spcBef>
        <a:buNone/>
        <a:defRPr sz="3300" b="1" kern="1200">
          <a:solidFill>
            <a:schemeClr val="tx1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195453" indent="-195453" algn="l" defTabSz="52120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423482" indent="-162878" algn="l" defTabSz="521208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651510" indent="-130302" algn="l" defTabSz="52120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912114" indent="-130302" algn="l" defTabSz="521208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172718" indent="-130302" algn="l" defTabSz="521208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433322" indent="-130302" algn="l" defTabSz="521208" rtl="0" eaLnBrk="1" latinLnBrk="0" hangingPunct="1">
        <a:spcBef>
          <a:spcPct val="20000"/>
        </a:spcBef>
        <a:buFont typeface="Arial" pitchFamily="34" charset="0"/>
        <a:buChar char="•"/>
        <a:defRPr sz="1140" kern="1200">
          <a:solidFill>
            <a:schemeClr val="tx1"/>
          </a:solidFill>
          <a:latin typeface="+mn-lt"/>
          <a:ea typeface="+mn-ea"/>
          <a:cs typeface="+mn-cs"/>
        </a:defRPr>
      </a:lvl6pPr>
      <a:lvl7pPr marL="1693926" indent="-130302" algn="l" defTabSz="521208" rtl="0" eaLnBrk="1" latinLnBrk="0" hangingPunct="1">
        <a:spcBef>
          <a:spcPct val="20000"/>
        </a:spcBef>
        <a:buFont typeface="Arial" pitchFamily="34" charset="0"/>
        <a:buChar char="•"/>
        <a:defRPr sz="1140" kern="1200">
          <a:solidFill>
            <a:schemeClr val="tx1"/>
          </a:solidFill>
          <a:latin typeface="+mn-lt"/>
          <a:ea typeface="+mn-ea"/>
          <a:cs typeface="+mn-cs"/>
        </a:defRPr>
      </a:lvl7pPr>
      <a:lvl8pPr marL="1954530" indent="-130302" algn="l" defTabSz="521208" rtl="0" eaLnBrk="1" latinLnBrk="0" hangingPunct="1">
        <a:spcBef>
          <a:spcPct val="20000"/>
        </a:spcBef>
        <a:buFont typeface="Arial" pitchFamily="34" charset="0"/>
        <a:buChar char="•"/>
        <a:defRPr sz="1140" kern="1200">
          <a:solidFill>
            <a:schemeClr val="tx1"/>
          </a:solidFill>
          <a:latin typeface="+mn-lt"/>
          <a:ea typeface="+mn-ea"/>
          <a:cs typeface="+mn-cs"/>
        </a:defRPr>
      </a:lvl8pPr>
      <a:lvl9pPr marL="2215134" indent="-130302" algn="l" defTabSz="521208" rtl="0" eaLnBrk="1" latinLnBrk="0" hangingPunct="1">
        <a:spcBef>
          <a:spcPct val="20000"/>
        </a:spcBef>
        <a:buFont typeface="Arial" pitchFamily="34" charset="0"/>
        <a:buChar char="•"/>
        <a:defRPr sz="11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208" rtl="0" eaLnBrk="1" latinLnBrk="0" hangingPunct="1">
        <a:defRPr sz="1026" kern="1200">
          <a:solidFill>
            <a:schemeClr val="tx1"/>
          </a:solidFill>
          <a:latin typeface="+mn-lt"/>
          <a:ea typeface="+mn-ea"/>
          <a:cs typeface="+mn-cs"/>
        </a:defRPr>
      </a:lvl1pPr>
      <a:lvl2pPr marL="260604" algn="l" defTabSz="521208" rtl="0" eaLnBrk="1" latinLnBrk="0" hangingPunct="1">
        <a:defRPr sz="1026" kern="1200">
          <a:solidFill>
            <a:schemeClr val="tx1"/>
          </a:solidFill>
          <a:latin typeface="+mn-lt"/>
          <a:ea typeface="+mn-ea"/>
          <a:cs typeface="+mn-cs"/>
        </a:defRPr>
      </a:lvl2pPr>
      <a:lvl3pPr marL="521208" algn="l" defTabSz="521208" rtl="0" eaLnBrk="1" latinLnBrk="0" hangingPunct="1">
        <a:defRPr sz="1026" kern="1200">
          <a:solidFill>
            <a:schemeClr val="tx1"/>
          </a:solidFill>
          <a:latin typeface="+mn-lt"/>
          <a:ea typeface="+mn-ea"/>
          <a:cs typeface="+mn-cs"/>
        </a:defRPr>
      </a:lvl3pPr>
      <a:lvl4pPr marL="781812" algn="l" defTabSz="521208" rtl="0" eaLnBrk="1" latinLnBrk="0" hangingPunct="1">
        <a:defRPr sz="1026" kern="1200">
          <a:solidFill>
            <a:schemeClr val="tx1"/>
          </a:solidFill>
          <a:latin typeface="+mn-lt"/>
          <a:ea typeface="+mn-ea"/>
          <a:cs typeface="+mn-cs"/>
        </a:defRPr>
      </a:lvl4pPr>
      <a:lvl5pPr marL="1042416" algn="l" defTabSz="521208" rtl="0" eaLnBrk="1" latinLnBrk="0" hangingPunct="1">
        <a:defRPr sz="1026" kern="1200">
          <a:solidFill>
            <a:schemeClr val="tx1"/>
          </a:solidFill>
          <a:latin typeface="+mn-lt"/>
          <a:ea typeface="+mn-ea"/>
          <a:cs typeface="+mn-cs"/>
        </a:defRPr>
      </a:lvl5pPr>
      <a:lvl6pPr marL="1303020" algn="l" defTabSz="521208" rtl="0" eaLnBrk="1" latinLnBrk="0" hangingPunct="1">
        <a:defRPr sz="1026" kern="1200">
          <a:solidFill>
            <a:schemeClr val="tx1"/>
          </a:solidFill>
          <a:latin typeface="+mn-lt"/>
          <a:ea typeface="+mn-ea"/>
          <a:cs typeface="+mn-cs"/>
        </a:defRPr>
      </a:lvl6pPr>
      <a:lvl7pPr marL="1563624" algn="l" defTabSz="521208" rtl="0" eaLnBrk="1" latinLnBrk="0" hangingPunct="1">
        <a:defRPr sz="1026" kern="1200">
          <a:solidFill>
            <a:schemeClr val="tx1"/>
          </a:solidFill>
          <a:latin typeface="+mn-lt"/>
          <a:ea typeface="+mn-ea"/>
          <a:cs typeface="+mn-cs"/>
        </a:defRPr>
      </a:lvl7pPr>
      <a:lvl8pPr marL="1824228" algn="l" defTabSz="521208" rtl="0" eaLnBrk="1" latinLnBrk="0" hangingPunct="1">
        <a:defRPr sz="1026" kern="1200">
          <a:solidFill>
            <a:schemeClr val="tx1"/>
          </a:solidFill>
          <a:latin typeface="+mn-lt"/>
          <a:ea typeface="+mn-ea"/>
          <a:cs typeface="+mn-cs"/>
        </a:defRPr>
      </a:lvl8pPr>
      <a:lvl9pPr marL="2084832" algn="l" defTabSz="521208" rtl="0" eaLnBrk="1" latinLnBrk="0" hangingPunct="1">
        <a:defRPr sz="10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5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13BA4E-A4C1-4EA9-BD3C-7C10B3F78480}" type="datetime1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11/10/2018</a:t>
            </a:fld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07/11/2006</a:t>
            </a:r>
          </a:p>
        </p:txBody>
      </p:sp>
      <p:sp>
        <p:nvSpPr>
          <p:cNvPr id="295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95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FED289-D372-40D2-BAC5-F068F27FF156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grpSp>
        <p:nvGrpSpPr>
          <p:cNvPr id="295943" name="Group 7"/>
          <p:cNvGrpSpPr>
            <a:grpSpLocks/>
          </p:cNvGrpSpPr>
          <p:nvPr/>
        </p:nvGrpSpPr>
        <p:grpSpPr bwMode="auto">
          <a:xfrm>
            <a:off x="279400" y="152400"/>
            <a:ext cx="8686800" cy="1600200"/>
            <a:chOff x="176" y="96"/>
            <a:chExt cx="5472" cy="1008"/>
          </a:xfrm>
        </p:grpSpPr>
        <p:sp>
          <p:nvSpPr>
            <p:cNvPr id="29594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9594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9594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9594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9594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3469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>
          <a:solidFill>
            <a:schemeClr val="tx1"/>
          </a:solidFill>
          <a:latin typeface="+mn-lt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5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13BA4E-A4C1-4EA9-BD3C-7C10B3F78480}" type="datetime1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11/10/2018</a:t>
            </a:fld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07/11/2006</a:t>
            </a:r>
          </a:p>
        </p:txBody>
      </p:sp>
      <p:sp>
        <p:nvSpPr>
          <p:cNvPr id="295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95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FED289-D372-40D2-BAC5-F068F27FF156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grpSp>
        <p:nvGrpSpPr>
          <p:cNvPr id="295943" name="Group 7"/>
          <p:cNvGrpSpPr>
            <a:grpSpLocks/>
          </p:cNvGrpSpPr>
          <p:nvPr/>
        </p:nvGrpSpPr>
        <p:grpSpPr bwMode="auto">
          <a:xfrm>
            <a:off x="279400" y="152400"/>
            <a:ext cx="8686800" cy="1600200"/>
            <a:chOff x="176" y="96"/>
            <a:chExt cx="5472" cy="1008"/>
          </a:xfrm>
        </p:grpSpPr>
        <p:sp>
          <p:nvSpPr>
            <p:cNvPr id="29594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9594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9594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9594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9594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2281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>
          <a:solidFill>
            <a:schemeClr val="tx1"/>
          </a:solidFill>
          <a:latin typeface="+mn-lt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5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2.png"/><Relationship Id="rId5" Type="http://schemas.openxmlformats.org/officeDocument/2006/relationships/image" Target="../media/image31.emf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image" Target="../media/image37.wmf"/><Relationship Id="rId18" Type="http://schemas.openxmlformats.org/officeDocument/2006/relationships/oleObject" Target="../embeddings/oleObject24.bin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oleObject" Target="../embeddings/oleObject21.bin"/><Relationship Id="rId17" Type="http://schemas.openxmlformats.org/officeDocument/2006/relationships/image" Target="../media/image3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3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34.wmf"/><Relationship Id="rId11" Type="http://schemas.openxmlformats.org/officeDocument/2006/relationships/image" Target="../media/image36.wmf"/><Relationship Id="rId5" Type="http://schemas.openxmlformats.org/officeDocument/2006/relationships/oleObject" Target="../embeddings/oleObject18.bin"/><Relationship Id="rId15" Type="http://schemas.openxmlformats.org/officeDocument/2006/relationships/image" Target="../media/image38.wmf"/><Relationship Id="rId10" Type="http://schemas.openxmlformats.org/officeDocument/2006/relationships/oleObject" Target="../embeddings/oleObject20.bin"/><Relationship Id="rId4" Type="http://schemas.openxmlformats.org/officeDocument/2006/relationships/image" Target="../media/image33.wmf"/><Relationship Id="rId9" Type="http://schemas.openxmlformats.org/officeDocument/2006/relationships/image" Target="../media/image40.png"/><Relationship Id="rId14" Type="http://schemas.openxmlformats.org/officeDocument/2006/relationships/oleObject" Target="../embeddings/oleObject2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image" Target="../media/image52.wmf"/><Relationship Id="rId18" Type="http://schemas.openxmlformats.org/officeDocument/2006/relationships/image" Target="../media/image31.png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12" Type="http://schemas.openxmlformats.org/officeDocument/2006/relationships/oleObject" Target="../embeddings/oleObject30.bin"/><Relationship Id="rId17" Type="http://schemas.openxmlformats.org/officeDocument/2006/relationships/image" Target="../media/image300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290.png"/><Relationship Id="rId1" Type="http://schemas.openxmlformats.org/officeDocument/2006/relationships/vmlDrawing" Target="../drawings/vmlDrawing7.vml"/><Relationship Id="rId6" Type="http://schemas.openxmlformats.org/officeDocument/2006/relationships/image" Target="../media/image49.wmf"/><Relationship Id="rId11" Type="http://schemas.openxmlformats.org/officeDocument/2006/relationships/image" Target="../media/image51.wmf"/><Relationship Id="rId5" Type="http://schemas.openxmlformats.org/officeDocument/2006/relationships/oleObject" Target="../embeddings/oleObject26.bin"/><Relationship Id="rId15" Type="http://schemas.openxmlformats.org/officeDocument/2006/relationships/image" Target="../media/image280.png"/><Relationship Id="rId10" Type="http://schemas.openxmlformats.org/officeDocument/2006/relationships/oleObject" Target="../embeddings/oleObject29.bin"/><Relationship Id="rId19" Type="http://schemas.openxmlformats.org/officeDocument/2006/relationships/image" Target="../media/image320.png"/><Relationship Id="rId4" Type="http://schemas.openxmlformats.org/officeDocument/2006/relationships/image" Target="../media/image48.wmf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53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13" Type="http://schemas.openxmlformats.org/officeDocument/2006/relationships/image" Target="../media/image39.png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38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6.png"/><Relationship Id="rId11" Type="http://schemas.openxmlformats.org/officeDocument/2006/relationships/image" Target="../media/image37.png"/><Relationship Id="rId5" Type="http://schemas.openxmlformats.org/officeDocument/2006/relationships/image" Target="../media/image53.emf"/><Relationship Id="rId10" Type="http://schemas.openxmlformats.org/officeDocument/2006/relationships/image" Target="../media/image56.wmf"/><Relationship Id="rId4" Type="http://schemas.openxmlformats.org/officeDocument/2006/relationships/image" Target="../media/image54.wmf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57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image" Target="../media/image61.wmf"/><Relationship Id="rId18" Type="http://schemas.openxmlformats.org/officeDocument/2006/relationships/oleObject" Target="../embeddings/oleObject33.bin"/><Relationship Id="rId3" Type="http://schemas.openxmlformats.org/officeDocument/2006/relationships/image" Target="../media/image53.emf"/><Relationship Id="rId7" Type="http://schemas.openxmlformats.org/officeDocument/2006/relationships/image" Target="../media/image58.wmf"/><Relationship Id="rId12" Type="http://schemas.openxmlformats.org/officeDocument/2006/relationships/oleObject" Target="../embeddings/oleObject37.bin"/><Relationship Id="rId17" Type="http://schemas.openxmlformats.org/officeDocument/2006/relationships/image" Target="../media/image57.e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36.png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60.wmf"/><Relationship Id="rId5" Type="http://schemas.openxmlformats.org/officeDocument/2006/relationships/image" Target="../media/image55.wmf"/><Relationship Id="rId15" Type="http://schemas.openxmlformats.org/officeDocument/2006/relationships/image" Target="../media/image54.wmf"/><Relationship Id="rId10" Type="http://schemas.openxmlformats.org/officeDocument/2006/relationships/oleObject" Target="../embeddings/oleObject36.bin"/><Relationship Id="rId19" Type="http://schemas.openxmlformats.org/officeDocument/2006/relationships/image" Target="../media/image56.wmf"/><Relationship Id="rId4" Type="http://schemas.openxmlformats.org/officeDocument/2006/relationships/oleObject" Target="../embeddings/oleObject32.bin"/><Relationship Id="rId9" Type="http://schemas.openxmlformats.org/officeDocument/2006/relationships/image" Target="../media/image59.wmf"/><Relationship Id="rId14" Type="http://schemas.openxmlformats.org/officeDocument/2006/relationships/oleObject" Target="../embeddings/oleObject31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13" Type="http://schemas.openxmlformats.org/officeDocument/2006/relationships/image" Target="../media/image54.wmf"/><Relationship Id="rId18" Type="http://schemas.openxmlformats.org/officeDocument/2006/relationships/image" Target="../media/image60.wmf"/><Relationship Id="rId3" Type="http://schemas.openxmlformats.org/officeDocument/2006/relationships/oleObject" Target="../embeddings/oleObject38.bin"/><Relationship Id="rId21" Type="http://schemas.openxmlformats.org/officeDocument/2006/relationships/image" Target="../media/image63.emf"/><Relationship Id="rId7" Type="http://schemas.openxmlformats.org/officeDocument/2006/relationships/image" Target="../media/image62.emf"/><Relationship Id="rId12" Type="http://schemas.openxmlformats.org/officeDocument/2006/relationships/oleObject" Target="../embeddings/oleObject31.bin"/><Relationship Id="rId17" Type="http://schemas.openxmlformats.org/officeDocument/2006/relationships/oleObject" Target="../embeddings/oleObject42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56.wmf"/><Relationship Id="rId20" Type="http://schemas.openxmlformats.org/officeDocument/2006/relationships/image" Target="../media/image61.wmf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9.bin"/><Relationship Id="rId11" Type="http://schemas.openxmlformats.org/officeDocument/2006/relationships/image" Target="../media/image58.wmf"/><Relationship Id="rId5" Type="http://schemas.openxmlformats.org/officeDocument/2006/relationships/image" Target="../media/image53.emf"/><Relationship Id="rId15" Type="http://schemas.openxmlformats.org/officeDocument/2006/relationships/oleObject" Target="../embeddings/oleObject33.bin"/><Relationship Id="rId10" Type="http://schemas.openxmlformats.org/officeDocument/2006/relationships/oleObject" Target="../embeddings/oleObject41.bin"/><Relationship Id="rId19" Type="http://schemas.openxmlformats.org/officeDocument/2006/relationships/oleObject" Target="../embeddings/oleObject37.bin"/><Relationship Id="rId4" Type="http://schemas.openxmlformats.org/officeDocument/2006/relationships/image" Target="../media/image55.wmf"/><Relationship Id="rId9" Type="http://schemas.openxmlformats.org/officeDocument/2006/relationships/image" Target="../media/image59.wmf"/><Relationship Id="rId1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oleObject" Target="../embeddings/oleObject45.bin"/><Relationship Id="rId3" Type="http://schemas.openxmlformats.org/officeDocument/2006/relationships/oleObject" Target="../embeddings/oleObject38.bin"/><Relationship Id="rId7" Type="http://schemas.openxmlformats.org/officeDocument/2006/relationships/image" Target="../media/image62.emf"/><Relationship Id="rId12" Type="http://schemas.openxmlformats.org/officeDocument/2006/relationships/image" Target="../media/image64.wmf"/><Relationship Id="rId17" Type="http://schemas.openxmlformats.org/officeDocument/2006/relationships/image" Target="../media/image67.e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66.wmf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9.bin"/><Relationship Id="rId11" Type="http://schemas.openxmlformats.org/officeDocument/2006/relationships/oleObject" Target="../embeddings/oleObject44.bin"/><Relationship Id="rId5" Type="http://schemas.openxmlformats.org/officeDocument/2006/relationships/image" Target="../media/image53.emf"/><Relationship Id="rId15" Type="http://schemas.openxmlformats.org/officeDocument/2006/relationships/oleObject" Target="../embeddings/oleObject46.bin"/><Relationship Id="rId10" Type="http://schemas.openxmlformats.org/officeDocument/2006/relationships/image" Target="../media/image60.wmf"/><Relationship Id="rId4" Type="http://schemas.openxmlformats.org/officeDocument/2006/relationships/image" Target="../media/image55.wmf"/><Relationship Id="rId9" Type="http://schemas.openxmlformats.org/officeDocument/2006/relationships/oleObject" Target="../embeddings/oleObject43.bin"/><Relationship Id="rId14" Type="http://schemas.openxmlformats.org/officeDocument/2006/relationships/image" Target="../media/image65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13" Type="http://schemas.openxmlformats.org/officeDocument/2006/relationships/image" Target="../media/image55.png"/><Relationship Id="rId3" Type="http://schemas.openxmlformats.org/officeDocument/2006/relationships/image" Target="../media/image53.emf"/><Relationship Id="rId7" Type="http://schemas.openxmlformats.org/officeDocument/2006/relationships/image" Target="../media/image55.wmf"/><Relationship Id="rId12" Type="http://schemas.openxmlformats.org/officeDocument/2006/relationships/image" Target="../media/image67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8.bin"/><Relationship Id="rId11" Type="http://schemas.openxmlformats.org/officeDocument/2006/relationships/image" Target="../media/image70.wmf"/><Relationship Id="rId5" Type="http://schemas.openxmlformats.org/officeDocument/2006/relationships/image" Target="../media/image68.wmf"/><Relationship Id="rId10" Type="http://schemas.openxmlformats.org/officeDocument/2006/relationships/oleObject" Target="../embeddings/oleObject50.bin"/><Relationship Id="rId4" Type="http://schemas.openxmlformats.org/officeDocument/2006/relationships/oleObject" Target="../embeddings/oleObject47.bin"/><Relationship Id="rId9" Type="http://schemas.openxmlformats.org/officeDocument/2006/relationships/image" Target="../media/image69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12" Type="http://schemas.openxmlformats.org/officeDocument/2006/relationships/image" Target="../media/image71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5.wmf"/><Relationship Id="rId11" Type="http://schemas.openxmlformats.org/officeDocument/2006/relationships/image" Target="../media/image56.png"/><Relationship Id="rId5" Type="http://schemas.openxmlformats.org/officeDocument/2006/relationships/oleObject" Target="../embeddings/oleObject48.bin"/><Relationship Id="rId10" Type="http://schemas.openxmlformats.org/officeDocument/2006/relationships/image" Target="../media/image70.wmf"/><Relationship Id="rId4" Type="http://schemas.openxmlformats.org/officeDocument/2006/relationships/image" Target="../media/image68.wmf"/><Relationship Id="rId9" Type="http://schemas.openxmlformats.org/officeDocument/2006/relationships/oleObject" Target="../embeddings/oleObject50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13" Type="http://schemas.openxmlformats.org/officeDocument/2006/relationships/image" Target="../media/image56.png"/><Relationship Id="rId3" Type="http://schemas.openxmlformats.org/officeDocument/2006/relationships/image" Target="../media/image58.png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7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1.emf"/><Relationship Id="rId11" Type="http://schemas.openxmlformats.org/officeDocument/2006/relationships/oleObject" Target="../embeddings/oleObject50.bin"/><Relationship Id="rId5" Type="http://schemas.openxmlformats.org/officeDocument/2006/relationships/image" Target="../media/image55.wmf"/><Relationship Id="rId10" Type="http://schemas.openxmlformats.org/officeDocument/2006/relationships/image" Target="../media/image69.wmf"/><Relationship Id="rId4" Type="http://schemas.openxmlformats.org/officeDocument/2006/relationships/oleObject" Target="../embeddings/oleObject48.bin"/><Relationship Id="rId9" Type="http://schemas.openxmlformats.org/officeDocument/2006/relationships/oleObject" Target="../embeddings/oleObject49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13" Type="http://schemas.openxmlformats.org/officeDocument/2006/relationships/image" Target="../media/image58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71.emf"/><Relationship Id="rId12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0.png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5.wmf"/><Relationship Id="rId11" Type="http://schemas.openxmlformats.org/officeDocument/2006/relationships/image" Target="../media/image59.wmf"/><Relationship Id="rId5" Type="http://schemas.openxmlformats.org/officeDocument/2006/relationships/oleObject" Target="../embeddings/oleObject51.bin"/><Relationship Id="rId15" Type="http://schemas.openxmlformats.org/officeDocument/2006/relationships/image" Target="../media/image68.wmf"/><Relationship Id="rId10" Type="http://schemas.openxmlformats.org/officeDocument/2006/relationships/oleObject" Target="../embeddings/oleObject53.bin"/><Relationship Id="rId4" Type="http://schemas.openxmlformats.org/officeDocument/2006/relationships/image" Target="../media/image53.emf"/><Relationship Id="rId9" Type="http://schemas.openxmlformats.org/officeDocument/2006/relationships/image" Target="../media/image72.wmf"/><Relationship Id="rId14" Type="http://schemas.openxmlformats.org/officeDocument/2006/relationships/oleObject" Target="../embeddings/oleObject47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13" Type="http://schemas.openxmlformats.org/officeDocument/2006/relationships/oleObject" Target="../embeddings/oleObject44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73.emf"/><Relationship Id="rId12" Type="http://schemas.openxmlformats.org/officeDocument/2006/relationships/image" Target="../media/image6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5.wmf"/><Relationship Id="rId11" Type="http://schemas.openxmlformats.org/officeDocument/2006/relationships/image" Target="../media/image68.wmf"/><Relationship Id="rId5" Type="http://schemas.openxmlformats.org/officeDocument/2006/relationships/oleObject" Target="../embeddings/oleObject55.bin"/><Relationship Id="rId10" Type="http://schemas.openxmlformats.org/officeDocument/2006/relationships/oleObject" Target="../embeddings/oleObject47.bin"/><Relationship Id="rId4" Type="http://schemas.openxmlformats.org/officeDocument/2006/relationships/image" Target="../media/image53.emf"/><Relationship Id="rId9" Type="http://schemas.openxmlformats.org/officeDocument/2006/relationships/image" Target="../media/image72.wmf"/><Relationship Id="rId14" Type="http://schemas.openxmlformats.org/officeDocument/2006/relationships/image" Target="../media/image64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13" Type="http://schemas.openxmlformats.org/officeDocument/2006/relationships/oleObject" Target="../embeddings/oleObject44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74.emf"/><Relationship Id="rId12" Type="http://schemas.openxmlformats.org/officeDocument/2006/relationships/image" Target="../media/image6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5.wmf"/><Relationship Id="rId11" Type="http://schemas.openxmlformats.org/officeDocument/2006/relationships/image" Target="../media/image68.wmf"/><Relationship Id="rId5" Type="http://schemas.openxmlformats.org/officeDocument/2006/relationships/oleObject" Target="../embeddings/oleObject56.bin"/><Relationship Id="rId10" Type="http://schemas.openxmlformats.org/officeDocument/2006/relationships/oleObject" Target="../embeddings/oleObject47.bin"/><Relationship Id="rId4" Type="http://schemas.openxmlformats.org/officeDocument/2006/relationships/image" Target="../media/image53.emf"/><Relationship Id="rId9" Type="http://schemas.openxmlformats.org/officeDocument/2006/relationships/image" Target="../media/image72.wmf"/><Relationship Id="rId14" Type="http://schemas.openxmlformats.org/officeDocument/2006/relationships/image" Target="../media/image64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6.emf"/><Relationship Id="rId5" Type="http://schemas.openxmlformats.org/officeDocument/2006/relationships/image" Target="../media/image55.wmf"/><Relationship Id="rId4" Type="http://schemas.openxmlformats.org/officeDocument/2006/relationships/oleObject" Target="../embeddings/oleObject57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7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76.emf"/><Relationship Id="rId5" Type="http://schemas.openxmlformats.org/officeDocument/2006/relationships/image" Target="../media/image55.wmf"/><Relationship Id="rId4" Type="http://schemas.openxmlformats.org/officeDocument/2006/relationships/oleObject" Target="../embeddings/oleObject59.bin"/><Relationship Id="rId9" Type="http://schemas.openxmlformats.org/officeDocument/2006/relationships/image" Target="../media/image6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77.emf"/><Relationship Id="rId12" Type="http://schemas.openxmlformats.org/officeDocument/2006/relationships/image" Target="../media/image7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5.wmf"/><Relationship Id="rId11" Type="http://schemas.openxmlformats.org/officeDocument/2006/relationships/oleObject" Target="../embeddings/oleObject61.bin"/><Relationship Id="rId5" Type="http://schemas.openxmlformats.org/officeDocument/2006/relationships/oleObject" Target="../embeddings/oleObject60.bin"/><Relationship Id="rId10" Type="http://schemas.openxmlformats.org/officeDocument/2006/relationships/image" Target="../media/image72.wmf"/><Relationship Id="rId4" Type="http://schemas.openxmlformats.org/officeDocument/2006/relationships/image" Target="../media/image53.emf"/><Relationship Id="rId9" Type="http://schemas.openxmlformats.org/officeDocument/2006/relationships/oleObject" Target="../embeddings/oleObject6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.xml"/><Relationship Id="rId4" Type="http://schemas.openxmlformats.org/officeDocument/2006/relationships/image" Target="../media/image4.w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64.wmf"/><Relationship Id="rId3" Type="http://schemas.openxmlformats.org/officeDocument/2006/relationships/video" Target="../media/media1.mp4"/><Relationship Id="rId7" Type="http://schemas.openxmlformats.org/officeDocument/2006/relationships/image" Target="../media/image55.wmf"/><Relationship Id="rId12" Type="http://schemas.openxmlformats.org/officeDocument/2006/relationships/oleObject" Target="../embeddings/oleObject44.bin"/><Relationship Id="rId2" Type="http://schemas.microsoft.com/office/2007/relationships/media" Target="../media/media1.mp4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62.bin"/><Relationship Id="rId11" Type="http://schemas.openxmlformats.org/officeDocument/2006/relationships/image" Target="../media/image79.png"/><Relationship Id="rId5" Type="http://schemas.openxmlformats.org/officeDocument/2006/relationships/notesSlide" Target="../notesSlides/notesSlide13.xml"/><Relationship Id="rId10" Type="http://schemas.openxmlformats.org/officeDocument/2006/relationships/image" Target="../media/image72.wmf"/><Relationship Id="rId4" Type="http://schemas.openxmlformats.org/officeDocument/2006/relationships/slideLayout" Target="../slideLayouts/slideLayout2.xml"/><Relationship Id="rId9" Type="http://schemas.openxmlformats.org/officeDocument/2006/relationships/oleObject" Target="../embeddings/oleObject52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13" Type="http://schemas.openxmlformats.org/officeDocument/2006/relationships/image" Target="../media/image790.png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63.bin"/><Relationship Id="rId12" Type="http://schemas.openxmlformats.org/officeDocument/2006/relationships/image" Target="../media/image8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84.png"/><Relationship Id="rId11" Type="http://schemas.openxmlformats.org/officeDocument/2006/relationships/image" Target="../media/image85.emf"/><Relationship Id="rId5" Type="http://schemas.openxmlformats.org/officeDocument/2006/relationships/image" Target="../media/image83.png"/><Relationship Id="rId10" Type="http://schemas.openxmlformats.org/officeDocument/2006/relationships/image" Target="../media/image81.wmf"/><Relationship Id="rId4" Type="http://schemas.openxmlformats.org/officeDocument/2006/relationships/image" Target="../media/image82.emf"/><Relationship Id="rId9" Type="http://schemas.openxmlformats.org/officeDocument/2006/relationships/oleObject" Target="../embeddings/oleObject64.bin"/><Relationship Id="rId14" Type="http://schemas.openxmlformats.org/officeDocument/2006/relationships/image" Target="../media/image8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emf"/><Relationship Id="rId5" Type="http://schemas.openxmlformats.org/officeDocument/2006/relationships/image" Target="../media/image90.emf"/><Relationship Id="rId4" Type="http://schemas.openxmlformats.org/officeDocument/2006/relationships/image" Target="../media/image89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94.emf"/><Relationship Id="rId5" Type="http://schemas.openxmlformats.org/officeDocument/2006/relationships/image" Target="../media/image93.wmf"/><Relationship Id="rId4" Type="http://schemas.openxmlformats.org/officeDocument/2006/relationships/oleObject" Target="../embeddings/oleObject65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emf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9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67.bin"/><Relationship Id="rId5" Type="http://schemas.openxmlformats.org/officeDocument/2006/relationships/image" Target="../media/image95.wmf"/><Relationship Id="rId4" Type="http://schemas.openxmlformats.org/officeDocument/2006/relationships/oleObject" Target="../embeddings/oleObject66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6.wmf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05.emf"/><Relationship Id="rId7" Type="http://schemas.openxmlformats.org/officeDocument/2006/relationships/image" Target="../media/image10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3.em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wmf"/><Relationship Id="rId3" Type="http://schemas.openxmlformats.org/officeDocument/2006/relationships/notesSlide" Target="../notesSlides/notesSlide31.xml"/><Relationship Id="rId7" Type="http://schemas.openxmlformats.org/officeDocument/2006/relationships/oleObject" Target="../embeddings/oleObject6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14.wmf"/><Relationship Id="rId5" Type="http://schemas.openxmlformats.org/officeDocument/2006/relationships/oleObject" Target="../embeddings/oleObject68.bin"/><Relationship Id="rId10" Type="http://schemas.openxmlformats.org/officeDocument/2006/relationships/image" Target="../media/image116.wmf"/><Relationship Id="rId4" Type="http://schemas.openxmlformats.org/officeDocument/2006/relationships/image" Target="../media/image117.png"/><Relationship Id="rId9" Type="http://schemas.openxmlformats.org/officeDocument/2006/relationships/oleObject" Target="../embeddings/oleObject70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0.png"/><Relationship Id="rId2" Type="http://schemas.openxmlformats.org/officeDocument/2006/relationships/image" Target="../media/image122.emf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wmf"/><Relationship Id="rId2" Type="http://schemas.openxmlformats.org/officeDocument/2006/relationships/image" Target="../media/image12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5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7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28.png"/><Relationship Id="rId4" Type="http://schemas.openxmlformats.org/officeDocument/2006/relationships/notesSlide" Target="../notesSlides/notesSlide3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3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7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wmf"/><Relationship Id="rId3" Type="http://schemas.openxmlformats.org/officeDocument/2006/relationships/image" Target="../media/image131.wmf"/><Relationship Id="rId7" Type="http://schemas.openxmlformats.org/officeDocument/2006/relationships/image" Target="../media/image135.w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34.wmf"/><Relationship Id="rId5" Type="http://schemas.openxmlformats.org/officeDocument/2006/relationships/image" Target="../media/image133.wmf"/><Relationship Id="rId4" Type="http://schemas.openxmlformats.org/officeDocument/2006/relationships/image" Target="../media/image132.wmf"/><Relationship Id="rId9" Type="http://schemas.openxmlformats.org/officeDocument/2006/relationships/image" Target="../media/image137.w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oleObject" Target="../embeddings/oleObject5.bin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w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39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w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43.png"/><Relationship Id="rId5" Type="http://schemas.openxmlformats.org/officeDocument/2006/relationships/image" Target="../media/image142.wmf"/><Relationship Id="rId4" Type="http://schemas.openxmlformats.org/officeDocument/2006/relationships/image" Target="../media/image141.w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w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w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46.w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w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48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7.wmf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9.wmf"/><Relationship Id="rId5" Type="http://schemas.openxmlformats.org/officeDocument/2006/relationships/image" Target="../media/image16.wmf"/><Relationship Id="rId15" Type="http://schemas.openxmlformats.org/officeDocument/2006/relationships/image" Target="../media/image11.png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18.wmf"/><Relationship Id="rId1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24.png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23.wmf"/><Relationship Id="rId5" Type="http://schemas.openxmlformats.org/officeDocument/2006/relationships/image" Target="../media/image20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3742" y="2050122"/>
            <a:ext cx="8878529" cy="1607158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Accuracy Directly Controlled Fast Direct Solutions of General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-Matrices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1258406" y="3889101"/>
            <a:ext cx="6588685" cy="170172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spcBef>
                <a:spcPts val="450"/>
              </a:spcBef>
              <a:buNone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Jiao</a:t>
            </a:r>
          </a:p>
          <a:p>
            <a:pPr marL="0" indent="0" algn="ctr">
              <a:spcBef>
                <a:spcPts val="450"/>
              </a:spcBef>
              <a:buNone/>
            </a:pPr>
            <a:endParaRPr lang="en-US" sz="28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450"/>
              </a:spcBef>
              <a:buNone/>
            </a:pPr>
            <a:r>
              <a:rPr lang="en-US" dirty="0">
                <a:latin typeface="Arial "/>
              </a:rPr>
              <a:t>School of Electrical and Computer Engineering </a:t>
            </a:r>
          </a:p>
          <a:p>
            <a:pPr marL="0" indent="0" algn="ctr">
              <a:spcBef>
                <a:spcPts val="450"/>
              </a:spcBef>
              <a:buNone/>
            </a:pPr>
            <a:r>
              <a:rPr lang="en-US" dirty="0">
                <a:latin typeface="Arial "/>
              </a:rPr>
              <a:t>Purdue University, West Lafayette, IN 47907, USA</a:t>
            </a:r>
          </a:p>
        </p:txBody>
      </p:sp>
      <p:sp>
        <p:nvSpPr>
          <p:cNvPr id="11" name="Rectangle 27"/>
          <p:cNvSpPr>
            <a:spLocks noChangeArrowheads="1"/>
          </p:cNvSpPr>
          <p:nvPr/>
        </p:nvSpPr>
        <p:spPr bwMode="auto">
          <a:xfrm>
            <a:off x="0" y="0"/>
            <a:ext cx="9144000" cy="750888"/>
          </a:xfrm>
          <a:prstGeom prst="rect">
            <a:avLst/>
          </a:prstGeom>
          <a:solidFill>
            <a:srgbClr val="AD946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sz="1350"/>
          </a:p>
        </p:txBody>
      </p:sp>
      <p:sp>
        <p:nvSpPr>
          <p:cNvPr id="12" name="Rectangle 38"/>
          <p:cNvSpPr>
            <a:spLocks noChangeArrowheads="1"/>
          </p:cNvSpPr>
          <p:nvPr/>
        </p:nvSpPr>
        <p:spPr bwMode="auto">
          <a:xfrm>
            <a:off x="0" y="1710088"/>
            <a:ext cx="7467600" cy="76200"/>
          </a:xfrm>
          <a:prstGeom prst="rect">
            <a:avLst/>
          </a:prstGeom>
          <a:gradFill rotWithShape="0">
            <a:gsLst>
              <a:gs pos="0">
                <a:srgbClr val="AD946B"/>
              </a:gs>
              <a:gs pos="100000">
                <a:srgbClr val="DED6C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sz="1350"/>
          </a:p>
        </p:txBody>
      </p:sp>
      <p:sp>
        <p:nvSpPr>
          <p:cNvPr id="13" name="Text Box 60"/>
          <p:cNvSpPr txBox="1">
            <a:spLocks noChangeArrowheads="1"/>
          </p:cNvSpPr>
          <p:nvPr/>
        </p:nvSpPr>
        <p:spPr bwMode="auto">
          <a:xfrm>
            <a:off x="5410200" y="381000"/>
            <a:ext cx="3733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800" i="1" dirty="0" smtClean="0">
                <a:solidFill>
                  <a:srgbClr val="523E26"/>
                </a:solidFill>
              </a:rPr>
              <a:t>Electrical and Computer Engineering</a:t>
            </a:r>
          </a:p>
        </p:txBody>
      </p:sp>
      <p:pic>
        <p:nvPicPr>
          <p:cNvPr id="14" name="Picture 1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46038"/>
            <a:ext cx="1524000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286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0" y="685800"/>
            <a:ext cx="861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zh-CN" sz="3200" b="1" dirty="0">
                <a:ea typeface="SimSun" panose="02010600030101010101" pitchFamily="2" charset="-122"/>
              </a:rPr>
              <a:t>Resultant Irregular Matrix System</a:t>
            </a:r>
          </a:p>
        </p:txBody>
      </p:sp>
      <p:graphicFrame>
        <p:nvGraphicFramePr>
          <p:cNvPr id="22" name="Object 11"/>
          <p:cNvGraphicFramePr>
            <a:graphicFrameLocks noChangeAspect="1"/>
          </p:cNvGraphicFramePr>
          <p:nvPr/>
        </p:nvGraphicFramePr>
        <p:xfrm>
          <a:off x="220663" y="1966913"/>
          <a:ext cx="3436937" cy="224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3" name="Equation" r:id="rId3" imgW="1434960" imgH="901440" progId="Equation.DSMT4">
                  <p:embed/>
                </p:oleObj>
              </mc:Choice>
              <mc:Fallback>
                <p:oleObj name="Equation" r:id="rId3" imgW="1434960" imgH="901440" progId="Equation.DSMT4">
                  <p:embed/>
                  <p:pic>
                    <p:nvPicPr>
                      <p:cNvPr id="2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663" y="1966913"/>
                        <a:ext cx="3436937" cy="2249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152400" y="1981200"/>
            <a:ext cx="3505200" cy="2227263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 fontAlgn="ctr">
              <a:spcBef>
                <a:spcPct val="20000"/>
              </a:spcBef>
              <a:defRPr/>
            </a:pPr>
            <a:endParaRPr lang="en-US" i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6200" y="4343400"/>
            <a:ext cx="4038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where, “</a:t>
            </a:r>
            <a:r>
              <a:rPr lang="en-US" altLang="en-US" sz="1800" i="1"/>
              <a:t>id</a:t>
            </a:r>
            <a:r>
              <a:rPr lang="en-US" altLang="en-US" sz="1800"/>
              <a:t>” and “</a:t>
            </a:r>
            <a:r>
              <a:rPr lang="en-US" altLang="en-US" sz="1800" i="1"/>
              <a:t>ic</a:t>
            </a:r>
            <a:r>
              <a:rPr lang="en-US" altLang="en-US" sz="1800"/>
              <a:t>” denote dielectric regions and conducting regions, respectively</a:t>
            </a:r>
          </a:p>
        </p:txBody>
      </p:sp>
      <p:sp>
        <p:nvSpPr>
          <p:cNvPr id="10" name="Right Arrow 9"/>
          <p:cNvSpPr/>
          <p:nvPr/>
        </p:nvSpPr>
        <p:spPr bwMode="auto">
          <a:xfrm>
            <a:off x="2895600" y="3141663"/>
            <a:ext cx="457200" cy="381000"/>
          </a:xfrm>
          <a:prstGeom prst="rightArrow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 fontAlgn="ctr">
              <a:spcBef>
                <a:spcPct val="20000"/>
              </a:spcBef>
              <a:defRPr/>
            </a:pPr>
            <a:endParaRPr lang="en-US" i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86200" y="1579563"/>
            <a:ext cx="5181600" cy="4059237"/>
          </a:xfrm>
          <a:prstGeom prst="rect">
            <a:avLst/>
          </a:prstGeom>
          <a:ln>
            <a:solidFill>
              <a:schemeClr val="tx2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56"/>
          <p:cNvGraphicFramePr>
            <a:graphicFrameLocks noChangeAspect="1"/>
          </p:cNvGraphicFramePr>
          <p:nvPr/>
        </p:nvGraphicFramePr>
        <p:xfrm>
          <a:off x="3962400" y="1644650"/>
          <a:ext cx="5084763" cy="398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4" name="Equation" r:id="rId5" imgW="2844720" imgH="2133360" progId="Equation.DSMT4">
                  <p:embed/>
                </p:oleObj>
              </mc:Choice>
              <mc:Fallback>
                <p:oleObj name="Equation" r:id="rId5" imgW="2844720" imgH="2133360" progId="Equation.DSMT4">
                  <p:embed/>
                  <p:pic>
                    <p:nvPicPr>
                      <p:cNvPr id="2" name="Object 1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644650"/>
                        <a:ext cx="5084763" cy="3986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63494" name="Object 6"/>
          <p:cNvGraphicFramePr>
            <a:graphicFrameLocks noChangeAspect="1"/>
          </p:cNvGraphicFramePr>
          <p:nvPr/>
        </p:nvGraphicFramePr>
        <p:xfrm>
          <a:off x="6781800" y="4779963"/>
          <a:ext cx="1905000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5" name="Equation" r:id="rId7" imgW="990170" imgH="380835" progId="Equation.DSMT4">
                  <p:embed/>
                </p:oleObj>
              </mc:Choice>
              <mc:Fallback>
                <p:oleObj name="Equation" r:id="rId7" imgW="990170" imgH="380835" progId="Equation.DSMT4">
                  <p:embed/>
                  <p:pic>
                    <p:nvPicPr>
                      <p:cNvPr id="6349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4779963"/>
                        <a:ext cx="1905000" cy="731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77205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717697" y="1994176"/>
            <a:ext cx="7639494" cy="87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 eaLnBrk="0" fontAlgn="ctr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4400" b="1" kern="0" dirty="0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Motivation of This Research</a:t>
            </a:r>
          </a:p>
        </p:txBody>
      </p:sp>
    </p:spTree>
    <p:extLst>
      <p:ext uri="{BB962C8B-B14F-4D97-AF65-F5344CB8AC3E}">
        <p14:creationId xmlns:p14="http://schemas.microsoft.com/office/powerpoint/2010/main" val="2976039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685800" y="3225901"/>
            <a:ext cx="80772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altLang="zh-CN" b="1" dirty="0" smtClean="0">
                <a:latin typeface="Arial "/>
                <a:ea typeface="SimSun" panose="02010600030101010101" pitchFamily="2" charset="-122"/>
                <a:cs typeface="Arial" panose="020B0604020202020204" pitchFamily="34" charset="0"/>
              </a:rPr>
              <a:t>Direct </a:t>
            </a:r>
            <a:r>
              <a:rPr lang="en-US" altLang="zh-CN" b="1" dirty="0">
                <a:latin typeface="Arial "/>
                <a:ea typeface="SimSun" panose="02010600030101010101" pitchFamily="2" charset="-122"/>
                <a:cs typeface="Arial" panose="020B0604020202020204" pitchFamily="34" charset="0"/>
              </a:rPr>
              <a:t>Solutions 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b="1" i="1" dirty="0">
                <a:latin typeface="Arial 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 "/>
                <a:ea typeface="SimSun" panose="02010600030101010101" pitchFamily="2" charset="-122"/>
                <a:cs typeface="Arial" panose="020B0604020202020204" pitchFamily="34" charset="0"/>
              </a:rPr>
              <a:t>Best Complexity: </a:t>
            </a:r>
            <a:r>
              <a:rPr lang="en-US" altLang="zh-CN" i="1" dirty="0">
                <a:latin typeface="Arial "/>
                <a:ea typeface="SimSun" panose="02010600030101010101" pitchFamily="2" charset="-122"/>
                <a:cs typeface="Arial" panose="020B0604020202020204" pitchFamily="34" charset="0"/>
              </a:rPr>
              <a:t>O</a:t>
            </a:r>
            <a:r>
              <a:rPr lang="en-US" altLang="zh-CN" dirty="0">
                <a:latin typeface="Arial "/>
                <a:ea typeface="SimSun" panose="02010600030101010101" pitchFamily="2" charset="-122"/>
                <a:cs typeface="Arial" panose="020B0604020202020204" pitchFamily="34" charset="0"/>
              </a:rPr>
              <a:t>(</a:t>
            </a:r>
            <a:r>
              <a:rPr lang="en-US" altLang="zh-CN" i="1" dirty="0">
                <a:latin typeface="Arial "/>
                <a:ea typeface="SimSun" panose="02010600030101010101" pitchFamily="2" charset="-122"/>
                <a:cs typeface="Arial" panose="020B0604020202020204" pitchFamily="34" charset="0"/>
              </a:rPr>
              <a:t>N</a:t>
            </a:r>
            <a:r>
              <a:rPr lang="en-US" altLang="zh-CN" baseline="30000" dirty="0">
                <a:latin typeface="Arial "/>
                <a:ea typeface="SimSun" panose="02010600030101010101" pitchFamily="2" charset="-122"/>
                <a:cs typeface="Arial" panose="020B0604020202020204" pitchFamily="34" charset="0"/>
              </a:rPr>
              <a:t>2</a:t>
            </a:r>
            <a:r>
              <a:rPr lang="en-US" altLang="zh-CN" dirty="0">
                <a:latin typeface="Arial "/>
                <a:ea typeface="SimSun" panose="02010600030101010101" pitchFamily="2" charset="-122"/>
                <a:cs typeface="Arial" panose="020B0604020202020204" pitchFamily="34" charset="0"/>
              </a:rPr>
              <a:t>) for 3-D problems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altLang="zh-CN" b="1" dirty="0">
                <a:latin typeface="Arial "/>
                <a:ea typeface="SimSun" panose="02010600030101010101" pitchFamily="2" charset="-122"/>
                <a:cs typeface="Arial" panose="020B0604020202020204" pitchFamily="34" charset="0"/>
              </a:rPr>
              <a:t>Iterative Solutions 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Arial 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 "/>
                <a:ea typeface="SimSun" panose="02010600030101010101" pitchFamily="2" charset="-122"/>
                <a:cs typeface="Arial" panose="020B0604020202020204" pitchFamily="34" charset="0"/>
              </a:rPr>
              <a:t>Complexity:</a:t>
            </a:r>
            <a:r>
              <a:rPr lang="en-US" altLang="zh-CN" b="1" dirty="0">
                <a:latin typeface="Arial 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i="1" dirty="0">
                <a:latin typeface="Arial "/>
                <a:ea typeface="SimSun" panose="02010600030101010101" pitchFamily="2" charset="-122"/>
                <a:cs typeface="Arial" panose="020B0604020202020204" pitchFamily="34" charset="0"/>
              </a:rPr>
              <a:t>O</a:t>
            </a:r>
            <a:r>
              <a:rPr lang="en-US" altLang="zh-CN" dirty="0">
                <a:latin typeface="Arial "/>
                <a:ea typeface="SimSun" panose="02010600030101010101" pitchFamily="2" charset="-122"/>
                <a:cs typeface="Arial" panose="020B0604020202020204" pitchFamily="34" charset="0"/>
              </a:rPr>
              <a:t>(</a:t>
            </a:r>
            <a:r>
              <a:rPr lang="en-US" altLang="zh-CN" i="1" dirty="0" err="1">
                <a:latin typeface="Arial "/>
                <a:ea typeface="SimSun" panose="02010600030101010101" pitchFamily="2" charset="-122"/>
                <a:cs typeface="Arial" panose="020B0604020202020204" pitchFamily="34" charset="0"/>
              </a:rPr>
              <a:t>N</a:t>
            </a:r>
            <a:r>
              <a:rPr lang="en-US" altLang="zh-CN" i="1" baseline="-25000" dirty="0" err="1">
                <a:latin typeface="Arial "/>
                <a:ea typeface="SimSun" panose="02010600030101010101" pitchFamily="2" charset="-122"/>
                <a:cs typeface="Arial" panose="020B0604020202020204" pitchFamily="34" charset="0"/>
              </a:rPr>
              <a:t>it</a:t>
            </a:r>
            <a:r>
              <a:rPr lang="en-US" altLang="zh-CN" i="1" dirty="0" err="1">
                <a:latin typeface="Arial "/>
                <a:ea typeface="SimSun" panose="02010600030101010101" pitchFamily="2" charset="-122"/>
                <a:cs typeface="Arial" panose="020B0604020202020204" pitchFamily="34" charset="0"/>
              </a:rPr>
              <a:t>N</a:t>
            </a:r>
            <a:r>
              <a:rPr lang="en-US" altLang="zh-CN" i="1" baseline="-25000" dirty="0" err="1">
                <a:latin typeface="Arial "/>
                <a:ea typeface="SimSun" panose="02010600030101010101" pitchFamily="2" charset="-122"/>
                <a:cs typeface="Arial" panose="020B0604020202020204" pitchFamily="34" charset="0"/>
              </a:rPr>
              <a:t>rhs</a:t>
            </a:r>
            <a:r>
              <a:rPr lang="en-US" altLang="zh-CN" i="1" dirty="0" err="1">
                <a:latin typeface="Arial "/>
                <a:ea typeface="SimSun" panose="02010600030101010101" pitchFamily="2" charset="-122"/>
                <a:cs typeface="Arial" panose="020B0604020202020204" pitchFamily="34" charset="0"/>
              </a:rPr>
              <a:t>N</a:t>
            </a:r>
            <a:r>
              <a:rPr lang="en-US" altLang="zh-CN" dirty="0">
                <a:latin typeface="Arial "/>
                <a:ea typeface="SimSun" panose="02010600030101010101" pitchFamily="2" charset="-122"/>
                <a:cs typeface="Arial" panose="020B0604020202020204" pitchFamily="34" charset="0"/>
              </a:rPr>
              <a:t>)</a:t>
            </a:r>
          </a:p>
          <a:p>
            <a:pPr lvl="2"/>
            <a:r>
              <a:rPr lang="en-US" altLang="zh-CN" i="1" dirty="0">
                <a:latin typeface="Arial "/>
                <a:ea typeface="SimSun" panose="02010600030101010101" pitchFamily="2" charset="-122"/>
                <a:cs typeface="Arial" panose="020B0604020202020204" pitchFamily="34" charset="0"/>
              </a:rPr>
              <a:t>N</a:t>
            </a:r>
            <a:r>
              <a:rPr lang="en-US" altLang="zh-CN" i="1" baseline="-25000" dirty="0">
                <a:latin typeface="Arial "/>
                <a:ea typeface="SimSun" panose="02010600030101010101" pitchFamily="2" charset="-122"/>
                <a:cs typeface="Arial" panose="020B0604020202020204" pitchFamily="34" charset="0"/>
              </a:rPr>
              <a:t>it</a:t>
            </a:r>
            <a:r>
              <a:rPr lang="en-US" altLang="zh-CN" dirty="0">
                <a:latin typeface="Arial "/>
                <a:ea typeface="SimSun" panose="02010600030101010101" pitchFamily="2" charset="-122"/>
                <a:cs typeface="Arial" panose="020B0604020202020204" pitchFamily="34" charset="0"/>
              </a:rPr>
              <a:t> : number of iterations; </a:t>
            </a:r>
          </a:p>
          <a:p>
            <a:pPr lvl="2"/>
            <a:r>
              <a:rPr lang="en-US" altLang="zh-CN" i="1" dirty="0" err="1">
                <a:latin typeface="Arial "/>
                <a:ea typeface="SimSun" panose="02010600030101010101" pitchFamily="2" charset="-122"/>
                <a:cs typeface="Arial" panose="020B0604020202020204" pitchFamily="34" charset="0"/>
              </a:rPr>
              <a:t>N</a:t>
            </a:r>
            <a:r>
              <a:rPr lang="en-US" altLang="zh-CN" i="1" baseline="-25000" dirty="0" err="1">
                <a:latin typeface="Arial "/>
                <a:ea typeface="SimSun" panose="02010600030101010101" pitchFamily="2" charset="-122"/>
                <a:cs typeface="Arial" panose="020B0604020202020204" pitchFamily="34" charset="0"/>
              </a:rPr>
              <a:t>rhs</a:t>
            </a:r>
            <a:r>
              <a:rPr lang="en-US" altLang="zh-CN" dirty="0">
                <a:latin typeface="Arial "/>
                <a:ea typeface="SimSun" panose="02010600030101010101" pitchFamily="2" charset="-122"/>
                <a:cs typeface="Arial" panose="020B0604020202020204" pitchFamily="34" charset="0"/>
              </a:rPr>
              <a:t> : number of right hand sides.</a:t>
            </a:r>
          </a:p>
        </p:txBody>
      </p:sp>
      <p:sp>
        <p:nvSpPr>
          <p:cNvPr id="8196" name="Rectangle 51"/>
          <p:cNvSpPr>
            <a:spLocks noChangeArrowheads="1"/>
          </p:cNvSpPr>
          <p:nvPr/>
        </p:nvSpPr>
        <p:spPr bwMode="auto">
          <a:xfrm>
            <a:off x="3762375" y="2086076"/>
            <a:ext cx="136525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lnSpc>
                <a:spcPct val="95000"/>
              </a:lnSpc>
              <a:spcBef>
                <a:spcPct val="30000"/>
              </a:spcBef>
              <a:buClr>
                <a:schemeClr val="tx2"/>
              </a:buClr>
              <a:buSzPct val="50000"/>
              <a:buFont typeface="Marlett" pitchFamily="2" charset="2"/>
              <a:buNone/>
            </a:pPr>
            <a:r>
              <a:rPr lang="en-US" altLang="en-US" sz="3200" b="1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altLang="en-US" sz="3200" i="1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en-US" sz="3200" b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8197" name="TextBox 1"/>
          <p:cNvSpPr txBox="1">
            <a:spLocks noChangeArrowheads="1"/>
          </p:cNvSpPr>
          <p:nvPr/>
        </p:nvSpPr>
        <p:spPr bwMode="auto">
          <a:xfrm>
            <a:off x="3200400" y="2721076"/>
            <a:ext cx="2209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Sparse Matrix </a:t>
            </a:r>
          </a:p>
        </p:txBody>
      </p:sp>
      <p:sp>
        <p:nvSpPr>
          <p:cNvPr id="8198" name="Oval 1"/>
          <p:cNvSpPr>
            <a:spLocks noChangeArrowheads="1"/>
          </p:cNvSpPr>
          <p:nvPr/>
        </p:nvSpPr>
        <p:spPr bwMode="auto">
          <a:xfrm>
            <a:off x="3581400" y="1806676"/>
            <a:ext cx="533400" cy="914400"/>
          </a:xfrm>
          <a:prstGeom prst="ellipse">
            <a:avLst/>
          </a:prstGeom>
          <a:noFill/>
          <a:ln w="9525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47368" y="485876"/>
            <a:ext cx="8229600" cy="1143000"/>
          </a:xfrm>
        </p:spPr>
        <p:txBody>
          <a:bodyPr anchor="ctr" anchorCtr="0"/>
          <a:lstStyle/>
          <a:p>
            <a:r>
              <a:rPr lang="en-US" altLang="en-US" dirty="0" smtClean="0">
                <a:latin typeface="Impact" panose="020B0806030902050204" pitchFamily="34" charset="0"/>
              </a:rPr>
              <a:t/>
            </a:r>
            <a:br>
              <a:rPr lang="en-US" altLang="en-US" dirty="0" smtClean="0">
                <a:latin typeface="Impact" panose="020B0806030902050204" pitchFamily="34" charset="0"/>
              </a:rPr>
            </a:br>
            <a:r>
              <a:rPr lang="en-US" altLang="en-US" sz="4400" b="0" dirty="0" smtClean="0">
                <a:latin typeface="Impact" panose="020B0806030902050204" pitchFamily="34" charset="0"/>
              </a:rPr>
              <a:t>PDE </a:t>
            </a:r>
            <a:r>
              <a:rPr lang="en-US" altLang="en-US" sz="4400" b="0" dirty="0" smtClean="0">
                <a:latin typeface="Impact" panose="020B0806030902050204" pitchFamily="34" charset="0"/>
              </a:rPr>
              <a:t>Methods for Electromagnetic (EM) Analysis</a:t>
            </a:r>
            <a:r>
              <a:rPr lang="en-US" altLang="en-US" dirty="0">
                <a:latin typeface="Impact" panose="020B0806030902050204" pitchFamily="34" charset="0"/>
                <a:cs typeface="Arial" panose="020B0604020202020204" pitchFamily="34" charset="0"/>
              </a:rPr>
              <a:t/>
            </a:r>
            <a:br>
              <a:rPr lang="en-US" altLang="en-US" dirty="0">
                <a:latin typeface="Impact" panose="020B0806030902050204" pitchFamily="34" charset="0"/>
                <a:cs typeface="Arial" panose="020B0604020202020204" pitchFamily="34" charset="0"/>
              </a:rPr>
            </a:br>
            <a:endParaRPr lang="en-US" dirty="0">
              <a:latin typeface="Impact" panose="020B080603090205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008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5077" y="435077"/>
            <a:ext cx="8426245" cy="1143000"/>
          </a:xfrm>
          <a:solidFill>
            <a:schemeClr val="bg1"/>
          </a:solidFill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4400" b="0" dirty="0" smtClean="0">
                <a:latin typeface="Impact" panose="020B0806030902050204" pitchFamily="34" charset="0"/>
              </a:rPr>
              <a:t>Integral Equation (IE) </a:t>
            </a:r>
            <a:r>
              <a:rPr lang="en-US" altLang="en-US" sz="4400" b="0" dirty="0" smtClean="0">
                <a:latin typeface="Impact" panose="020B0806030902050204" pitchFamily="34" charset="0"/>
              </a:rPr>
              <a:t>Methods for EM Analysis</a:t>
            </a:r>
            <a:endParaRPr lang="en-US" altLang="en-US" sz="4400" b="0" dirty="0" smtClean="0">
              <a:latin typeface="Impact" panose="020B0806030902050204" pitchFamily="34" charset="0"/>
            </a:endParaRPr>
          </a:p>
        </p:txBody>
      </p:sp>
      <p:sp>
        <p:nvSpPr>
          <p:cNvPr id="10244" name="Rectangle 51"/>
          <p:cNvSpPr>
            <a:spLocks noChangeArrowheads="1"/>
          </p:cNvSpPr>
          <p:nvPr/>
        </p:nvSpPr>
        <p:spPr bwMode="auto">
          <a:xfrm>
            <a:off x="3762375" y="1574800"/>
            <a:ext cx="136525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lnSpc>
                <a:spcPct val="95000"/>
              </a:lnSpc>
              <a:spcBef>
                <a:spcPct val="30000"/>
              </a:spcBef>
              <a:buClr>
                <a:schemeClr val="tx2"/>
              </a:buClr>
              <a:buSzPct val="50000"/>
              <a:buFont typeface="Marlett" pitchFamily="2" charset="2"/>
              <a:buNone/>
            </a:pPr>
            <a:r>
              <a:rPr lang="en-US" altLang="en-US" sz="3200" b="1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altLang="en-US" sz="3200" i="1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en-US" sz="3200" b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0245" name="TextBox 1"/>
          <p:cNvSpPr txBox="1">
            <a:spLocks noChangeArrowheads="1"/>
          </p:cNvSpPr>
          <p:nvPr/>
        </p:nvSpPr>
        <p:spPr bwMode="auto">
          <a:xfrm>
            <a:off x="3200400" y="2133600"/>
            <a:ext cx="2209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Dense Matrix </a:t>
            </a:r>
          </a:p>
        </p:txBody>
      </p:sp>
      <p:sp>
        <p:nvSpPr>
          <p:cNvPr id="10246" name="Oval 15"/>
          <p:cNvSpPr>
            <a:spLocks noChangeArrowheads="1"/>
          </p:cNvSpPr>
          <p:nvPr/>
        </p:nvSpPr>
        <p:spPr bwMode="auto">
          <a:xfrm>
            <a:off x="3581400" y="1295400"/>
            <a:ext cx="533400" cy="914400"/>
          </a:xfrm>
          <a:prstGeom prst="ellipse">
            <a:avLst/>
          </a:prstGeom>
          <a:noFill/>
          <a:ln w="9525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247" name="Text Box 3"/>
          <p:cNvSpPr txBox="1">
            <a:spLocks noChangeArrowheads="1"/>
          </p:cNvSpPr>
          <p:nvPr/>
        </p:nvSpPr>
        <p:spPr bwMode="auto">
          <a:xfrm>
            <a:off x="304800" y="2590800"/>
            <a:ext cx="8686800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257300" indent="-3429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altLang="zh-CN" b="1" dirty="0" smtClean="0">
                <a:latin typeface="Arial "/>
                <a:ea typeface="SimSun" panose="02010600030101010101" pitchFamily="2" charset="-122"/>
                <a:cs typeface="Arial" panose="020B0604020202020204" pitchFamily="34" charset="0"/>
              </a:rPr>
              <a:t>Direct </a:t>
            </a:r>
            <a:r>
              <a:rPr lang="en-US" altLang="zh-CN" b="1" dirty="0">
                <a:latin typeface="Arial "/>
                <a:ea typeface="SimSun" panose="02010600030101010101" pitchFamily="2" charset="-122"/>
                <a:cs typeface="Arial" panose="020B0604020202020204" pitchFamily="34" charset="0"/>
              </a:rPr>
              <a:t>Solutions:  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Arial "/>
                <a:ea typeface="SimSun" panose="02010600030101010101" pitchFamily="2" charset="-122"/>
                <a:cs typeface="Arial" panose="020B0604020202020204" pitchFamily="34" charset="0"/>
              </a:rPr>
              <a:t>Conventional Complexity</a:t>
            </a:r>
            <a:r>
              <a:rPr lang="en-US" altLang="zh-CN" i="1" dirty="0">
                <a:latin typeface="Arial "/>
                <a:ea typeface="SimSun" panose="02010600030101010101" pitchFamily="2" charset="-122"/>
                <a:cs typeface="Arial" panose="020B0604020202020204" pitchFamily="34" charset="0"/>
              </a:rPr>
              <a:t>: O</a:t>
            </a:r>
            <a:r>
              <a:rPr lang="en-US" altLang="zh-CN" dirty="0">
                <a:latin typeface="Arial "/>
                <a:ea typeface="SimSun" panose="02010600030101010101" pitchFamily="2" charset="-122"/>
                <a:cs typeface="Arial" panose="020B0604020202020204" pitchFamily="34" charset="0"/>
              </a:rPr>
              <a:t>(</a:t>
            </a:r>
            <a:r>
              <a:rPr lang="en-US" altLang="zh-CN" i="1" dirty="0">
                <a:latin typeface="Arial "/>
                <a:ea typeface="SimSun" panose="02010600030101010101" pitchFamily="2" charset="-122"/>
                <a:cs typeface="Arial" panose="020B0604020202020204" pitchFamily="34" charset="0"/>
              </a:rPr>
              <a:t>N</a:t>
            </a:r>
            <a:r>
              <a:rPr lang="en-US" altLang="zh-CN" baseline="30000" dirty="0">
                <a:latin typeface="Arial "/>
                <a:ea typeface="SimSun" panose="02010600030101010101" pitchFamily="2" charset="-122"/>
                <a:cs typeface="Arial" panose="020B0604020202020204" pitchFamily="34" charset="0"/>
              </a:rPr>
              <a:t>3</a:t>
            </a:r>
            <a:r>
              <a:rPr lang="en-US" altLang="zh-CN" dirty="0">
                <a:latin typeface="Arial "/>
                <a:ea typeface="SimSun" panose="02010600030101010101" pitchFamily="2" charset="-122"/>
                <a:cs typeface="Arial" panose="020B0604020202020204" pitchFamily="34" charset="0"/>
              </a:rPr>
              <a:t>)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altLang="zh-CN" b="1" dirty="0">
                <a:latin typeface="Arial "/>
                <a:ea typeface="SimSun" panose="02010600030101010101" pitchFamily="2" charset="-122"/>
                <a:cs typeface="Arial" panose="020B0604020202020204" pitchFamily="34" charset="0"/>
              </a:rPr>
              <a:t>Iterative Solutions 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 "/>
                <a:ea typeface="SimSun" panose="02010600030101010101" pitchFamily="2" charset="-122"/>
                <a:cs typeface="Arial" panose="020B0604020202020204" pitchFamily="34" charset="0"/>
              </a:rPr>
              <a:t>Conventional Complexity: </a:t>
            </a:r>
            <a:r>
              <a:rPr lang="en-US" altLang="zh-CN" i="1" dirty="0">
                <a:latin typeface="Arial "/>
                <a:ea typeface="SimSun" panose="02010600030101010101" pitchFamily="2" charset="-122"/>
                <a:cs typeface="Arial" panose="020B0604020202020204" pitchFamily="34" charset="0"/>
              </a:rPr>
              <a:t>O</a:t>
            </a:r>
            <a:r>
              <a:rPr lang="en-US" altLang="zh-CN" dirty="0">
                <a:latin typeface="Arial "/>
                <a:ea typeface="SimSun" panose="02010600030101010101" pitchFamily="2" charset="-122"/>
                <a:cs typeface="Arial" panose="020B0604020202020204" pitchFamily="34" charset="0"/>
              </a:rPr>
              <a:t>(</a:t>
            </a:r>
            <a:r>
              <a:rPr lang="en-US" altLang="zh-CN" i="1" dirty="0">
                <a:latin typeface="Arial "/>
                <a:ea typeface="SimSun" panose="02010600030101010101" pitchFamily="2" charset="-122"/>
                <a:cs typeface="Arial" panose="020B0604020202020204" pitchFamily="34" charset="0"/>
              </a:rPr>
              <a:t>N</a:t>
            </a:r>
            <a:r>
              <a:rPr lang="en-US" altLang="zh-CN" i="1" baseline="-25000" dirty="0">
                <a:latin typeface="Arial "/>
                <a:ea typeface="SimSun" panose="02010600030101010101" pitchFamily="2" charset="-122"/>
                <a:cs typeface="Arial" panose="020B0604020202020204" pitchFamily="34" charset="0"/>
              </a:rPr>
              <a:t>it</a:t>
            </a:r>
            <a:r>
              <a:rPr lang="en-US" altLang="zh-CN" i="1" dirty="0">
                <a:latin typeface="Arial "/>
                <a:ea typeface="SimSun" panose="02010600030101010101" pitchFamily="2" charset="-122"/>
                <a:cs typeface="Arial" panose="020B0604020202020204" pitchFamily="34" charset="0"/>
              </a:rPr>
              <a:t>N</a:t>
            </a:r>
            <a:r>
              <a:rPr lang="en-US" altLang="zh-CN" i="1" baseline="-25000" dirty="0">
                <a:latin typeface="Arial "/>
                <a:ea typeface="SimSun" panose="02010600030101010101" pitchFamily="2" charset="-122"/>
                <a:cs typeface="Arial" panose="020B0604020202020204" pitchFamily="34" charset="0"/>
              </a:rPr>
              <a:t>rhs</a:t>
            </a:r>
            <a:r>
              <a:rPr lang="en-US" altLang="zh-CN" i="1" dirty="0">
                <a:latin typeface="Arial "/>
                <a:ea typeface="SimSun" panose="02010600030101010101" pitchFamily="2" charset="-122"/>
                <a:cs typeface="Arial" panose="020B0604020202020204" pitchFamily="34" charset="0"/>
              </a:rPr>
              <a:t>N</a:t>
            </a:r>
            <a:r>
              <a:rPr lang="en-US" altLang="zh-CN" i="1" baseline="30000" dirty="0">
                <a:latin typeface="Arial "/>
                <a:ea typeface="SimSun" panose="02010600030101010101" pitchFamily="2" charset="-122"/>
                <a:cs typeface="Arial" panose="020B0604020202020204" pitchFamily="34" charset="0"/>
              </a:rPr>
              <a:t>2</a:t>
            </a:r>
            <a:r>
              <a:rPr lang="en-US" altLang="zh-CN" dirty="0">
                <a:latin typeface="Arial "/>
                <a:ea typeface="SimSun" panose="02010600030101010101" pitchFamily="2" charset="-122"/>
                <a:cs typeface="Arial" panose="020B0604020202020204" pitchFamily="34" charset="0"/>
              </a:rPr>
              <a:t>)</a:t>
            </a:r>
            <a:r>
              <a:rPr lang="en-US" altLang="zh-CN" b="1" dirty="0">
                <a:latin typeface="Arial 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 "/>
                <a:ea typeface="SimSun" panose="02010600030101010101" pitchFamily="2" charset="-122"/>
                <a:cs typeface="Arial" panose="020B0604020202020204" pitchFamily="34" charset="0"/>
              </a:rPr>
              <a:t>Fast Solvers’ Complexity:</a:t>
            </a:r>
            <a:r>
              <a:rPr lang="en-US" altLang="zh-CN" b="1" dirty="0">
                <a:latin typeface="Arial 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i="1" dirty="0">
                <a:latin typeface="Arial "/>
                <a:ea typeface="SimSun" panose="02010600030101010101" pitchFamily="2" charset="-122"/>
                <a:cs typeface="Arial" panose="020B0604020202020204" pitchFamily="34" charset="0"/>
              </a:rPr>
              <a:t>O</a:t>
            </a:r>
            <a:r>
              <a:rPr lang="en-US" altLang="zh-CN" dirty="0">
                <a:latin typeface="Arial "/>
                <a:ea typeface="SimSun" panose="02010600030101010101" pitchFamily="2" charset="-122"/>
                <a:cs typeface="Arial" panose="020B0604020202020204" pitchFamily="34" charset="0"/>
              </a:rPr>
              <a:t>(</a:t>
            </a:r>
            <a:r>
              <a:rPr lang="en-US" altLang="zh-CN" i="1" dirty="0" err="1">
                <a:latin typeface="Arial "/>
                <a:ea typeface="SimSun" panose="02010600030101010101" pitchFamily="2" charset="-122"/>
                <a:cs typeface="Arial" panose="020B0604020202020204" pitchFamily="34" charset="0"/>
              </a:rPr>
              <a:t>N</a:t>
            </a:r>
            <a:r>
              <a:rPr lang="en-US" altLang="zh-CN" i="1" baseline="-25000" dirty="0" err="1">
                <a:latin typeface="Arial "/>
                <a:ea typeface="SimSun" panose="02010600030101010101" pitchFamily="2" charset="-122"/>
                <a:cs typeface="Arial" panose="020B0604020202020204" pitchFamily="34" charset="0"/>
              </a:rPr>
              <a:t>it</a:t>
            </a:r>
            <a:r>
              <a:rPr lang="en-US" altLang="zh-CN" i="1" dirty="0" err="1">
                <a:latin typeface="Arial "/>
                <a:ea typeface="SimSun" panose="02010600030101010101" pitchFamily="2" charset="-122"/>
                <a:cs typeface="Arial" panose="020B0604020202020204" pitchFamily="34" charset="0"/>
              </a:rPr>
              <a:t>N</a:t>
            </a:r>
            <a:r>
              <a:rPr lang="en-US" altLang="zh-CN" i="1" baseline="-25000" dirty="0" err="1">
                <a:latin typeface="Arial "/>
                <a:ea typeface="SimSun" panose="02010600030101010101" pitchFamily="2" charset="-122"/>
                <a:cs typeface="Arial" panose="020B0604020202020204" pitchFamily="34" charset="0"/>
              </a:rPr>
              <a:t>rhs</a:t>
            </a:r>
            <a:r>
              <a:rPr lang="en-US" altLang="zh-CN" i="1" dirty="0" err="1">
                <a:latin typeface="Arial "/>
                <a:ea typeface="SimSun" panose="02010600030101010101" pitchFamily="2" charset="-122"/>
                <a:cs typeface="Arial" panose="020B0604020202020204" pitchFamily="34" charset="0"/>
              </a:rPr>
              <a:t>N</a:t>
            </a:r>
            <a:r>
              <a:rPr lang="en-US" altLang="zh-CN" dirty="0">
                <a:latin typeface="Arial "/>
                <a:ea typeface="SimSun" panose="02010600030101010101" pitchFamily="2" charset="-122"/>
                <a:cs typeface="Arial" panose="020B0604020202020204" pitchFamily="34" charset="0"/>
              </a:rPr>
              <a:t>) or </a:t>
            </a:r>
            <a:r>
              <a:rPr lang="en-US" altLang="zh-CN" i="1" dirty="0">
                <a:latin typeface="Arial "/>
                <a:ea typeface="SimSun" panose="02010600030101010101" pitchFamily="2" charset="-122"/>
                <a:cs typeface="Arial" panose="020B0604020202020204" pitchFamily="34" charset="0"/>
              </a:rPr>
              <a:t>O</a:t>
            </a:r>
            <a:r>
              <a:rPr lang="en-US" altLang="zh-CN" dirty="0">
                <a:latin typeface="Arial "/>
                <a:ea typeface="SimSun" panose="02010600030101010101" pitchFamily="2" charset="-122"/>
                <a:cs typeface="Arial" panose="020B0604020202020204" pitchFamily="34" charset="0"/>
              </a:rPr>
              <a:t>(</a:t>
            </a:r>
            <a:r>
              <a:rPr lang="en-US" altLang="zh-CN" i="1" dirty="0" err="1">
                <a:latin typeface="Arial "/>
                <a:ea typeface="SimSun" panose="02010600030101010101" pitchFamily="2" charset="-122"/>
                <a:cs typeface="Arial" panose="020B0604020202020204" pitchFamily="34" charset="0"/>
              </a:rPr>
              <a:t>N</a:t>
            </a:r>
            <a:r>
              <a:rPr lang="en-US" altLang="zh-CN" i="1" baseline="-25000" dirty="0" err="1">
                <a:latin typeface="Arial "/>
                <a:ea typeface="SimSun" panose="02010600030101010101" pitchFamily="2" charset="-122"/>
                <a:cs typeface="Arial" panose="020B0604020202020204" pitchFamily="34" charset="0"/>
              </a:rPr>
              <a:t>it</a:t>
            </a:r>
            <a:r>
              <a:rPr lang="en-US" altLang="zh-CN" i="1" dirty="0" err="1">
                <a:latin typeface="Arial "/>
                <a:ea typeface="SimSun" panose="02010600030101010101" pitchFamily="2" charset="-122"/>
                <a:cs typeface="Arial" panose="020B0604020202020204" pitchFamily="34" charset="0"/>
              </a:rPr>
              <a:t>N</a:t>
            </a:r>
            <a:r>
              <a:rPr lang="en-US" altLang="zh-CN" i="1" baseline="-25000" dirty="0" err="1">
                <a:latin typeface="Arial "/>
                <a:ea typeface="SimSun" panose="02010600030101010101" pitchFamily="2" charset="-122"/>
                <a:cs typeface="Arial" panose="020B0604020202020204" pitchFamily="34" charset="0"/>
              </a:rPr>
              <a:t>rhs</a:t>
            </a:r>
            <a:r>
              <a:rPr lang="en-US" altLang="zh-CN" i="1" dirty="0" err="1">
                <a:latin typeface="Arial "/>
                <a:ea typeface="SimSun" panose="02010600030101010101" pitchFamily="2" charset="-122"/>
                <a:cs typeface="Arial" panose="020B0604020202020204" pitchFamily="34" charset="0"/>
              </a:rPr>
              <a:t>NlogN</a:t>
            </a:r>
            <a:r>
              <a:rPr lang="en-US" altLang="zh-CN" dirty="0">
                <a:latin typeface="Arial "/>
                <a:ea typeface="SimSun" panose="02010600030101010101" pitchFamily="2" charset="-122"/>
                <a:cs typeface="Arial" panose="020B0604020202020204" pitchFamily="34" charset="0"/>
              </a:rPr>
              <a:t>) </a:t>
            </a:r>
          </a:p>
          <a:p>
            <a:pPr lvl="2">
              <a:buFontTx/>
              <a:buChar char="−"/>
            </a:pPr>
            <a:r>
              <a:rPr lang="en-US" altLang="zh-CN" sz="2000" dirty="0">
                <a:latin typeface="Arial "/>
                <a:ea typeface="SimSun" panose="02010600030101010101" pitchFamily="2" charset="-122"/>
                <a:cs typeface="Arial" panose="020B0604020202020204" pitchFamily="34" charset="0"/>
              </a:rPr>
              <a:t>FMM-based methods</a:t>
            </a:r>
          </a:p>
          <a:p>
            <a:pPr lvl="2">
              <a:buFontTx/>
              <a:buChar char="−"/>
            </a:pPr>
            <a:r>
              <a:rPr lang="en-US" altLang="zh-CN" sz="2000" dirty="0">
                <a:latin typeface="Arial "/>
                <a:ea typeface="SimSun" panose="02010600030101010101" pitchFamily="2" charset="-122"/>
                <a:cs typeface="Arial" panose="020B0604020202020204" pitchFamily="34" charset="0"/>
              </a:rPr>
              <a:t>FFT-based methods</a:t>
            </a:r>
          </a:p>
          <a:p>
            <a:pPr lvl="2">
              <a:buFontTx/>
              <a:buChar char="−"/>
            </a:pPr>
            <a:r>
              <a:rPr lang="en-US" altLang="zh-CN" sz="2000" dirty="0">
                <a:latin typeface="Arial "/>
                <a:ea typeface="SimSun" panose="02010600030101010101" pitchFamily="2" charset="-122"/>
                <a:cs typeface="Arial" panose="020B0604020202020204" pitchFamily="34" charset="0"/>
              </a:rPr>
              <a:t>Hierarchical algorithms</a:t>
            </a:r>
          </a:p>
          <a:p>
            <a:pPr lvl="2">
              <a:buFontTx/>
              <a:buChar char="−"/>
            </a:pPr>
            <a:r>
              <a:rPr lang="en-US" altLang="zh-CN" sz="2000" dirty="0">
                <a:latin typeface="Arial "/>
                <a:ea typeface="SimSun" panose="02010600030101010101" pitchFamily="2" charset="-122"/>
                <a:cs typeface="Arial" panose="020B0604020202020204" pitchFamily="34" charset="0"/>
              </a:rPr>
              <a:t>Low-rank based methods </a:t>
            </a:r>
          </a:p>
          <a:p>
            <a:pPr lvl="2">
              <a:buFontTx/>
              <a:buChar char="−"/>
            </a:pPr>
            <a:r>
              <a:rPr lang="en-US" altLang="zh-CN" sz="2000" dirty="0">
                <a:latin typeface="Arial "/>
                <a:ea typeface="SimSun" panose="02010600030101010101" pitchFamily="2" charset="-122"/>
                <a:cs typeface="Arial" panose="020B0604020202020204" pitchFamily="34" charset="0"/>
              </a:rPr>
              <a:t>Others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038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ChangeArrowheads="1"/>
          </p:cNvSpPr>
          <p:nvPr/>
        </p:nvSpPr>
        <p:spPr bwMode="auto">
          <a:xfrm>
            <a:off x="304800" y="1408689"/>
            <a:ext cx="8458200" cy="293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altLang="zh-CN" sz="2800" b="1" dirty="0">
                <a:latin typeface="Arial" panose="020B0604020202020204" pitchFamily="34" charset="0"/>
                <a:ea typeface="Gulim" pitchFamily="34" charset="-127"/>
              </a:rPr>
              <a:t>For a problem with </a:t>
            </a:r>
            <a:r>
              <a:rPr lang="en-US" altLang="zh-CN" sz="2800" b="1" i="1" dirty="0">
                <a:latin typeface="Arial" panose="020B0604020202020204" pitchFamily="34" charset="0"/>
                <a:ea typeface="Gulim" pitchFamily="34" charset="-127"/>
              </a:rPr>
              <a:t>N</a:t>
            </a:r>
            <a:r>
              <a:rPr lang="en-US" altLang="zh-CN" sz="2800" b="1" dirty="0">
                <a:latin typeface="Arial" panose="020B0604020202020204" pitchFamily="34" charset="0"/>
                <a:ea typeface="Gulim" pitchFamily="34" charset="-127"/>
              </a:rPr>
              <a:t> unknowns,</a:t>
            </a:r>
            <a:r>
              <a:rPr lang="en-US" altLang="zh-CN" sz="2800" b="1" i="1" dirty="0">
                <a:latin typeface="Arial" panose="020B0604020202020204" pitchFamily="34" charset="0"/>
                <a:ea typeface="Gulim" pitchFamily="34" charset="-127"/>
              </a:rPr>
              <a:t> </a:t>
            </a:r>
            <a:r>
              <a:rPr lang="en-US" altLang="zh-CN" sz="2800" b="1" dirty="0">
                <a:latin typeface="Arial" panose="020B0604020202020204" pitchFamily="34" charset="0"/>
                <a:ea typeface="Gulim" pitchFamily="34" charset="-127"/>
              </a:rPr>
              <a:t>in general</a:t>
            </a:r>
            <a:r>
              <a:rPr lang="en-US" altLang="zh-CN" sz="2800" b="1" i="1" dirty="0">
                <a:latin typeface="Arial" panose="020B0604020202020204" pitchFamily="34" charset="0"/>
                <a:ea typeface="Gulim" pitchFamily="34" charset="-127"/>
              </a:rPr>
              <a:t>, </a:t>
            </a:r>
            <a:r>
              <a:rPr lang="en-US" altLang="zh-CN" sz="2800" b="1" dirty="0">
                <a:latin typeface="Arial" panose="020B0604020202020204" pitchFamily="34" charset="0"/>
                <a:ea typeface="Gulim" pitchFamily="34" charset="-127"/>
              </a:rPr>
              <a:t>the optimal computational complexity is</a:t>
            </a:r>
            <a:r>
              <a:rPr lang="en-US" altLang="zh-CN" sz="2800" b="1" i="1" dirty="0">
                <a:latin typeface="Arial" panose="020B0604020202020204" pitchFamily="34" charset="0"/>
                <a:ea typeface="Gulim" pitchFamily="34" charset="-127"/>
              </a:rPr>
              <a:t> </a:t>
            </a:r>
            <a:r>
              <a:rPr lang="en-US" altLang="ko-KR" sz="2800" b="1" i="1" dirty="0">
                <a:latin typeface="Arial" panose="020B0604020202020204" pitchFamily="34" charset="0"/>
                <a:ea typeface="Gulim" pitchFamily="34" charset="-127"/>
              </a:rPr>
              <a:t>O</a:t>
            </a:r>
            <a:r>
              <a:rPr lang="en-US" altLang="ko-KR" sz="2800" b="1" dirty="0">
                <a:latin typeface="Arial" panose="020B0604020202020204" pitchFamily="34" charset="0"/>
                <a:ea typeface="Gulim" pitchFamily="34" charset="-127"/>
              </a:rPr>
              <a:t>(</a:t>
            </a:r>
            <a:r>
              <a:rPr lang="en-US" altLang="ko-KR" sz="2800" b="1" i="1" dirty="0">
                <a:latin typeface="Arial" panose="020B0604020202020204" pitchFamily="34" charset="0"/>
                <a:ea typeface="Gulim" pitchFamily="34" charset="-127"/>
              </a:rPr>
              <a:t>N</a:t>
            </a:r>
            <a:r>
              <a:rPr lang="en-US" altLang="ko-KR" sz="2800" b="1" dirty="0" smtClean="0">
                <a:latin typeface="Arial" panose="020B0604020202020204" pitchFamily="34" charset="0"/>
                <a:ea typeface="Gulim" pitchFamily="34" charset="-127"/>
              </a:rPr>
              <a:t>)</a:t>
            </a:r>
            <a:endParaRPr lang="en-US" altLang="ko-KR" sz="2800" b="1" dirty="0">
              <a:latin typeface="Arial" panose="020B0604020202020204" pitchFamily="34" charset="0"/>
              <a:ea typeface="Gulim" pitchFamily="34" charset="-127"/>
            </a:endParaRPr>
          </a:p>
          <a:p>
            <a:pPr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altLang="ko-KR" sz="2800" b="1" dirty="0" smtClean="0">
                <a:latin typeface="Arial" panose="020B0604020202020204" pitchFamily="34" charset="0"/>
                <a:ea typeface="Gulim" pitchFamily="34" charset="-127"/>
              </a:rPr>
              <a:t>Direct solvers have a potential to achieve such a complexity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ko-KR" sz="2800" b="1" dirty="0" smtClean="0">
                <a:latin typeface="Arial" panose="020B0604020202020204" pitchFamily="34" charset="0"/>
                <a:ea typeface="Gulim" pitchFamily="34" charset="-127"/>
              </a:rPr>
              <a:t>Continued need for reducing the complexity of computational EM methods</a:t>
            </a:r>
            <a:endParaRPr lang="en-US" altLang="ko-KR" sz="2800" b="1" dirty="0" smtClean="0">
              <a:latin typeface="Arial" panose="020B0604020202020204" pitchFamily="34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0555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93005-F1D3-484E-9CD5-F76C8FE77A74}" type="slidenum">
              <a:rPr lang="en-US"/>
              <a:pPr/>
              <a:t>15</a:t>
            </a:fld>
            <a:endParaRPr lang="en-US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06772" y="2827131"/>
            <a:ext cx="2126754" cy="11455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>
              <a:lnSpc>
                <a:spcPct val="95000"/>
              </a:lnSpc>
              <a:spcBef>
                <a:spcPct val="50000"/>
              </a:spcBef>
              <a:buClr>
                <a:schemeClr val="tx2"/>
              </a:buClr>
              <a:buSzPct val="50000"/>
              <a:buFont typeface="Marlett" pitchFamily="2" charset="2"/>
              <a:buNone/>
            </a:pPr>
            <a:r>
              <a:rPr lang="en-US" sz="2400" dirty="0" smtClean="0">
                <a:latin typeface="Arial" pitchFamily="34" charset="0"/>
              </a:rPr>
              <a:t>Original dense/sparse system</a:t>
            </a:r>
            <a:endParaRPr lang="en-US" sz="2400" dirty="0">
              <a:latin typeface="Arial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672278" y="2604583"/>
            <a:ext cx="1799443" cy="14964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>
              <a:lnSpc>
                <a:spcPct val="95000"/>
              </a:lnSpc>
              <a:spcBef>
                <a:spcPct val="50000"/>
              </a:spcBef>
              <a:buClr>
                <a:schemeClr val="tx2"/>
              </a:buClr>
              <a:buSzPct val="50000"/>
              <a:buFont typeface="Marlett" pitchFamily="2" charset="2"/>
              <a:buNone/>
            </a:pPr>
            <a:r>
              <a:rPr lang="en-US" sz="2400" dirty="0" smtClean="0">
                <a:latin typeface="Arial" pitchFamily="34" charset="0"/>
              </a:rPr>
              <a:t>Data-sparse </a:t>
            </a:r>
            <a:r>
              <a:rPr lang="en-US" sz="2400" i="1" dirty="0" smtClean="0">
                <a:latin typeface="Arial" pitchFamily="34" charset="0"/>
              </a:rPr>
              <a:t>O</a:t>
            </a:r>
            <a:r>
              <a:rPr lang="en-US" sz="2400" dirty="0" smtClean="0">
                <a:latin typeface="Arial" pitchFamily="34" charset="0"/>
              </a:rPr>
              <a:t>(</a:t>
            </a:r>
            <a:r>
              <a:rPr lang="en-US" sz="2400" i="1" dirty="0" smtClean="0">
                <a:latin typeface="Arial" pitchFamily="34" charset="0"/>
              </a:rPr>
              <a:t>N</a:t>
            </a:r>
            <a:r>
              <a:rPr lang="en-US" sz="2400" dirty="0" smtClean="0">
                <a:latin typeface="Arial" pitchFamily="34" charset="0"/>
              </a:rPr>
              <a:t>) </a:t>
            </a:r>
            <a:r>
              <a:rPr lang="en-US" sz="2400" dirty="0" err="1" smtClean="0">
                <a:latin typeface="Arial" pitchFamily="34" charset="0"/>
              </a:rPr>
              <a:t>repre-sentation</a:t>
            </a:r>
            <a:endParaRPr lang="en-US" sz="2400" dirty="0">
              <a:latin typeface="Arial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457317" y="2637518"/>
            <a:ext cx="2101892" cy="14964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>
              <a:lnSpc>
                <a:spcPct val="95000"/>
              </a:lnSpc>
              <a:spcBef>
                <a:spcPct val="50000"/>
              </a:spcBef>
              <a:buClr>
                <a:schemeClr val="tx2"/>
              </a:buClr>
              <a:buSzPct val="50000"/>
              <a:buFont typeface="Marlett" pitchFamily="2" charset="2"/>
              <a:buNone/>
            </a:pPr>
            <a:r>
              <a:rPr lang="en-US" sz="2400" i="1" dirty="0" smtClean="0">
                <a:latin typeface="Arial" pitchFamily="34" charset="0"/>
              </a:rPr>
              <a:t>O</a:t>
            </a:r>
            <a:r>
              <a:rPr lang="en-US" sz="2400" dirty="0" smtClean="0">
                <a:latin typeface="Arial" pitchFamily="34" charset="0"/>
              </a:rPr>
              <a:t>(</a:t>
            </a:r>
            <a:r>
              <a:rPr lang="en-US" sz="2400" i="1" dirty="0" smtClean="0">
                <a:latin typeface="Arial" pitchFamily="34" charset="0"/>
              </a:rPr>
              <a:t>N</a:t>
            </a:r>
            <a:r>
              <a:rPr lang="en-US" sz="2400" dirty="0" smtClean="0">
                <a:latin typeface="Arial" pitchFamily="34" charset="0"/>
              </a:rPr>
              <a:t>) </a:t>
            </a:r>
            <a:r>
              <a:rPr lang="en-US" sz="2400" dirty="0" smtClean="0">
                <a:latin typeface="Arial" pitchFamily="34" charset="0"/>
              </a:rPr>
              <a:t>storage, </a:t>
            </a:r>
            <a:r>
              <a:rPr lang="en-US" sz="2400" dirty="0" smtClean="0">
                <a:latin typeface="Arial" pitchFamily="34" charset="0"/>
              </a:rPr>
              <a:t>MVM, MMP inverse, factorization</a:t>
            </a:r>
            <a:endParaRPr lang="en-US" sz="2400" dirty="0">
              <a:latin typeface="Arial" pitchFamily="34" charset="0"/>
            </a:endParaRPr>
          </a:p>
        </p:txBody>
      </p:sp>
      <p:sp>
        <p:nvSpPr>
          <p:cNvPr id="2" name="Right Arrow 1"/>
          <p:cNvSpPr/>
          <p:nvPr/>
        </p:nvSpPr>
        <p:spPr bwMode="auto">
          <a:xfrm>
            <a:off x="2969254" y="3257347"/>
            <a:ext cx="560508" cy="40312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5707517" y="3280246"/>
            <a:ext cx="570889" cy="40312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870783" y="2827131"/>
                <a:ext cx="757450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sz="3200" dirty="0">
                  <a:latin typeface="Arial 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0783" y="2827131"/>
                <a:ext cx="757450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579949" y="2877977"/>
                <a:ext cx="757450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sz="3200" dirty="0">
                  <a:latin typeface="Arial 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9949" y="2877977"/>
                <a:ext cx="757450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457916" y="4635022"/>
            <a:ext cx="82288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fontAlgn="ctr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zh-CN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Generic, applicable to both PDE &amp; IE solvers</a:t>
            </a:r>
            <a:endParaRPr lang="en-US" altLang="zh-CN" sz="28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kern="0" dirty="0" smtClean="0">
                <a:solidFill>
                  <a:schemeClr val="tx1"/>
                </a:solidFill>
                <a:latin typeface="Impact" panose="020B0806030902050204" pitchFamily="34" charset="0"/>
              </a:rPr>
              <a:t>What We Pursue:</a:t>
            </a:r>
            <a:endParaRPr lang="en-US" kern="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20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485900" y="2057404"/>
            <a:ext cx="6172200" cy="33944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Impact" panose="020B0806030902050204" pitchFamily="34" charset="0"/>
              </a:rPr>
              <a:t>Introduction</a:t>
            </a:r>
            <a:endParaRPr lang="en-US" dirty="0">
              <a:latin typeface="Impact" panose="020B080603090205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6773" y="3541862"/>
            <a:ext cx="6787013" cy="248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consider it a good mathematical framework for developing faster solvers of further reduced complexity</a:t>
            </a:r>
            <a:endParaRPr lang="en-US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fontAlgn="auto" hangingPunct="1">
              <a:spcBef>
                <a:spcPts val="144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PDE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 operators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EM can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represented as H</a:t>
            </a:r>
            <a:r>
              <a:rPr lang="en-US" sz="2400" baseline="30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controlled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accuracy (</a:t>
            </a:r>
            <a:r>
              <a:rPr lang="en-US" sz="24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Chai/Jiao TAP 2009, Liu/Jiao TMTT </a:t>
            </a:r>
            <a:r>
              <a:rPr lang="en-US" sz="24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2010, …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6"/>
          <p:cNvSpPr txBox="1">
            <a:spLocks/>
          </p:cNvSpPr>
          <p:nvPr/>
        </p:nvSpPr>
        <p:spPr bwMode="auto">
          <a:xfrm>
            <a:off x="748938" y="1867793"/>
            <a:ext cx="7585364" cy="568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469900" indent="-469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o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377950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o"/>
              <a:defRPr sz="2400">
                <a:solidFill>
                  <a:schemeClr val="tx1"/>
                </a:solidFill>
                <a:latin typeface="+mn-lt"/>
              </a:defRPr>
            </a:lvl3pPr>
            <a:lvl4pPr marL="1827213" indent="-4381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2971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5pPr>
            <a:lvl6pPr marL="27543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6pPr>
            <a:lvl7pPr marL="32115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7pPr>
            <a:lvl8pPr marL="36687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8pPr>
            <a:lvl9pPr marL="41259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sz="2800" kern="0" dirty="0" smtClean="0">
                <a:latin typeface="Arial "/>
              </a:rPr>
              <a:t>H</a:t>
            </a:r>
            <a:r>
              <a:rPr lang="en-US" sz="2800" kern="0" baseline="30000" dirty="0" smtClean="0">
                <a:latin typeface="Arial "/>
              </a:rPr>
              <a:t>2</a:t>
            </a:r>
            <a:r>
              <a:rPr lang="en-US" sz="2800" kern="0" dirty="0" smtClean="0">
                <a:latin typeface="Arial "/>
              </a:rPr>
              <a:t>-matrix</a:t>
            </a:r>
            <a:endParaRPr lang="en-US" kern="0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942858" y="2398859"/>
            <a:ext cx="6912935" cy="103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71463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114000"/>
              </a:lnSpc>
              <a:buSzPct val="80000"/>
            </a:pPr>
            <a:r>
              <a:rPr lang="en-US" altLang="zh-CN" sz="1800" dirty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W. </a:t>
            </a:r>
            <a:r>
              <a:rPr lang="en-US" altLang="zh-CN" sz="1800" dirty="0" err="1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Hackbusch</a:t>
            </a:r>
            <a:r>
              <a:rPr lang="en-US" altLang="zh-CN" sz="1800" dirty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, B. </a:t>
            </a:r>
            <a:r>
              <a:rPr lang="en-US" altLang="zh-CN" sz="1800" dirty="0" err="1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Khoromskij</a:t>
            </a:r>
            <a:r>
              <a:rPr lang="en-US" altLang="zh-CN" sz="1800" dirty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, and S. </a:t>
            </a:r>
            <a:r>
              <a:rPr lang="en-US" altLang="zh-CN" sz="1800" dirty="0" err="1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Sauter</a:t>
            </a:r>
            <a:r>
              <a:rPr lang="en-US" altLang="zh-CN" sz="1800" dirty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, “On H</a:t>
            </a:r>
            <a:r>
              <a:rPr lang="en-US" altLang="zh-CN" sz="1800" baseline="30000" dirty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2</a:t>
            </a:r>
            <a:r>
              <a:rPr lang="en-US" altLang="zh-CN" sz="1800" dirty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–matrices,” Lecture on Applied Mathematics, H. Bun-</a:t>
            </a:r>
            <a:r>
              <a:rPr lang="en-US" altLang="zh-CN" sz="1800" dirty="0" err="1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gartz</a:t>
            </a:r>
            <a:r>
              <a:rPr lang="en-US" altLang="zh-CN" sz="1800" dirty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, R. Hoppe, and C. Zenger, eds., pp. 9-29, 2000.</a:t>
            </a:r>
          </a:p>
        </p:txBody>
      </p:sp>
    </p:spTree>
    <p:extLst>
      <p:ext uri="{BB962C8B-B14F-4D97-AF65-F5344CB8AC3E}">
        <p14:creationId xmlns:p14="http://schemas.microsoft.com/office/powerpoint/2010/main" val="225668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9751" y="2908490"/>
            <a:ext cx="8288520" cy="2158919"/>
          </a:xfrm>
        </p:spPr>
        <p:txBody>
          <a:bodyPr>
            <a:normAutofit/>
          </a:bodyPr>
          <a:lstStyle/>
          <a:p>
            <a:pPr fontAlgn="ctr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en-US" altLang="zh-CN" sz="2800" dirty="0" smtClean="0">
                <a:latin typeface="Arial "/>
              </a:rPr>
              <a:t>Our </a:t>
            </a:r>
            <a:r>
              <a:rPr lang="en-US" altLang="zh-CN" sz="2800" i="1" dirty="0" smtClean="0">
                <a:latin typeface="Arial "/>
              </a:rPr>
              <a:t>O</a:t>
            </a:r>
            <a:r>
              <a:rPr lang="en-US" altLang="zh-CN" sz="2800" dirty="0" smtClean="0">
                <a:latin typeface="Arial "/>
              </a:rPr>
              <a:t>(</a:t>
            </a:r>
            <a:r>
              <a:rPr lang="en-US" altLang="zh-CN" sz="2800" i="1" dirty="0" smtClean="0">
                <a:latin typeface="Arial "/>
              </a:rPr>
              <a:t>N</a:t>
            </a:r>
            <a:r>
              <a:rPr lang="en-US" altLang="zh-CN" sz="2800" dirty="0" smtClean="0">
                <a:latin typeface="Arial "/>
              </a:rPr>
              <a:t>) </a:t>
            </a:r>
            <a:r>
              <a:rPr lang="en-US" altLang="zh-CN" sz="2800" dirty="0" smtClean="0">
                <a:latin typeface="Arial "/>
              </a:rPr>
              <a:t>inverse of constant-rank </a:t>
            </a:r>
            <a:r>
              <a:rPr lang="en-US" sz="2800" dirty="0" smtClean="0">
                <a:latin typeface="Arial "/>
              </a:rPr>
              <a:t>H</a:t>
            </a:r>
            <a:r>
              <a:rPr lang="en-US" sz="2800" baseline="30000" dirty="0" smtClean="0">
                <a:latin typeface="Arial "/>
              </a:rPr>
              <a:t>2</a:t>
            </a:r>
            <a:r>
              <a:rPr lang="en-US" sz="2800" dirty="0" smtClean="0">
                <a:latin typeface="Arial "/>
              </a:rPr>
              <a:t>-matrices</a:t>
            </a:r>
            <a:endParaRPr lang="en-US" sz="2800" dirty="0" smtClean="0">
              <a:latin typeface="Arial "/>
            </a:endParaRPr>
          </a:p>
          <a:p>
            <a:pPr marL="0" indent="0" fontAlgn="ctr">
              <a:lnSpc>
                <a:spcPct val="115000"/>
              </a:lnSpc>
              <a:buNone/>
            </a:pPr>
            <a:r>
              <a:rPr lang="en-US" altLang="zh-CN" sz="2800" dirty="0">
                <a:latin typeface="Arial "/>
              </a:rPr>
              <a:t>	</a:t>
            </a:r>
            <a:endParaRPr lang="en-US" altLang="zh-CN" sz="2800" dirty="0" smtClean="0">
              <a:latin typeface="Arial "/>
            </a:endParaRPr>
          </a:p>
          <a:p>
            <a:pPr fontAlgn="ctr">
              <a:lnSpc>
                <a:spcPct val="115000"/>
              </a:lnSpc>
              <a:buFont typeface="Wingdings" panose="05000000000000000000" pitchFamily="2" charset="2"/>
              <a:buChar char="q"/>
            </a:pPr>
            <a:endParaRPr lang="en-US" altLang="zh-CN" sz="2800" dirty="0" smtClean="0">
              <a:latin typeface="Arial 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485900" y="2057404"/>
            <a:ext cx="6172200" cy="33944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Impact" panose="020B0806030902050204" pitchFamily="34" charset="0"/>
              </a:rPr>
              <a:t>Introduction</a:t>
            </a:r>
            <a:endParaRPr lang="en-US" dirty="0">
              <a:latin typeface="Impact" panose="020B080603090205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9795" y="3682817"/>
            <a:ext cx="7282505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ctr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W. Chai, D. Jiao, and C. C. </a:t>
            </a:r>
            <a:r>
              <a:rPr lang="en-US" alt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Koh</a:t>
            </a:r>
            <a:r>
              <a:rPr lang="en-US" alt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, “A Direct Integral-Equation Solver of Linear Complexity for Large-Scale 3D Capacitance and Impedance Extraction,” </a:t>
            </a:r>
            <a:r>
              <a:rPr lang="en-US" altLang="en-US" sz="2000" i="1" dirty="0">
                <a:latin typeface="Arial" panose="020B0604020202020204" pitchFamily="34" charset="0"/>
                <a:cs typeface="Times New Roman" panose="02020603050405020304" pitchFamily="18" charset="0"/>
              </a:rPr>
              <a:t>the</a:t>
            </a:r>
            <a:r>
              <a:rPr lang="en-US" alt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>
                <a:latin typeface="Arial" panose="020B0604020202020204" pitchFamily="34" charset="0"/>
                <a:cs typeface="Times New Roman" panose="02020603050405020304" pitchFamily="18" charset="0"/>
              </a:rPr>
              <a:t>46</a:t>
            </a:r>
            <a:r>
              <a:rPr lang="en-US" altLang="en-US" sz="2000" i="1" baseline="30000" dirty="0">
                <a:latin typeface="Arial" panose="020B0604020202020204" pitchFamily="34" charset="0"/>
                <a:cs typeface="Times New Roman" panose="02020603050405020304" pitchFamily="18" charset="0"/>
              </a:rPr>
              <a:t>th</a:t>
            </a:r>
            <a:r>
              <a:rPr lang="en-US" altLang="en-US" sz="2000" i="1" dirty="0">
                <a:latin typeface="Arial" panose="020B0604020202020204" pitchFamily="34" charset="0"/>
                <a:cs typeface="Times New Roman" panose="02020603050405020304" pitchFamily="18" charset="0"/>
              </a:rPr>
              <a:t> ACM/EDAC/IEEE Design Automation Conference</a:t>
            </a:r>
            <a:r>
              <a:rPr lang="en-US" alt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(DAC), pp. 752-757, </a:t>
            </a:r>
            <a:r>
              <a:rPr lang="en-US" altLang="en-US" sz="20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July 2009</a:t>
            </a:r>
            <a:r>
              <a:rPr lang="en-US" alt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. </a:t>
            </a:r>
            <a:endParaRPr lang="en-US" sz="2000" spc="-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ctr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spc="-100" dirty="0" smtClean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2000" spc="-100" dirty="0">
                <a:latin typeface="Arial" panose="020B0604020202020204" pitchFamily="34" charset="0"/>
                <a:cs typeface="Arial" panose="020B0604020202020204" pitchFamily="34" charset="0"/>
              </a:rPr>
              <a:t>. Chai and D. Jiao, “Dense matrix inversion of linear complexity for </a:t>
            </a:r>
            <a:r>
              <a:rPr lang="en-US" sz="1600" spc="-100" dirty="0">
                <a:latin typeface="Arial" panose="020B0604020202020204" pitchFamily="34" charset="0"/>
                <a:cs typeface="Arial" panose="020B0604020202020204" pitchFamily="34" charset="0"/>
              </a:rPr>
              <a:t>integral-equation</a:t>
            </a:r>
            <a:r>
              <a:rPr lang="en-US" sz="2000" spc="-100" dirty="0">
                <a:latin typeface="Arial" panose="020B0604020202020204" pitchFamily="34" charset="0"/>
                <a:cs typeface="Arial" panose="020B0604020202020204" pitchFamily="34" charset="0"/>
              </a:rPr>
              <a:t> based large-scale 3-D capacitance extraction," </a:t>
            </a:r>
            <a:r>
              <a:rPr lang="en-US" sz="2000" i="1" spc="-100" dirty="0">
                <a:latin typeface="Arial" panose="020B0604020202020204" pitchFamily="34" charset="0"/>
                <a:cs typeface="Arial" panose="020B0604020202020204" pitchFamily="34" charset="0"/>
              </a:rPr>
              <a:t>IEEE Trans. MTT</a:t>
            </a:r>
            <a:r>
              <a:rPr lang="en-US" sz="2000" spc="-100" dirty="0">
                <a:latin typeface="Arial" panose="020B0604020202020204" pitchFamily="34" charset="0"/>
                <a:cs typeface="Arial" panose="020B0604020202020204" pitchFamily="34" charset="0"/>
              </a:rPr>
              <a:t>., vol. 59, no. 10, pp. 2404-2421, Oct. </a:t>
            </a:r>
            <a:r>
              <a:rPr lang="en-US" sz="2000" spc="-100" dirty="0" smtClean="0">
                <a:latin typeface="Arial" panose="020B0604020202020204" pitchFamily="34" charset="0"/>
                <a:cs typeface="Arial" panose="020B0604020202020204" pitchFamily="34" charset="0"/>
              </a:rPr>
              <a:t>2011</a:t>
            </a:r>
            <a:r>
              <a:rPr lang="en-US" sz="2000" spc="-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000" spc="-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6"/>
          <p:cNvSpPr txBox="1">
            <a:spLocks/>
          </p:cNvSpPr>
          <p:nvPr/>
        </p:nvSpPr>
        <p:spPr bwMode="auto">
          <a:xfrm>
            <a:off x="739795" y="2359003"/>
            <a:ext cx="7115316" cy="707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469900" indent="-469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o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377950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o"/>
              <a:defRPr sz="2400">
                <a:solidFill>
                  <a:schemeClr val="tx1"/>
                </a:solidFill>
                <a:latin typeface="+mn-lt"/>
              </a:defRPr>
            </a:lvl3pPr>
            <a:lvl4pPr marL="1827213" indent="-4381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2971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5pPr>
            <a:lvl6pPr marL="27543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6pPr>
            <a:lvl7pPr marL="32115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7pPr>
            <a:lvl8pPr marL="36687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8pPr>
            <a:lvl9pPr marL="41259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7472" indent="-347472" eaLnBrk="1" fontAlgn="ctr" hangingPunct="1">
              <a:spcBef>
                <a:spcPct val="5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i="1" kern="0" smtClean="0">
                <a:solidFill>
                  <a:srgbClr val="000000"/>
                </a:solidFill>
                <a:latin typeface="Arial "/>
                <a:ea typeface="宋体" panose="02010600030101010101" pitchFamily="2" charset="-122"/>
                <a:cs typeface="Arial" panose="020B0604020202020204" pitchFamily="34" charset="0"/>
              </a:rPr>
              <a:t>O</a:t>
            </a:r>
            <a:r>
              <a:rPr lang="en-US" altLang="zh-CN" sz="2400" kern="0" smtClean="0">
                <a:solidFill>
                  <a:srgbClr val="000000"/>
                </a:solidFill>
                <a:latin typeface="Arial "/>
                <a:ea typeface="宋体" panose="02010600030101010101" pitchFamily="2" charset="-122"/>
                <a:cs typeface="Arial" panose="020B0604020202020204" pitchFamily="34" charset="0"/>
              </a:rPr>
              <a:t>(</a:t>
            </a:r>
            <a:r>
              <a:rPr lang="en-US" altLang="zh-CN" sz="2400" i="1" kern="0" smtClean="0">
                <a:solidFill>
                  <a:srgbClr val="000000"/>
                </a:solidFill>
                <a:latin typeface="Arial "/>
                <a:ea typeface="宋体" panose="02010600030101010101" pitchFamily="2" charset="-122"/>
                <a:cs typeface="Arial" panose="020B0604020202020204" pitchFamily="34" charset="0"/>
              </a:rPr>
              <a:t>N</a:t>
            </a:r>
            <a:r>
              <a:rPr lang="en-US" altLang="zh-CN" sz="2400" kern="0" smtClean="0">
                <a:solidFill>
                  <a:srgbClr val="000000"/>
                </a:solidFill>
                <a:latin typeface="Arial "/>
                <a:ea typeface="宋体" panose="02010600030101010101" pitchFamily="2" charset="-122"/>
                <a:cs typeface="Arial" panose="020B0604020202020204" pitchFamily="34" charset="0"/>
              </a:rPr>
              <a:t>) storage, MVM, MMP for constant rank H</a:t>
            </a:r>
            <a:r>
              <a:rPr lang="en-US" altLang="zh-CN" sz="2400" kern="0" baseline="30000" smtClean="0">
                <a:solidFill>
                  <a:srgbClr val="000000"/>
                </a:solidFill>
                <a:latin typeface="Arial "/>
                <a:ea typeface="宋体" panose="02010600030101010101" pitchFamily="2" charset="-122"/>
                <a:cs typeface="Arial" panose="020B0604020202020204" pitchFamily="34" charset="0"/>
              </a:rPr>
              <a:t>2</a:t>
            </a:r>
            <a:endParaRPr lang="en-US" altLang="zh-CN" sz="2400" kern="0" dirty="0">
              <a:solidFill>
                <a:srgbClr val="000000"/>
              </a:solidFill>
              <a:latin typeface="Arial 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2" name="Content Placeholder 6"/>
          <p:cNvSpPr txBox="1">
            <a:spLocks/>
          </p:cNvSpPr>
          <p:nvPr/>
        </p:nvSpPr>
        <p:spPr bwMode="auto">
          <a:xfrm>
            <a:off x="309751" y="1817506"/>
            <a:ext cx="6757263" cy="474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469900" indent="-469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o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377950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o"/>
              <a:defRPr sz="2400">
                <a:solidFill>
                  <a:schemeClr val="tx1"/>
                </a:solidFill>
                <a:latin typeface="+mn-lt"/>
              </a:defRPr>
            </a:lvl3pPr>
            <a:lvl4pPr marL="1827213" indent="-4381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2971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5pPr>
            <a:lvl6pPr marL="27543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6pPr>
            <a:lvl7pPr marL="32115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7pPr>
            <a:lvl8pPr marL="36687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8pPr>
            <a:lvl9pPr marL="41259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sz="2800" kern="0" dirty="0" smtClean="0">
                <a:latin typeface="Arial "/>
              </a:rPr>
              <a:t>H</a:t>
            </a:r>
            <a:r>
              <a:rPr lang="en-US" sz="2800" kern="0" baseline="30000" dirty="0" smtClean="0">
                <a:latin typeface="Arial "/>
              </a:rPr>
              <a:t>2</a:t>
            </a:r>
            <a:r>
              <a:rPr lang="en-US" sz="2800" kern="0" dirty="0" smtClean="0">
                <a:latin typeface="Arial "/>
              </a:rPr>
              <a:t>-matrix complexity in math literature</a:t>
            </a: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71649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5"/>
          <p:cNvSpPr>
            <a:spLocks noChangeArrowheads="1"/>
          </p:cNvSpPr>
          <p:nvPr/>
        </p:nvSpPr>
        <p:spPr bwMode="auto">
          <a:xfrm>
            <a:off x="-7620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fontAlgn="ctr">
              <a:spcBef>
                <a:spcPct val="20000"/>
              </a:spcBef>
            </a:pPr>
            <a:endParaRPr lang="zh-CN" altLang="en-US" b="1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  <p:sp>
        <p:nvSpPr>
          <p:cNvPr id="45059" name="Rectangle 7"/>
          <p:cNvSpPr>
            <a:spLocks noChangeArrowheads="1"/>
          </p:cNvSpPr>
          <p:nvPr/>
        </p:nvSpPr>
        <p:spPr bwMode="auto">
          <a:xfrm>
            <a:off x="-7620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fontAlgn="ctr">
              <a:spcBef>
                <a:spcPct val="20000"/>
              </a:spcBef>
            </a:pPr>
            <a:endParaRPr lang="zh-CN" altLang="en-US" b="1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  <p:sp>
        <p:nvSpPr>
          <p:cNvPr id="45060" name="Rectangle 9"/>
          <p:cNvSpPr>
            <a:spLocks noChangeArrowheads="1"/>
          </p:cNvSpPr>
          <p:nvPr/>
        </p:nvSpPr>
        <p:spPr bwMode="auto">
          <a:xfrm>
            <a:off x="0" y="33480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fontAlgn="ctr">
              <a:spcBef>
                <a:spcPct val="20000"/>
              </a:spcBef>
            </a:pPr>
            <a:endParaRPr lang="zh-CN" altLang="en-US" b="1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  <p:pic>
        <p:nvPicPr>
          <p:cNvPr id="4506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89" y="1857496"/>
            <a:ext cx="4348223" cy="401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10"/>
          <p:cNvPicPr>
            <a:picLocks noGrp="1" noChangeAspect="1" noChangeArrowheads="1"/>
          </p:cNvPicPr>
          <p:nvPr>
            <p:ph/>
          </p:nvPr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138" y="5529263"/>
            <a:ext cx="2887662" cy="338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5362354" y="2184991"/>
            <a:ext cx="3124200" cy="2743200"/>
            <a:chOff x="5562600" y="2211388"/>
            <a:chExt cx="2257425" cy="1417637"/>
          </a:xfrm>
        </p:grpSpPr>
        <p:pic>
          <p:nvPicPr>
            <p:cNvPr id="45066" name="Picture 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2362200"/>
              <a:ext cx="1495425" cy="1266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7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2211388"/>
              <a:ext cx="1600200" cy="836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5065" name="Picture 8"/>
          <p:cNvPicPr>
            <a:picLocks noChangeAspect="1" noChangeArrowheads="1"/>
          </p:cNvPicPr>
          <p:nvPr/>
        </p:nvPicPr>
        <p:blipFill>
          <a:blip r:embed="rId6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613" y="6019800"/>
            <a:ext cx="5513387" cy="8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0" y="991951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zh-CN" sz="3600" b="1" dirty="0" smtClean="0">
                <a:ea typeface="SimSun" panose="02010600030101010101" pitchFamily="2" charset="-122"/>
              </a:rPr>
              <a:t>H</a:t>
            </a:r>
            <a:r>
              <a:rPr lang="en-US" altLang="zh-CN" sz="3600" b="1" baseline="30000" dirty="0" smtClean="0">
                <a:ea typeface="SimSun" panose="02010600030101010101" pitchFamily="2" charset="-122"/>
              </a:rPr>
              <a:t>2</a:t>
            </a:r>
            <a:r>
              <a:rPr lang="en-US" altLang="zh-CN" sz="3600" b="1" dirty="0" smtClean="0">
                <a:ea typeface="SimSun" panose="02010600030101010101" pitchFamily="2" charset="-122"/>
              </a:rPr>
              <a:t> Inverse</a:t>
            </a:r>
            <a:endParaRPr lang="en-US" altLang="zh-CN" sz="3600" b="1" baseline="30000" dirty="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3030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875504"/>
            <a:ext cx="4800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zh-CN" sz="2000" b="1">
                <a:ea typeface="SimSun" panose="02010600030101010101" pitchFamily="2" charset="-122"/>
              </a:rPr>
              <a:t>  Instantaneous collect operation</a:t>
            </a:r>
            <a:endParaRPr lang="en-US" altLang="en-US" sz="2000" b="1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2866104"/>
            <a:ext cx="495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zh-CN" sz="2000" b="1">
                <a:ea typeface="SimSun" panose="02010600030101010101" pitchFamily="2" charset="-122"/>
              </a:rPr>
              <a:t>  Modified block matrix multiplications </a:t>
            </a:r>
            <a:endParaRPr lang="en-US" altLang="en-US" sz="2000" b="1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4085304"/>
            <a:ext cx="487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zh-CN" sz="2000" b="1">
                <a:ea typeface="SimSun" panose="02010600030101010101" pitchFamily="2" charset="-122"/>
              </a:rPr>
              <a:t>  Instantaneous split operation</a:t>
            </a:r>
            <a:endParaRPr lang="en-US" altLang="en-US" sz="2000" b="1"/>
          </a:p>
        </p:txBody>
      </p:sp>
      <p:sp>
        <p:nvSpPr>
          <p:cNvPr id="1537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5406837"/>
              </p:ext>
            </p:extLst>
          </p:nvPr>
        </p:nvGraphicFramePr>
        <p:xfrm>
          <a:off x="3733800" y="3316954"/>
          <a:ext cx="2830513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30" name="Equation" r:id="rId3" imgW="1650960" imgH="444240" progId="Equation.DSMT4">
                  <p:embed/>
                </p:oleObj>
              </mc:Choice>
              <mc:Fallback>
                <p:oleObj name="Equation" r:id="rId3" imgW="1650960" imgH="444240" progId="Equation.DSMT4">
                  <p:embed/>
                  <p:pic>
                    <p:nvPicPr>
                      <p:cNvPr id="4198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316954"/>
                        <a:ext cx="2830513" cy="76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4199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1513931"/>
              </p:ext>
            </p:extLst>
          </p:nvPr>
        </p:nvGraphicFramePr>
        <p:xfrm>
          <a:off x="3733800" y="4542504"/>
          <a:ext cx="3535363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31" name="Equation" r:id="rId5" imgW="1866600" imgH="583920" progId="Equation.DSMT4">
                  <p:embed/>
                </p:oleObj>
              </mc:Choice>
              <mc:Fallback>
                <p:oleObj name="Equation" r:id="rId5" imgW="1866600" imgH="583920" progId="Equation.DSMT4">
                  <p:embed/>
                  <p:pic>
                    <p:nvPicPr>
                      <p:cNvPr id="4199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542504"/>
                        <a:ext cx="3535363" cy="1171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4199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5734000"/>
              </p:ext>
            </p:extLst>
          </p:nvPr>
        </p:nvGraphicFramePr>
        <p:xfrm>
          <a:off x="4435475" y="1723104"/>
          <a:ext cx="3556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32" name="Equation" r:id="rId7" imgW="1485720" imgH="634680" progId="Equation.DSMT4">
                  <p:embed/>
                </p:oleObj>
              </mc:Choice>
              <mc:Fallback>
                <p:oleObj name="Equation" r:id="rId7" imgW="1485720" imgH="634680" progId="Equation.DSMT4">
                  <p:embed/>
                  <p:pic>
                    <p:nvPicPr>
                      <p:cNvPr id="4199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5475" y="1723104"/>
                        <a:ext cx="3556000" cy="152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994" name="Object 1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3" t="-294" r="-3955" b="-735"/>
          <a:stretch>
            <a:fillRect/>
          </a:stretch>
        </p:blipFill>
        <p:spPr bwMode="auto">
          <a:xfrm>
            <a:off x="152400" y="4466304"/>
            <a:ext cx="3505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8" name="Text Box 4"/>
          <p:cNvSpPr txBox="1">
            <a:spLocks noChangeArrowheads="1"/>
          </p:cNvSpPr>
          <p:nvPr/>
        </p:nvSpPr>
        <p:spPr bwMode="auto">
          <a:xfrm>
            <a:off x="0" y="991951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zh-CN" sz="3600" b="1" i="1" dirty="0" smtClean="0">
                <a:ea typeface="SimSun" panose="02010600030101010101" pitchFamily="2" charset="-122"/>
              </a:rPr>
              <a:t>O</a:t>
            </a:r>
            <a:r>
              <a:rPr lang="en-US" altLang="zh-CN" sz="3600" b="1" dirty="0" smtClean="0">
                <a:ea typeface="SimSun" panose="02010600030101010101" pitchFamily="2" charset="-122"/>
              </a:rPr>
              <a:t>(</a:t>
            </a:r>
            <a:r>
              <a:rPr lang="en-US" altLang="zh-CN" sz="3600" b="1" i="1" dirty="0" smtClean="0">
                <a:ea typeface="SimSun" panose="02010600030101010101" pitchFamily="2" charset="-122"/>
              </a:rPr>
              <a:t>N</a:t>
            </a:r>
            <a:r>
              <a:rPr lang="en-US" altLang="zh-CN" sz="3600" b="1" dirty="0" smtClean="0">
                <a:ea typeface="SimSun" panose="02010600030101010101" pitchFamily="2" charset="-122"/>
              </a:rPr>
              <a:t>) H</a:t>
            </a:r>
            <a:r>
              <a:rPr lang="en-US" altLang="zh-CN" sz="3600" b="1" baseline="30000" dirty="0" smtClean="0">
                <a:ea typeface="SimSun" panose="02010600030101010101" pitchFamily="2" charset="-122"/>
              </a:rPr>
              <a:t>2</a:t>
            </a:r>
            <a:r>
              <a:rPr lang="en-US" altLang="zh-CN" sz="3600" b="1" dirty="0" smtClean="0">
                <a:ea typeface="SimSun" panose="02010600030101010101" pitchFamily="2" charset="-122"/>
              </a:rPr>
              <a:t> Inverse Algorithm </a:t>
            </a:r>
            <a:r>
              <a:rPr lang="en-US" altLang="zh-CN" sz="3600" b="1" baseline="30000" dirty="0" smtClean="0">
                <a:ea typeface="SimSun" panose="02010600030101010101" pitchFamily="2" charset="-122"/>
              </a:rPr>
              <a:t>[*]</a:t>
            </a:r>
            <a:endParaRPr lang="en-US" altLang="zh-CN" sz="3600" b="1" baseline="30000" dirty="0">
              <a:ea typeface="SimSun" panose="02010600030101010101" pitchFamily="2" charset="-122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81000" y="2332704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800">
                <a:ea typeface="SimSun" panose="02010600030101010101" pitchFamily="2" charset="-122"/>
              </a:rPr>
              <a:t>Auxiliary admissible block forms </a:t>
            </a:r>
            <a:r>
              <a:rPr lang="en-US" altLang="zh-CN" sz="1800" b="1">
                <a:ea typeface="SimSun" panose="02010600030101010101" pitchFamily="2" charset="-122"/>
              </a:rPr>
              <a:t>R</a:t>
            </a:r>
            <a:endParaRPr lang="en-US" altLang="en-US" sz="1800"/>
          </a:p>
        </p:txBody>
      </p:sp>
      <p:graphicFrame>
        <p:nvGraphicFramePr>
          <p:cNvPr id="4199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531392"/>
              </p:ext>
            </p:extLst>
          </p:nvPr>
        </p:nvGraphicFramePr>
        <p:xfrm>
          <a:off x="504825" y="3337592"/>
          <a:ext cx="2724150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33" name="Equation" r:id="rId10" imgW="1562040" imgH="393480" progId="Equation.DSMT4">
                  <p:embed/>
                </p:oleObj>
              </mc:Choice>
              <mc:Fallback>
                <p:oleObj name="Equation" r:id="rId10" imgW="1562040" imgH="393480" progId="Equation.DSMT4">
                  <p:embed/>
                  <p:pic>
                    <p:nvPicPr>
                      <p:cNvPr id="4199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825" y="3337592"/>
                        <a:ext cx="2724150" cy="690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37787"/>
              </p:ext>
            </p:extLst>
          </p:nvPr>
        </p:nvGraphicFramePr>
        <p:xfrm>
          <a:off x="7924800" y="3631279"/>
          <a:ext cx="776288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34" name="Equation" r:id="rId12" imgW="380880" imgH="190440" progId="Equation.DSMT4">
                  <p:embed/>
                </p:oleObj>
              </mc:Choice>
              <mc:Fallback>
                <p:oleObj name="Equation" r:id="rId12" imgW="380880" imgH="190440" progId="Equation.DSMT4">
                  <p:embed/>
                  <p:pic>
                    <p:nvPicPr>
                      <p:cNvPr id="4199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3631279"/>
                        <a:ext cx="776288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7795910"/>
              </p:ext>
            </p:extLst>
          </p:nvPr>
        </p:nvGraphicFramePr>
        <p:xfrm>
          <a:off x="7726363" y="2256504"/>
          <a:ext cx="1036637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35" name="Equation" r:id="rId14" imgW="507960" imgH="203040" progId="Equation.DSMT4">
                  <p:embed/>
                </p:oleObj>
              </mc:Choice>
              <mc:Fallback>
                <p:oleObj name="Equation" r:id="rId14" imgW="507960" imgH="203040" progId="Equation.DSMT4">
                  <p:embed/>
                  <p:pic>
                    <p:nvPicPr>
                      <p:cNvPr id="4200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6363" y="2256504"/>
                        <a:ext cx="1036637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2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457328"/>
              </p:ext>
            </p:extLst>
          </p:nvPr>
        </p:nvGraphicFramePr>
        <p:xfrm>
          <a:off x="6624638" y="3469354"/>
          <a:ext cx="1036637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36" name="Equation" r:id="rId16" imgW="507960" imgH="203040" progId="Equation.DSMT4">
                  <p:embed/>
                </p:oleObj>
              </mc:Choice>
              <mc:Fallback>
                <p:oleObj name="Equation" r:id="rId16" imgW="507960" imgH="203040" progId="Equation.DSMT4">
                  <p:embed/>
                  <p:pic>
                    <p:nvPicPr>
                      <p:cNvPr id="42002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4638" y="3469354"/>
                        <a:ext cx="1036637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3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7202769"/>
              </p:ext>
            </p:extLst>
          </p:nvPr>
        </p:nvGraphicFramePr>
        <p:xfrm>
          <a:off x="7315200" y="5152104"/>
          <a:ext cx="1036638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37" name="Equation" r:id="rId18" imgW="507960" imgH="203040" progId="Equation.DSMT4">
                  <p:embed/>
                </p:oleObj>
              </mc:Choice>
              <mc:Fallback>
                <p:oleObj name="Equation" r:id="rId18" imgW="507960" imgH="203040" progId="Equation.DSMT4">
                  <p:embed/>
                  <p:pic>
                    <p:nvPicPr>
                      <p:cNvPr id="42003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5152104"/>
                        <a:ext cx="1036638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ight Brace 25"/>
          <p:cNvSpPr/>
          <p:nvPr/>
        </p:nvSpPr>
        <p:spPr bwMode="auto">
          <a:xfrm>
            <a:off x="8610600" y="1951704"/>
            <a:ext cx="381000" cy="4114800"/>
          </a:xfrm>
          <a:prstGeom prst="rightBrace">
            <a:avLst>
              <a:gd name="adj1" fmla="val 8333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342900" indent="-342900" algn="ctr" fontAlgn="ctr">
              <a:spcBef>
                <a:spcPct val="20000"/>
              </a:spcBef>
              <a:defRPr/>
            </a:pPr>
            <a:endParaRPr lang="en-US" i="1">
              <a:latin typeface="Arial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4038600" y="2485104"/>
            <a:ext cx="533400" cy="1588"/>
          </a:xfrm>
          <a:prstGeom prst="straightConnector1">
            <a:avLst/>
          </a:prstGeom>
          <a:ln w="12700">
            <a:headEnd type="none" w="med" len="med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 bwMode="auto">
          <a:xfrm>
            <a:off x="3048000" y="3628104"/>
            <a:ext cx="533400" cy="1588"/>
          </a:xfrm>
          <a:prstGeom prst="straightConnector1">
            <a:avLst/>
          </a:prstGeom>
          <a:ln w="12700">
            <a:headEnd type="none" w="med" len="med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 bwMode="auto">
          <a:xfrm>
            <a:off x="3276600" y="5152104"/>
            <a:ext cx="533400" cy="1588"/>
          </a:xfrm>
          <a:prstGeom prst="straightConnector1">
            <a:avLst/>
          </a:prstGeom>
          <a:ln w="12700">
            <a:headEnd type="none" w="med" len="med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 noChangeShapeType="1"/>
          </p:cNvCxnSpPr>
          <p:nvPr/>
        </p:nvCxnSpPr>
        <p:spPr bwMode="auto">
          <a:xfrm>
            <a:off x="5105400" y="2178717"/>
            <a:ext cx="2209800" cy="1587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Straight Connector 34"/>
          <p:cNvCxnSpPr>
            <a:cxnSpLocks noChangeShapeType="1"/>
          </p:cNvCxnSpPr>
          <p:nvPr/>
        </p:nvCxnSpPr>
        <p:spPr bwMode="auto">
          <a:xfrm rot="5400000">
            <a:off x="5715794" y="2181098"/>
            <a:ext cx="762000" cy="1588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5105400" y="2637504"/>
            <a:ext cx="2286000" cy="609600"/>
          </a:xfrm>
          <a:prstGeom prst="rect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ctr" hangingPunct="1">
              <a:spcBef>
                <a:spcPct val="20000"/>
              </a:spcBef>
            </a:pPr>
            <a:endParaRPr lang="en-US" altLang="en-US" i="1"/>
          </a:p>
        </p:txBody>
      </p:sp>
      <p:cxnSp>
        <p:nvCxnSpPr>
          <p:cNvPr id="38" name="Straight Connector 37"/>
          <p:cNvCxnSpPr>
            <a:cxnSpLocks noChangeShapeType="1"/>
          </p:cNvCxnSpPr>
          <p:nvPr/>
        </p:nvCxnSpPr>
        <p:spPr bwMode="auto">
          <a:xfrm>
            <a:off x="3962400" y="5304504"/>
            <a:ext cx="3276600" cy="1588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Straight Connector 39"/>
          <p:cNvCxnSpPr>
            <a:cxnSpLocks noChangeShapeType="1"/>
          </p:cNvCxnSpPr>
          <p:nvPr/>
        </p:nvCxnSpPr>
        <p:spPr bwMode="auto">
          <a:xfrm rot="5400000">
            <a:off x="5143501" y="5342604"/>
            <a:ext cx="685800" cy="3175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Rectangle 1"/>
          <p:cNvSpPr/>
          <p:nvPr/>
        </p:nvSpPr>
        <p:spPr>
          <a:xfrm>
            <a:off x="152400" y="6210034"/>
            <a:ext cx="845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spcBef>
                <a:spcPct val="20000"/>
              </a:spcBef>
            </a:pPr>
            <a:r>
              <a:rPr lang="en-US" sz="1400" spc="-100" dirty="0" smtClean="0">
                <a:latin typeface="Arial" panose="020B0604020202020204" pitchFamily="34" charset="0"/>
                <a:cs typeface="Arial" panose="020B0604020202020204" pitchFamily="34" charset="0"/>
              </a:rPr>
              <a:t>[*] W</a:t>
            </a:r>
            <a:r>
              <a:rPr lang="en-US" sz="1400" spc="-100" dirty="0">
                <a:latin typeface="Arial" panose="020B0604020202020204" pitchFamily="34" charset="0"/>
                <a:cs typeface="Arial" panose="020B0604020202020204" pitchFamily="34" charset="0"/>
              </a:rPr>
              <a:t>. Chai and D. Jiao, “Dense matrix inversion of linear complexity for integral-equation based large-scale 3-D capacitance extraction," </a:t>
            </a:r>
            <a:r>
              <a:rPr lang="en-US" sz="1400" i="1" spc="-100" dirty="0">
                <a:latin typeface="Arial" panose="020B0604020202020204" pitchFamily="34" charset="0"/>
                <a:cs typeface="Arial" panose="020B0604020202020204" pitchFamily="34" charset="0"/>
              </a:rPr>
              <a:t>IEEE Trans. MTT</a:t>
            </a:r>
            <a:r>
              <a:rPr lang="en-US" sz="1400" spc="-100" dirty="0">
                <a:latin typeface="Arial" panose="020B0604020202020204" pitchFamily="34" charset="0"/>
                <a:cs typeface="Arial" panose="020B0604020202020204" pitchFamily="34" charset="0"/>
              </a:rPr>
              <a:t>., vol. 59, no. 10, pp. 2404-2421, Oct. 2011.</a:t>
            </a:r>
            <a:endParaRPr lang="en-US" altLang="en-US" sz="1400" spc="-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97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Text Box 2"/>
          <p:cNvSpPr txBox="1">
            <a:spLocks noChangeArrowheads="1"/>
          </p:cNvSpPr>
          <p:nvPr/>
        </p:nvSpPr>
        <p:spPr bwMode="auto">
          <a:xfrm>
            <a:off x="3200400" y="838200"/>
            <a:ext cx="2438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Outline</a:t>
            </a:r>
          </a:p>
        </p:txBody>
      </p:sp>
      <p:sp>
        <p:nvSpPr>
          <p:cNvPr id="178179" name="Text Box 3"/>
          <p:cNvSpPr txBox="1">
            <a:spLocks noChangeArrowheads="1"/>
          </p:cNvSpPr>
          <p:nvPr/>
        </p:nvSpPr>
        <p:spPr bwMode="auto">
          <a:xfrm>
            <a:off x="1164289" y="2126011"/>
            <a:ext cx="6570011" cy="28931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Introduction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Proposed Fast Direct Solvers of Explicitly Controlled Accuracy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Numerical Results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Conclusions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25243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956620"/>
            <a:ext cx="7851058" cy="4302125"/>
          </a:xfrm>
        </p:spPr>
        <p:txBody>
          <a:bodyPr>
            <a:normAutofit/>
          </a:bodyPr>
          <a:lstStyle/>
          <a:p>
            <a:pPr fontAlgn="ctr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en-US" altLang="zh-CN" sz="2800" dirty="0" smtClean="0">
                <a:latin typeface="Arial "/>
              </a:rPr>
              <a:t>The aforementioned direct solution </a:t>
            </a:r>
            <a:r>
              <a:rPr lang="en-US" altLang="zh-CN" sz="2800" dirty="0">
                <a:latin typeface="Arial "/>
              </a:rPr>
              <a:t>of </a:t>
            </a:r>
            <a:r>
              <a:rPr lang="en-US" sz="2800" dirty="0" smtClean="0">
                <a:latin typeface="Arial "/>
              </a:rPr>
              <a:t>H</a:t>
            </a:r>
            <a:r>
              <a:rPr lang="en-US" sz="2800" baseline="30000" dirty="0" smtClean="0">
                <a:latin typeface="Arial "/>
              </a:rPr>
              <a:t>2</a:t>
            </a:r>
            <a:r>
              <a:rPr lang="en-US" sz="2800" dirty="0" smtClean="0">
                <a:latin typeface="Arial "/>
              </a:rPr>
              <a:t>-matrix </a:t>
            </a:r>
            <a:r>
              <a:rPr lang="en-US" sz="2800" dirty="0" smtClean="0">
                <a:latin typeface="Arial "/>
              </a:rPr>
              <a:t>lacks explicit accuracy </a:t>
            </a:r>
            <a:r>
              <a:rPr lang="en-US" sz="2800" dirty="0">
                <a:latin typeface="Arial "/>
              </a:rPr>
              <a:t>control</a:t>
            </a:r>
          </a:p>
          <a:p>
            <a:pPr lvl="1" fontAlgn="ctr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Formatted additions and multiplications </a:t>
            </a:r>
          </a:p>
          <a:p>
            <a:pPr lvl="1" fontAlgn="ctr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Cluster bases of the original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matrix used for inverse and LU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ctr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en-US" altLang="zh-CN" sz="2800" dirty="0">
                <a:latin typeface="Arial "/>
              </a:rPr>
              <a:t>The same is observed in </a:t>
            </a:r>
            <a:r>
              <a:rPr lang="en-US" sz="2800" dirty="0">
                <a:latin typeface="Arial "/>
              </a:rPr>
              <a:t>H</a:t>
            </a:r>
            <a:r>
              <a:rPr lang="en-US" sz="2800" baseline="30000" dirty="0">
                <a:latin typeface="Arial "/>
              </a:rPr>
              <a:t>2</a:t>
            </a:r>
            <a:r>
              <a:rPr lang="en-US" sz="2800" dirty="0">
                <a:latin typeface="Arial "/>
              </a:rPr>
              <a:t> </a:t>
            </a:r>
            <a:r>
              <a:rPr lang="en-US" altLang="zh-CN" sz="2800" dirty="0">
                <a:latin typeface="Arial "/>
              </a:rPr>
              <a:t>matrix-matrix </a:t>
            </a:r>
            <a:r>
              <a:rPr lang="en-US" altLang="zh-CN" sz="2800" dirty="0" smtClean="0">
                <a:latin typeface="Arial "/>
              </a:rPr>
              <a:t>multiplications reported in literature</a:t>
            </a:r>
            <a:endParaRPr lang="en-US" altLang="zh-CN" sz="2800" dirty="0">
              <a:latin typeface="Arial "/>
            </a:endParaRPr>
          </a:p>
          <a:p>
            <a:pPr fontAlgn="ctr">
              <a:lnSpc>
                <a:spcPct val="115000"/>
              </a:lnSpc>
              <a:buFont typeface="Wingdings" panose="05000000000000000000" pitchFamily="2" charset="2"/>
              <a:buChar char="§"/>
            </a:pPr>
            <a:endParaRPr lang="en-US" altLang="zh-CN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485900" y="2057404"/>
            <a:ext cx="6172200" cy="33944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Impact" panose="020B0806030902050204" pitchFamily="34" charset="0"/>
              </a:rPr>
              <a:t>Introduction</a:t>
            </a:r>
            <a:endParaRPr lang="en-US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29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ctr" hangingPunct="1">
              <a:spcBef>
                <a:spcPct val="20000"/>
              </a:spcBef>
            </a:pPr>
            <a:endParaRPr lang="en-US" altLang="en-US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ctr" hangingPunct="1">
              <a:spcBef>
                <a:spcPct val="20000"/>
              </a:spcBef>
            </a:pPr>
            <a:endParaRPr lang="en-US" altLang="en-US"/>
          </a:p>
        </p:txBody>
      </p:sp>
      <p:sp>
        <p:nvSpPr>
          <p:cNvPr id="1229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ctr" hangingPunct="1">
              <a:spcBef>
                <a:spcPct val="20000"/>
              </a:spcBef>
            </a:pPr>
            <a:endParaRPr lang="en-US" altLang="en-US"/>
          </a:p>
        </p:txBody>
      </p:sp>
      <p:sp>
        <p:nvSpPr>
          <p:cNvPr id="1229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ctr" hangingPunct="1">
              <a:spcBef>
                <a:spcPct val="20000"/>
              </a:spcBef>
            </a:pPr>
            <a:endParaRPr lang="en-US" altLang="en-US"/>
          </a:p>
        </p:txBody>
      </p:sp>
      <p:sp>
        <p:nvSpPr>
          <p:cNvPr id="1229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ctr" hangingPunct="1">
              <a:spcBef>
                <a:spcPct val="20000"/>
              </a:spcBef>
            </a:pPr>
            <a:endParaRPr lang="en-US" altLang="en-US"/>
          </a:p>
        </p:txBody>
      </p:sp>
      <p:sp>
        <p:nvSpPr>
          <p:cNvPr id="1229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ctr" hangingPunct="1">
              <a:spcBef>
                <a:spcPct val="20000"/>
              </a:spcBef>
            </a:pPr>
            <a:endParaRPr lang="en-US" altLang="en-US"/>
          </a:p>
        </p:txBody>
      </p:sp>
      <p:sp>
        <p:nvSpPr>
          <p:cNvPr id="1229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ctr" hangingPunct="1">
              <a:spcBef>
                <a:spcPct val="20000"/>
              </a:spcBef>
            </a:pPr>
            <a:endParaRPr lang="en-US" altLang="en-US"/>
          </a:p>
        </p:txBody>
      </p:sp>
      <p:sp>
        <p:nvSpPr>
          <p:cNvPr id="122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ctr" hangingPunct="1">
              <a:spcBef>
                <a:spcPct val="20000"/>
              </a:spcBef>
            </a:pPr>
            <a:endParaRPr lang="en-US" altLang="en-US"/>
          </a:p>
        </p:txBody>
      </p:sp>
      <p:sp>
        <p:nvSpPr>
          <p:cNvPr id="12302" name="Rectangle 9"/>
          <p:cNvSpPr>
            <a:spLocks noChangeArrowheads="1"/>
          </p:cNvSpPr>
          <p:nvPr/>
        </p:nvSpPr>
        <p:spPr bwMode="auto">
          <a:xfrm>
            <a:off x="285842" y="1756212"/>
            <a:ext cx="80568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2800" b="1" dirty="0" smtClean="0">
                <a:ea typeface="SimSun" panose="02010600030101010101" pitchFamily="2" charset="-122"/>
                <a:sym typeface="Euclid Math One" pitchFamily="18" charset="2"/>
              </a:rPr>
              <a:t>HSS </a:t>
            </a:r>
            <a:r>
              <a:rPr lang="en-US" altLang="zh-CN" sz="2800" b="1" dirty="0" smtClean="0">
                <a:ea typeface="SimSun" panose="02010600030101010101" pitchFamily="2" charset="-122"/>
                <a:sym typeface="Euclid Math One" pitchFamily="18" charset="2"/>
              </a:rPr>
              <a:t>matrix</a:t>
            </a:r>
            <a:r>
              <a:rPr lang="en-US" altLang="zh-CN" sz="2800" dirty="0" smtClean="0">
                <a:ea typeface="SimSun" panose="02010600030101010101" pitchFamily="2" charset="-122"/>
                <a:sym typeface="Euclid Math One" pitchFamily="18" charset="2"/>
              </a:rPr>
              <a:t>— </a:t>
            </a:r>
            <a:r>
              <a:rPr lang="en-US" altLang="zh-CN" sz="2800" dirty="0" smtClean="0">
                <a:ea typeface="SimSun" panose="02010600030101010101" pitchFamily="2" charset="-122"/>
                <a:sym typeface="Euclid Math One" pitchFamily="18" charset="2"/>
              </a:rPr>
              <a:t>a special class of H</a:t>
            </a:r>
            <a:r>
              <a:rPr lang="en-US" altLang="zh-CN" sz="2800" baseline="30000" dirty="0" smtClean="0">
                <a:ea typeface="SimSun" panose="02010600030101010101" pitchFamily="2" charset="-122"/>
                <a:sym typeface="Euclid Math One" pitchFamily="18" charset="2"/>
              </a:rPr>
              <a:t>2</a:t>
            </a:r>
            <a:r>
              <a:rPr lang="en-US" altLang="zh-CN" sz="2800" dirty="0" smtClean="0">
                <a:ea typeface="SimSun" panose="02010600030101010101" pitchFamily="2" charset="-122"/>
                <a:sym typeface="Euclid Math One" pitchFamily="18" charset="2"/>
              </a:rPr>
              <a:t> matrix</a:t>
            </a:r>
            <a:endParaRPr lang="en-US" altLang="en-US" sz="2800" dirty="0">
              <a:ea typeface="SimSun" panose="02010600030101010101" pitchFamily="2" charset="-122"/>
            </a:endParaRPr>
          </a:p>
        </p:txBody>
      </p:sp>
      <p:sp>
        <p:nvSpPr>
          <p:cNvPr id="12311" name="Text Box 3"/>
          <p:cNvSpPr txBox="1">
            <a:spLocks noChangeArrowheads="1"/>
          </p:cNvSpPr>
          <p:nvPr/>
        </p:nvSpPr>
        <p:spPr bwMode="auto">
          <a:xfrm>
            <a:off x="0" y="5917546"/>
            <a:ext cx="9143999" cy="653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71463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114000"/>
              </a:lnSpc>
              <a:buSzPct val="80000"/>
            </a:pPr>
            <a:r>
              <a:rPr lang="en-US" altLang="zh-CN" dirty="0" smtClean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J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. Xia, S.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Chandrasekaran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, M.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Gu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, and X. S. Li, “Fast algorithms for hierarchically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semiseparable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 matrices,” </a:t>
            </a:r>
            <a:r>
              <a:rPr lang="en-US" altLang="zh-CN" dirty="0" err="1" smtClean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Numer</a:t>
            </a:r>
            <a:r>
              <a:rPr lang="en-US" altLang="zh-CN" dirty="0" smtClean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. 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Linear Algebra with Applications, vol. 17, pp. 953-976, </a:t>
            </a:r>
            <a:r>
              <a:rPr lang="en-US" altLang="zh-CN" dirty="0" smtClean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2010.</a:t>
            </a:r>
            <a:endParaRPr lang="en-US" altLang="zh-CN" dirty="0">
              <a:solidFill>
                <a:srgbClr val="000000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79" name="Picture 17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18" y="3199077"/>
            <a:ext cx="3109336" cy="25962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260" y="2983740"/>
            <a:ext cx="3301738" cy="2880139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85842" y="535206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Impact" panose="020B0806030902050204" pitchFamily="34" charset="0"/>
              </a:rPr>
              <a:t>Introduction</a:t>
            </a:r>
            <a:endParaRPr lang="en-US" dirty="0">
              <a:latin typeface="Impact" panose="020B0806030902050204" pitchFamily="34" charset="0"/>
            </a:endParaRP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40325" y="2262308"/>
            <a:ext cx="805683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i="1" dirty="0" smtClean="0">
                <a:ea typeface="SimSun" panose="02010600030101010101" pitchFamily="2" charset="-122"/>
              </a:rPr>
              <a:t>O</a:t>
            </a:r>
            <a:r>
              <a:rPr lang="en-US" altLang="en-US" sz="2800" dirty="0" smtClean="0">
                <a:ea typeface="SimSun" panose="02010600030101010101" pitchFamily="2" charset="-122"/>
              </a:rPr>
              <a:t>(</a:t>
            </a:r>
            <a:r>
              <a:rPr lang="en-US" altLang="en-US" sz="2800" i="1" dirty="0" smtClean="0">
                <a:ea typeface="SimSun" panose="02010600030101010101" pitchFamily="2" charset="-122"/>
              </a:rPr>
              <a:t>N</a:t>
            </a:r>
            <a:r>
              <a:rPr lang="en-US" altLang="en-US" sz="2800" dirty="0" smtClean="0">
                <a:ea typeface="SimSun" panose="02010600030101010101" pitchFamily="2" charset="-122"/>
              </a:rPr>
              <a:t>) </a:t>
            </a:r>
            <a:r>
              <a:rPr lang="en-US" altLang="en-US" sz="2800" dirty="0">
                <a:ea typeface="SimSun" panose="02010600030101010101" pitchFamily="2" charset="-122"/>
              </a:rPr>
              <a:t>d</a:t>
            </a:r>
            <a:r>
              <a:rPr lang="en-US" altLang="en-US" sz="2800" dirty="0" smtClean="0">
                <a:ea typeface="SimSun" panose="02010600030101010101" pitchFamily="2" charset="-122"/>
              </a:rPr>
              <a:t>irect solution of constant-rank HSS exists in exact arithmetic:</a:t>
            </a:r>
            <a:endParaRPr lang="en-US" altLang="en-US" sz="2800" dirty="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55822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Impact" panose="020B0806030902050204" pitchFamily="34" charset="0"/>
              </a:rPr>
              <a:t>Achieved in This Work</a:t>
            </a:r>
            <a:endParaRPr lang="en-US" dirty="0">
              <a:latin typeface="Impact" panose="020B080603090205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828800"/>
            <a:ext cx="7703574" cy="4302125"/>
          </a:xfrm>
        </p:spPr>
        <p:txBody>
          <a:bodyPr/>
          <a:lstStyle/>
          <a:p>
            <a:pPr fontAlgn="ctr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en-US" altLang="zh-CN" sz="28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Direct solutions of general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-matrices </a:t>
            </a:r>
            <a:r>
              <a:rPr lang="en-US" altLang="zh-CN" sz="28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with </a:t>
            </a:r>
            <a:r>
              <a:rPr lang="en-US" altLang="zh-CN" sz="280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explicitly controlled </a:t>
            </a:r>
            <a:r>
              <a:rPr lang="en-US" altLang="zh-CN" sz="28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accuracy</a:t>
            </a:r>
          </a:p>
          <a:p>
            <a:pPr lvl="1" fontAlgn="ctr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Perform multiplications and additions as they are without using formatted operations</a:t>
            </a:r>
          </a:p>
          <a:p>
            <a:pPr lvl="1" fontAlgn="ctr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Each operation is either exact or strictly controlled by </a:t>
            </a:r>
            <a:r>
              <a:rPr lang="en-US" altLang="zh-CN" sz="240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accuracy</a:t>
            </a:r>
          </a:p>
          <a:p>
            <a:pPr lvl="1" fontAlgn="ctr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zh-CN" sz="2400" i="1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O</a:t>
            </a:r>
            <a:r>
              <a:rPr lang="en-US" altLang="zh-CN" sz="240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</a:t>
            </a:r>
            <a:r>
              <a:rPr lang="en-US" altLang="zh-CN" sz="2400" i="1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</a:t>
            </a:r>
            <a:r>
              <a:rPr lang="en-US" altLang="zh-CN" sz="240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) complexity for constant-rank </a:t>
            </a:r>
            <a:r>
              <a:rPr lang="en-US" altLang="zh-CN" sz="240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</a:t>
            </a:r>
            <a:r>
              <a:rPr lang="en-US" altLang="zh-CN" sz="2400" baseline="3000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2</a:t>
            </a:r>
          </a:p>
          <a:p>
            <a:pPr lvl="1" fontAlgn="ctr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zh-CN" sz="2400" i="1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O</a:t>
            </a:r>
            <a:r>
              <a:rPr lang="en-US" altLang="zh-CN" sz="240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</a:t>
            </a:r>
            <a:r>
              <a:rPr lang="en-US" altLang="zh-CN" sz="2400" i="1" dirty="0" err="1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</a:t>
            </a:r>
            <a:r>
              <a:rPr lang="en-US" altLang="zh-CN" sz="2400" dirty="0" err="1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log</a:t>
            </a:r>
            <a:r>
              <a:rPr lang="en-US" altLang="zh-CN" sz="2400" i="1" dirty="0" err="1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</a:t>
            </a:r>
            <a:r>
              <a:rPr lang="en-US" altLang="zh-CN" sz="240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) complexity for electrically large VIE</a:t>
            </a:r>
            <a:endParaRPr lang="en-US" altLang="zh-CN" sz="24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lvl="1" fontAlgn="ctr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Outperform state-of-the-art direct solutions of H</a:t>
            </a:r>
            <a:r>
              <a:rPr lang="en-US" altLang="zh-CN" sz="2400" baseline="30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2</a:t>
            </a:r>
            <a:r>
              <a:rPr lang="en-US" altLang="zh-CN" sz="2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-matrices in both accuracy and </a:t>
            </a:r>
            <a:r>
              <a:rPr lang="en-US" altLang="zh-CN" sz="240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efficiency</a:t>
            </a:r>
            <a:endParaRPr lang="en-US" altLang="zh-CN" sz="24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lvl="1"/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485900" y="2057404"/>
            <a:ext cx="6172200" cy="339447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9460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600" name="Text Box 8"/>
          <p:cNvSpPr txBox="1">
            <a:spLocks noChangeArrowheads="1"/>
          </p:cNvSpPr>
          <p:nvPr/>
        </p:nvSpPr>
        <p:spPr bwMode="auto">
          <a:xfrm>
            <a:off x="5548313" y="4930775"/>
            <a:ext cx="1223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pitchFamily="34" charset="0"/>
              </a:rPr>
              <a:t>Silicon</a:t>
            </a:r>
          </a:p>
        </p:txBody>
      </p:sp>
      <p:sp>
        <p:nvSpPr>
          <p:cNvPr id="366602" name="Text Box 10"/>
          <p:cNvSpPr txBox="1">
            <a:spLocks noChangeArrowheads="1"/>
          </p:cNvSpPr>
          <p:nvPr/>
        </p:nvSpPr>
        <p:spPr bwMode="auto">
          <a:xfrm>
            <a:off x="319521" y="2358608"/>
            <a:ext cx="8493125" cy="166199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3400" b="1" dirty="0" smtClean="0">
                <a:latin typeface="Arial "/>
              </a:rPr>
              <a:t>Accuracy </a:t>
            </a:r>
            <a:r>
              <a:rPr lang="en-US" sz="3400" b="1" dirty="0">
                <a:latin typeface="Arial "/>
              </a:rPr>
              <a:t>Directly Controlled Fast </a:t>
            </a:r>
            <a:r>
              <a:rPr lang="en-US" sz="3400" b="1" dirty="0" smtClean="0">
                <a:latin typeface="Arial "/>
              </a:rPr>
              <a:t>Direct Solutions </a:t>
            </a:r>
            <a:r>
              <a:rPr lang="en-US" sz="3400" b="1" dirty="0">
                <a:latin typeface="Arial "/>
              </a:rPr>
              <a:t>of General </a:t>
            </a:r>
            <a:r>
              <a:rPr lang="en-US" sz="3400" b="1" dirty="0" smtClean="0">
                <a:latin typeface="Arial "/>
              </a:rPr>
              <a:t>H</a:t>
            </a:r>
            <a:r>
              <a:rPr lang="en-US" sz="3400" b="1" baseline="30000" dirty="0" smtClean="0">
                <a:latin typeface="Arial "/>
              </a:rPr>
              <a:t>2</a:t>
            </a:r>
            <a:r>
              <a:rPr lang="en-US" sz="3400" b="1" dirty="0" smtClean="0">
                <a:latin typeface="Arial "/>
              </a:rPr>
              <a:t>-Matrices &amp;</a:t>
            </a:r>
          </a:p>
          <a:p>
            <a:pPr algn="ctr">
              <a:spcBef>
                <a:spcPts val="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3400" b="1" i="1" dirty="0" smtClean="0">
                <a:latin typeface="Arial "/>
              </a:rPr>
              <a:t>O</a:t>
            </a:r>
            <a:r>
              <a:rPr lang="en-US" sz="3400" b="1" dirty="0" smtClean="0">
                <a:latin typeface="Arial "/>
              </a:rPr>
              <a:t>(</a:t>
            </a:r>
            <a:r>
              <a:rPr lang="en-US" sz="3400" b="1" i="1" dirty="0" smtClean="0">
                <a:latin typeface="Arial "/>
              </a:rPr>
              <a:t>N</a:t>
            </a:r>
            <a:r>
              <a:rPr lang="en-US" sz="3400" b="1" dirty="0" smtClean="0">
                <a:latin typeface="Arial "/>
              </a:rPr>
              <a:t>) and </a:t>
            </a:r>
            <a:r>
              <a:rPr lang="en-US" sz="3400" b="1" i="1" dirty="0" smtClean="0">
                <a:latin typeface="Arial "/>
              </a:rPr>
              <a:t>O</a:t>
            </a:r>
            <a:r>
              <a:rPr lang="en-US" sz="3400" b="1" dirty="0" smtClean="0">
                <a:latin typeface="Arial "/>
              </a:rPr>
              <a:t>(</a:t>
            </a:r>
            <a:r>
              <a:rPr lang="en-US" sz="3400" b="1" i="1" dirty="0" err="1" smtClean="0">
                <a:latin typeface="Arial "/>
              </a:rPr>
              <a:t>N</a:t>
            </a:r>
            <a:r>
              <a:rPr lang="en-US" sz="3400" b="1" dirty="0" err="1" smtClean="0">
                <a:latin typeface="Arial "/>
              </a:rPr>
              <a:t>log</a:t>
            </a:r>
            <a:r>
              <a:rPr lang="en-US" sz="3400" b="1" i="1" dirty="0" err="1" smtClean="0">
                <a:latin typeface="Arial "/>
              </a:rPr>
              <a:t>N</a:t>
            </a:r>
            <a:r>
              <a:rPr lang="en-US" sz="3400" b="1" dirty="0" smtClean="0">
                <a:latin typeface="Arial "/>
              </a:rPr>
              <a:t>) Direct IE Solvers</a:t>
            </a:r>
            <a:endParaRPr lang="en-US" sz="3400" b="1" dirty="0">
              <a:latin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406980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Impact" panose="020B0806030902050204" pitchFamily="34" charset="0"/>
              </a:rPr>
              <a:t>An H</a:t>
            </a:r>
            <a:r>
              <a:rPr lang="en-US" baseline="30000" dirty="0">
                <a:latin typeface="Impact" panose="020B0806030902050204" pitchFamily="34" charset="0"/>
              </a:rPr>
              <a:t>2</a:t>
            </a:r>
            <a:r>
              <a:rPr lang="en-US" dirty="0">
                <a:latin typeface="Impact" panose="020B0806030902050204" pitchFamily="34" charset="0"/>
              </a:rPr>
              <a:t>-matrix</a:t>
            </a:r>
            <a:endParaRPr lang="en-US" dirty="0"/>
          </a:p>
        </p:txBody>
      </p:sp>
      <p:sp>
        <p:nvSpPr>
          <p:cNvPr id="4" name="Rectangle 838"/>
          <p:cNvSpPr>
            <a:spLocks noChangeArrowheads="1"/>
          </p:cNvSpPr>
          <p:nvPr/>
        </p:nvSpPr>
        <p:spPr bwMode="auto">
          <a:xfrm>
            <a:off x="7753350" y="2083870"/>
            <a:ext cx="1238250" cy="3048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zh-CN" sz="2000" b="1">
                <a:solidFill>
                  <a:srgbClr val="00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 Admissible </a:t>
            </a:r>
          </a:p>
        </p:txBody>
      </p:sp>
      <p:sp>
        <p:nvSpPr>
          <p:cNvPr id="5" name="Rectangle 951"/>
          <p:cNvSpPr>
            <a:spLocks noChangeArrowheads="1"/>
          </p:cNvSpPr>
          <p:nvPr/>
        </p:nvSpPr>
        <p:spPr bwMode="auto">
          <a:xfrm>
            <a:off x="6172200" y="2044183"/>
            <a:ext cx="1390650" cy="307975"/>
          </a:xfrm>
          <a:prstGeom prst="rect">
            <a:avLst/>
          </a:prstGeom>
          <a:solidFill>
            <a:srgbClr val="FF99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zh-CN" sz="2000" b="1">
                <a:solidFill>
                  <a:srgbClr val="00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 inadmissible</a:t>
            </a:r>
          </a:p>
        </p:txBody>
      </p:sp>
      <p:pic>
        <p:nvPicPr>
          <p:cNvPr id="6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60070"/>
            <a:ext cx="594360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eform 15"/>
          <p:cNvSpPr>
            <a:spLocks/>
          </p:cNvSpPr>
          <p:nvPr/>
        </p:nvSpPr>
        <p:spPr bwMode="auto">
          <a:xfrm>
            <a:off x="533400" y="2693470"/>
            <a:ext cx="4267200" cy="914400"/>
          </a:xfrm>
          <a:custGeom>
            <a:avLst/>
            <a:gdLst>
              <a:gd name="T0" fmla="*/ 0 w 1824"/>
              <a:gd name="T1" fmla="*/ 2147483647 h 296"/>
              <a:gd name="T2" fmla="*/ 2147483647 w 1824"/>
              <a:gd name="T3" fmla="*/ 2147483647 h 296"/>
              <a:gd name="T4" fmla="*/ 2147483647 w 1824"/>
              <a:gd name="T5" fmla="*/ 2147483647 h 296"/>
              <a:gd name="T6" fmla="*/ 0 60000 65536"/>
              <a:gd name="T7" fmla="*/ 0 60000 65536"/>
              <a:gd name="T8" fmla="*/ 0 60000 65536"/>
              <a:gd name="T9" fmla="*/ 0 w 1824"/>
              <a:gd name="T10" fmla="*/ 0 h 296"/>
              <a:gd name="T11" fmla="*/ 1824 w 1824"/>
              <a:gd name="T12" fmla="*/ 296 h 2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24" h="296">
                <a:moveTo>
                  <a:pt x="0" y="296"/>
                </a:moveTo>
                <a:cubicBezTo>
                  <a:pt x="280" y="156"/>
                  <a:pt x="560" y="16"/>
                  <a:pt x="864" y="8"/>
                </a:cubicBezTo>
                <a:cubicBezTo>
                  <a:pt x="1168" y="0"/>
                  <a:pt x="1496" y="124"/>
                  <a:pt x="1824" y="248"/>
                </a:cubicBezTo>
              </a:path>
            </a:pathLst>
          </a:custGeom>
          <a:noFill/>
          <a:ln w="19050">
            <a:solidFill>
              <a:srgbClr val="008000"/>
            </a:solidFill>
            <a:prstDash val="dash"/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Freeform 16"/>
          <p:cNvSpPr>
            <a:spLocks/>
          </p:cNvSpPr>
          <p:nvPr/>
        </p:nvSpPr>
        <p:spPr bwMode="auto">
          <a:xfrm>
            <a:off x="1219200" y="2693470"/>
            <a:ext cx="4343400" cy="914400"/>
          </a:xfrm>
          <a:custGeom>
            <a:avLst/>
            <a:gdLst>
              <a:gd name="T0" fmla="*/ 0 w 1824"/>
              <a:gd name="T1" fmla="*/ 2147483647 h 296"/>
              <a:gd name="T2" fmla="*/ 2147483647 w 1824"/>
              <a:gd name="T3" fmla="*/ 2147483647 h 296"/>
              <a:gd name="T4" fmla="*/ 2147483647 w 1824"/>
              <a:gd name="T5" fmla="*/ 2147483647 h 296"/>
              <a:gd name="T6" fmla="*/ 0 60000 65536"/>
              <a:gd name="T7" fmla="*/ 0 60000 65536"/>
              <a:gd name="T8" fmla="*/ 0 60000 65536"/>
              <a:gd name="T9" fmla="*/ 0 w 1824"/>
              <a:gd name="T10" fmla="*/ 0 h 296"/>
              <a:gd name="T11" fmla="*/ 1824 w 1824"/>
              <a:gd name="T12" fmla="*/ 296 h 2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24" h="296">
                <a:moveTo>
                  <a:pt x="0" y="296"/>
                </a:moveTo>
                <a:cubicBezTo>
                  <a:pt x="280" y="156"/>
                  <a:pt x="560" y="16"/>
                  <a:pt x="864" y="8"/>
                </a:cubicBezTo>
                <a:cubicBezTo>
                  <a:pt x="1168" y="0"/>
                  <a:pt x="1496" y="124"/>
                  <a:pt x="1824" y="248"/>
                </a:cubicBezTo>
              </a:path>
            </a:pathLst>
          </a:custGeom>
          <a:noFill/>
          <a:ln w="19050">
            <a:solidFill>
              <a:srgbClr val="008000"/>
            </a:solidFill>
            <a:prstDash val="dash"/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457200" y="2388670"/>
            <a:ext cx="5257800" cy="1143000"/>
          </a:xfrm>
          <a:custGeom>
            <a:avLst/>
            <a:gdLst>
              <a:gd name="T0" fmla="*/ 0 w 1824"/>
              <a:gd name="T1" fmla="*/ 2147483647 h 296"/>
              <a:gd name="T2" fmla="*/ 2147483647 w 1824"/>
              <a:gd name="T3" fmla="*/ 2147483647 h 296"/>
              <a:gd name="T4" fmla="*/ 2147483647 w 1824"/>
              <a:gd name="T5" fmla="*/ 2147483647 h 296"/>
              <a:gd name="T6" fmla="*/ 0 60000 65536"/>
              <a:gd name="T7" fmla="*/ 0 60000 65536"/>
              <a:gd name="T8" fmla="*/ 0 60000 65536"/>
              <a:gd name="T9" fmla="*/ 0 w 1824"/>
              <a:gd name="T10" fmla="*/ 0 h 296"/>
              <a:gd name="T11" fmla="*/ 1824 w 1824"/>
              <a:gd name="T12" fmla="*/ 296 h 2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24" h="296">
                <a:moveTo>
                  <a:pt x="0" y="296"/>
                </a:moveTo>
                <a:cubicBezTo>
                  <a:pt x="280" y="156"/>
                  <a:pt x="560" y="16"/>
                  <a:pt x="864" y="8"/>
                </a:cubicBezTo>
                <a:cubicBezTo>
                  <a:pt x="1168" y="0"/>
                  <a:pt x="1496" y="124"/>
                  <a:pt x="1824" y="248"/>
                </a:cubicBezTo>
              </a:path>
            </a:pathLst>
          </a:custGeom>
          <a:noFill/>
          <a:ln w="19050">
            <a:solidFill>
              <a:srgbClr val="008000"/>
            </a:solidFill>
            <a:prstDash val="dash"/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46070"/>
            <a:ext cx="41814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reeform 10"/>
          <p:cNvSpPr>
            <a:spLocks/>
          </p:cNvSpPr>
          <p:nvPr/>
        </p:nvSpPr>
        <p:spPr bwMode="auto">
          <a:xfrm>
            <a:off x="381000" y="4446070"/>
            <a:ext cx="3048000" cy="228600"/>
          </a:xfrm>
          <a:custGeom>
            <a:avLst/>
            <a:gdLst>
              <a:gd name="T0" fmla="*/ 0 w 1392"/>
              <a:gd name="T1" fmla="*/ 0 h 192"/>
              <a:gd name="T2" fmla="*/ 2147483647 w 1392"/>
              <a:gd name="T3" fmla="*/ 2147483647 h 192"/>
              <a:gd name="T4" fmla="*/ 2147483647 w 1392"/>
              <a:gd name="T5" fmla="*/ 0 h 192"/>
              <a:gd name="T6" fmla="*/ 0 60000 65536"/>
              <a:gd name="T7" fmla="*/ 0 60000 65536"/>
              <a:gd name="T8" fmla="*/ 0 60000 65536"/>
              <a:gd name="T9" fmla="*/ 0 w 1392"/>
              <a:gd name="T10" fmla="*/ 0 h 192"/>
              <a:gd name="T11" fmla="*/ 1392 w 1392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92" h="192">
                <a:moveTo>
                  <a:pt x="0" y="0"/>
                </a:moveTo>
                <a:cubicBezTo>
                  <a:pt x="196" y="96"/>
                  <a:pt x="392" y="192"/>
                  <a:pt x="624" y="192"/>
                </a:cubicBezTo>
                <a:cubicBezTo>
                  <a:pt x="856" y="192"/>
                  <a:pt x="1124" y="96"/>
                  <a:pt x="1392" y="0"/>
                </a:cubicBezTo>
              </a:path>
            </a:pathLst>
          </a:custGeom>
          <a:noFill/>
          <a:ln w="19050">
            <a:solidFill>
              <a:srgbClr val="FF7C80"/>
            </a:solidFill>
            <a:prstDash val="dash"/>
            <a:round/>
            <a:headEnd type="stealth" w="lg" len="med"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617270"/>
            <a:ext cx="2876550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Line 952"/>
          <p:cNvSpPr>
            <a:spLocks noChangeShapeType="1"/>
          </p:cNvSpPr>
          <p:nvPr/>
        </p:nvSpPr>
        <p:spPr bwMode="auto">
          <a:xfrm flipH="1">
            <a:off x="6629400" y="2388670"/>
            <a:ext cx="20955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200" tIns="457200" rIns="457200" bIns="457200">
            <a:spAutoFit/>
          </a:bodyPr>
          <a:lstStyle/>
          <a:p>
            <a:endParaRPr lang="en-US"/>
          </a:p>
        </p:txBody>
      </p:sp>
      <p:sp>
        <p:nvSpPr>
          <p:cNvPr id="15" name="Line 950"/>
          <p:cNvSpPr>
            <a:spLocks noChangeShapeType="1"/>
          </p:cNvSpPr>
          <p:nvPr/>
        </p:nvSpPr>
        <p:spPr bwMode="auto">
          <a:xfrm>
            <a:off x="8391525" y="2388670"/>
            <a:ext cx="200025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200" tIns="457200" rIns="457200" bIns="457200">
            <a:spAutoFit/>
          </a:bodyPr>
          <a:lstStyle/>
          <a:p>
            <a:endParaRPr lang="en-US"/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306992" y="4790009"/>
            <a:ext cx="33538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fontAlgn="ctr">
              <a:spcBef>
                <a:spcPct val="20000"/>
              </a:spcBef>
            </a:pPr>
            <a:r>
              <a:rPr lang="en-US" altLang="zh-CN" dirty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Admissibility condition:</a:t>
            </a:r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81000" y="5328204"/>
                <a:ext cx="574279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𝑚𝑎𝑥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𝑑𝑖𝑎𝑚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𝑑𝑖𝑎𝑚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𝑑𝑖𝑠𝑡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latin typeface="Arial 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328204"/>
                <a:ext cx="5742791" cy="369332"/>
              </a:xfrm>
              <a:prstGeom prst="rect">
                <a:avLst/>
              </a:prstGeom>
              <a:blipFill>
                <a:blip r:embed="rId5"/>
                <a:stretch>
                  <a:fillRect l="-212" r="-1274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352125" y="5909117"/>
            <a:ext cx="68291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fontAlgn="ctr">
              <a:spcBef>
                <a:spcPct val="20000"/>
              </a:spcBef>
            </a:pPr>
            <a:r>
              <a:rPr lang="en-US" altLang="zh-CN" sz="2000" dirty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No of blocks formed by a single cluster is bounded by </a:t>
            </a:r>
            <a:r>
              <a:rPr lang="en-US" altLang="zh-CN" sz="2000" i="1" dirty="0" err="1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</a:t>
            </a:r>
            <a:r>
              <a:rPr lang="en-US" altLang="zh-CN" sz="2000" i="1" baseline="-25000" dirty="0" err="1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sp</a:t>
            </a:r>
            <a:r>
              <a:rPr lang="en-US" altLang="zh-CN" sz="2000" dirty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. </a:t>
            </a:r>
            <a:endParaRPr lang="zh-CN" altLang="en-US" sz="20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99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4" grpId="0" animBg="1"/>
      <p:bldP spid="15" grpId="0" animBg="1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42309"/>
            <a:ext cx="32829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42309"/>
            <a:ext cx="3281363" cy="326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Rectangle 7"/>
          <p:cNvSpPr>
            <a:spLocks noChangeArrowheads="1"/>
          </p:cNvSpPr>
          <p:nvPr/>
        </p:nvSpPr>
        <p:spPr bwMode="auto">
          <a:xfrm>
            <a:off x="914400" y="5571309"/>
            <a:ext cx="7086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n-US" baseline="30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-matrix of 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square plate. </a:t>
            </a:r>
          </a:p>
          <a:p>
            <a:pPr algn="ctr"/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(a) </a:t>
            </a:r>
            <a:r>
              <a:rPr lang="en-US" altLang="en-US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1160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(b) </a:t>
            </a:r>
            <a:r>
              <a:rPr lang="en-US" altLang="en-US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3605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kern="0" dirty="0" smtClean="0">
                <a:latin typeface="Impact" panose="020B0806030902050204" pitchFamily="34" charset="0"/>
              </a:rPr>
              <a:t>Real H</a:t>
            </a:r>
            <a:r>
              <a:rPr lang="en-US" kern="0" baseline="30000" dirty="0" smtClean="0">
                <a:latin typeface="Impact" panose="020B0806030902050204" pitchFamily="34" charset="0"/>
              </a:rPr>
              <a:t>2</a:t>
            </a:r>
            <a:r>
              <a:rPr lang="en-US" kern="0" dirty="0" smtClean="0">
                <a:latin typeface="Impact" panose="020B0806030902050204" pitchFamily="34" charset="0"/>
              </a:rPr>
              <a:t>-matrix examples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70592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Impact" panose="020B0806030902050204" pitchFamily="34" charset="0"/>
              </a:rPr>
              <a:t>An H</a:t>
            </a:r>
            <a:r>
              <a:rPr lang="en-US" baseline="30000" dirty="0">
                <a:latin typeface="Impact" panose="020B0806030902050204" pitchFamily="34" charset="0"/>
              </a:rPr>
              <a:t>2</a:t>
            </a:r>
            <a:r>
              <a:rPr lang="en-US" dirty="0">
                <a:latin typeface="Impact" panose="020B0806030902050204" pitchFamily="34" charset="0"/>
              </a:rPr>
              <a:t>-matrix</a:t>
            </a:r>
            <a:endParaRPr lang="en-US" dirty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635000" y="1909350"/>
            <a:ext cx="302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fontAlgn="ctr">
              <a:spcBef>
                <a:spcPct val="20000"/>
              </a:spcBef>
            </a:pPr>
            <a:r>
              <a:rPr lang="en-US" altLang="zh-CN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Admissible Blocks: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692150" y="5181188"/>
            <a:ext cx="3244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fontAlgn="ctr">
              <a:spcBef>
                <a:spcPct val="20000"/>
              </a:spcBef>
            </a:pPr>
            <a:r>
              <a:rPr lang="en-US" altLang="zh-CN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Inadmissible Blocks:</a:t>
            </a:r>
          </a:p>
        </p:txBody>
      </p:sp>
      <p:graphicFrame>
        <p:nvGraphicFramePr>
          <p:cNvPr id="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7447095"/>
              </p:ext>
            </p:extLst>
          </p:nvPr>
        </p:nvGraphicFramePr>
        <p:xfrm>
          <a:off x="1600200" y="3101563"/>
          <a:ext cx="254000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" name="Equation" r:id="rId3" imgW="266584" imgH="279279" progId="Equation.DSMT4">
                  <p:embed/>
                </p:oleObj>
              </mc:Choice>
              <mc:Fallback>
                <p:oleObj name="Equation" r:id="rId3" imgW="266584" imgH="279279" progId="Equation.DSMT4">
                  <p:embed/>
                  <p:pic>
                    <p:nvPicPr>
                      <p:cNvPr id="8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101563"/>
                        <a:ext cx="254000" cy="26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789113" y="3071400"/>
            <a:ext cx="28051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fontAlgn="ctr">
              <a:spcBef>
                <a:spcPct val="20000"/>
              </a:spcBef>
            </a:pP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: Nested Cluster Bases</a:t>
            </a:r>
          </a:p>
        </p:txBody>
      </p:sp>
      <p:graphicFrame>
        <p:nvGraphicFramePr>
          <p:cNvPr id="10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0749385"/>
              </p:ext>
            </p:extLst>
          </p:nvPr>
        </p:nvGraphicFramePr>
        <p:xfrm>
          <a:off x="1524000" y="4622388"/>
          <a:ext cx="381000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" name="Equation" r:id="rId5" imgW="317362" imgH="279279" progId="Equation.DSMT4">
                  <p:embed/>
                </p:oleObj>
              </mc:Choice>
              <mc:Fallback>
                <p:oleObj name="Equation" r:id="rId5" imgW="317362" imgH="279279" progId="Equation.DSMT4">
                  <p:embed/>
                  <p:pic>
                    <p:nvPicPr>
                      <p:cNvPr id="1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622388"/>
                        <a:ext cx="381000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751013" y="4636675"/>
            <a:ext cx="2178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fontAlgn="ctr">
              <a:spcBef>
                <a:spcPct val="20000"/>
              </a:spcBef>
            </a:pP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: Coupling Matrix</a:t>
            </a:r>
          </a:p>
        </p:txBody>
      </p:sp>
      <p:graphicFrame>
        <p:nvGraphicFramePr>
          <p:cNvPr id="12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016923"/>
              </p:ext>
            </p:extLst>
          </p:nvPr>
        </p:nvGraphicFramePr>
        <p:xfrm>
          <a:off x="1633538" y="4271550"/>
          <a:ext cx="198437" cy="27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0" name="Equation" r:id="rId7" imgW="165028" imgH="228501" progId="Equation.DSMT4">
                  <p:embed/>
                </p:oleObj>
              </mc:Choice>
              <mc:Fallback>
                <p:oleObj name="Equation" r:id="rId7" imgW="165028" imgH="228501" progId="Equation.DSMT4">
                  <p:embed/>
                  <p:pic>
                    <p:nvPicPr>
                      <p:cNvPr id="12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3538" y="4271550"/>
                        <a:ext cx="198437" cy="27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1798638" y="4214400"/>
            <a:ext cx="16321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fontAlgn="ctr">
              <a:spcBef>
                <a:spcPct val="20000"/>
              </a:spcBef>
            </a:pP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: Rank of      </a:t>
            </a:r>
          </a:p>
        </p:txBody>
      </p:sp>
      <p:graphicFrame>
        <p:nvGraphicFramePr>
          <p:cNvPr id="1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789056"/>
              </p:ext>
            </p:extLst>
          </p:nvPr>
        </p:nvGraphicFramePr>
        <p:xfrm>
          <a:off x="2996279" y="4233450"/>
          <a:ext cx="32702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1" name="Equation" r:id="rId9" imgW="266584" imgH="279279" progId="Equation.DSMT4">
                  <p:embed/>
                </p:oleObj>
              </mc:Choice>
              <mc:Fallback>
                <p:oleObj name="Equation" r:id="rId9" imgW="266584" imgH="279279" progId="Equation.DSMT4">
                  <p:embed/>
                  <p:pic>
                    <p:nvPicPr>
                      <p:cNvPr id="1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6279" y="4233450"/>
                        <a:ext cx="327025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8722845"/>
              </p:ext>
            </p:extLst>
          </p:nvPr>
        </p:nvGraphicFramePr>
        <p:xfrm>
          <a:off x="1524000" y="2393538"/>
          <a:ext cx="2433638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" name="Equation" r:id="rId10" imgW="1041120" imgH="241200" progId="Equation.DSMT4">
                  <p:embed/>
                </p:oleObj>
              </mc:Choice>
              <mc:Fallback>
                <p:oleObj name="Equation" r:id="rId10" imgW="1041120" imgH="24120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393538"/>
                        <a:ext cx="2433638" cy="5524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66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9560654"/>
              </p:ext>
            </p:extLst>
          </p:nvPr>
        </p:nvGraphicFramePr>
        <p:xfrm>
          <a:off x="2008188" y="3487325"/>
          <a:ext cx="1725612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3" name="Equation" r:id="rId12" imgW="2298700" imgH="812800" progId="Equation.DSMT4">
                  <p:embed/>
                </p:oleObj>
              </mc:Choice>
              <mc:Fallback>
                <p:oleObj name="Equation" r:id="rId12" imgW="2298700" imgH="81280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8188" y="3487325"/>
                        <a:ext cx="1725612" cy="60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86477" y="2569644"/>
            <a:ext cx="2549439" cy="2399167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 bwMode="auto">
          <a:xfrm>
            <a:off x="6314171" y="2188357"/>
            <a:ext cx="1" cy="381287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905098" y="5091204"/>
                <a:ext cx="2940518" cy="55194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lang="en-US" sz="20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0</m:t>
                            </m:r>
                          </m:e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0   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lang="en-US" sz="20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eqAr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lang="en-US" sz="2000" b="1" i="0" smtClean="0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</m:e>
                          <m:e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lang="en-US" sz="2000" b="1" i="0" smtClean="0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eqArr>
                      </m:e>
                    </m:d>
                  </m:oMath>
                </a14:m>
                <a:r>
                  <a:rPr lang="en-US" b="1" dirty="0" smtClean="0"/>
                  <a:t>S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>
                                        <a:ln w="0"/>
                                        <a:effectLst>
                                          <a:outerShdw blurRad="38100" dist="19050" dir="2700000" algn="tl" rotWithShape="0">
                                            <a:schemeClr val="dk1">
                                              <a:alpha val="40000"/>
                                            </a:scheme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n w="0"/>
                                        <a:effectLst>
                                          <a:outerShdw blurRad="38100" dist="19050" dir="2700000" algn="tl" rotWithShape="0">
                                            <a:schemeClr val="dk1">
                                              <a:alpha val="40000"/>
                                            </a:scheme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>
                                        <a:ln w="0"/>
                                        <a:effectLst>
                                          <a:outerShdw blurRad="38100" dist="19050" dir="2700000" algn="tl" rotWithShape="0">
                                            <a:schemeClr val="dk1">
                                              <a:alpha val="40000"/>
                                            </a:scheme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n w="0"/>
                                        <a:effectLst>
                                          <a:outerShdw blurRad="38100" dist="19050" dir="2700000" algn="tl" rotWithShape="0">
                                            <a:schemeClr val="dk1">
                                              <a:alpha val="40000"/>
                                            </a:scheme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p>
                                </m:sSup>
                              </m:e>
                            </m:eqAr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b="1">
                                        <a:latin typeface="Arial "/>
                                      </a:rPr>
                                      <m:t>V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 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0   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b="1">
                                        <a:latin typeface="Cambria Math" panose="02040503050406030204" pitchFamily="18" charset="0"/>
                                      </a:rPr>
                                      <m:t>V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p>
                                </m:sSup>
                              </m:e>
                            </m:eqAr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098" y="5091204"/>
                <a:ext cx="2940518" cy="551946"/>
              </a:xfrm>
              <a:prstGeom prst="rect">
                <a:avLst/>
              </a:prstGeom>
              <a:blipFill>
                <a:blip r:embed="rId15"/>
                <a:stretch>
                  <a:fillRect b="-5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Elbow Connector 35"/>
          <p:cNvCxnSpPr/>
          <p:nvPr/>
        </p:nvCxnSpPr>
        <p:spPr bwMode="auto">
          <a:xfrm rot="16200000" flipV="1">
            <a:off x="6424856" y="3693993"/>
            <a:ext cx="2090737" cy="594727"/>
          </a:xfrm>
          <a:prstGeom prst="bentConnector3">
            <a:avLst>
              <a:gd name="adj1" fmla="val 74400"/>
            </a:avLst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6" name="Straight Connector 55"/>
          <p:cNvCxnSpPr/>
          <p:nvPr/>
        </p:nvCxnSpPr>
        <p:spPr bwMode="auto">
          <a:xfrm flipV="1">
            <a:off x="5939588" y="5714284"/>
            <a:ext cx="1087655" cy="9626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 flipV="1">
            <a:off x="7311233" y="5714224"/>
            <a:ext cx="1236000" cy="9686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85153" y="5785895"/>
                <a:ext cx="1433662" cy="427168"/>
              </a:xfrm>
              <a:prstGeom prst="rect">
                <a:avLst/>
              </a:prstGeom>
              <a:noFill/>
              <a:ln w="9525">
                <a:solidFill>
                  <a:srgbClr val="FF66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𝐆</m:t>
                              </m:r>
                            </m:e>
                          </m:acc>
                        </m:e>
                        <m:sub/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𝐆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Arial 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5153" y="5785895"/>
                <a:ext cx="1433662" cy="42716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9525">
                <a:solidFill>
                  <a:srgbClr val="FF66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377341" y="5839810"/>
                <a:ext cx="402161" cy="36933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Arial 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341" y="5839810"/>
                <a:ext cx="402161" cy="369332"/>
              </a:xfrm>
              <a:prstGeom prst="rect">
                <a:avLst/>
              </a:prstGeom>
              <a:blipFill>
                <a:blip r:embed="rId17"/>
                <a:stretch>
                  <a:fillRect l="-15152" r="-3030" b="-8197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779878" y="5823086"/>
                <a:ext cx="421719" cy="36933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Arial 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9878" y="5823086"/>
                <a:ext cx="421719" cy="369332"/>
              </a:xfrm>
              <a:prstGeom prst="rect">
                <a:avLst/>
              </a:prstGeom>
              <a:blipFill>
                <a:blip r:embed="rId18"/>
                <a:stretch>
                  <a:fillRect l="-14493" b="-9836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511310" y="1831836"/>
                <a:ext cx="1799923" cy="4062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b/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𝐕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Arial 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1310" y="1831836"/>
                <a:ext cx="1799923" cy="40626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986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3" grpId="0"/>
      <p:bldP spid="26" grpId="0" animBg="1"/>
      <p:bldP spid="4" grpId="0" animBg="1"/>
      <p:bldP spid="30" grpId="0"/>
      <p:bldP spid="31" grpId="0"/>
      <p:bldP spid="3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33400"/>
            <a:ext cx="8277225" cy="1143000"/>
          </a:xfrm>
        </p:spPr>
        <p:txBody>
          <a:bodyPr/>
          <a:lstStyle/>
          <a:p>
            <a:r>
              <a:rPr lang="en-US" altLang="zh-CN" dirty="0">
                <a:latin typeface="Impact" panose="020B0806030902050204" pitchFamily="34" charset="0"/>
                <a:ea typeface="宋体" pitchFamily="2" charset="-122"/>
                <a:cs typeface="Arial" panose="020B0604020202020204" pitchFamily="34" charset="0"/>
              </a:rPr>
              <a:t>Proposed Direct </a:t>
            </a:r>
            <a:r>
              <a:rPr lang="en-US" altLang="zh-CN" dirty="0" smtClean="0">
                <a:latin typeface="Impact" panose="020B0806030902050204" pitchFamily="34" charset="0"/>
                <a:ea typeface="宋体" pitchFamily="2" charset="-122"/>
                <a:cs typeface="Arial" panose="020B0604020202020204" pitchFamily="34" charset="0"/>
              </a:rPr>
              <a:t>Solution: Leaf leve</a:t>
            </a:r>
            <a:r>
              <a:rPr lang="en-US" altLang="zh-CN" dirty="0">
                <a:latin typeface="Impact" panose="020B0806030902050204" pitchFamily="34" charset="0"/>
                <a:ea typeface="宋体" pitchFamily="2" charset="-122"/>
                <a:cs typeface="Arial" panose="020B0604020202020204" pitchFamily="34" charset="0"/>
              </a:rPr>
              <a:t>l</a:t>
            </a:r>
            <a:r>
              <a:rPr lang="en-US" altLang="zh-CN" dirty="0" smtClean="0">
                <a:latin typeface="Impact" panose="020B080603090205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endParaRPr lang="en-US" dirty="0">
              <a:latin typeface="Impact" panose="020B080603090205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4825540" y="3012444"/>
          <a:ext cx="4039327" cy="6817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2" name="Equation" r:id="rId3" imgW="1777680" imgH="317160" progId="Equation.DSMT4">
                  <p:embed/>
                </p:oleObj>
              </mc:Choice>
              <mc:Fallback>
                <p:oleObj name="Equation" r:id="rId3" imgW="1777680" imgH="31716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5540" y="3012444"/>
                        <a:ext cx="4039327" cy="6817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296" y="2237508"/>
            <a:ext cx="4106994" cy="38649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792203" y="2172344"/>
                <a:ext cx="429387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Arial "/>
                    <a:cs typeface="Arial" panose="020B0604020202020204" pitchFamily="34" charset="0"/>
                  </a:rPr>
                  <a:t>Step 1: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b="1" dirty="0">
                            <a:latin typeface="Arial "/>
                            <a:cs typeface="Arial" panose="020B0604020202020204" pitchFamily="34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sz="2400" b="1" baseline="-25000" dirty="0">
                            <a:latin typeface="Arial "/>
                            <a:cs typeface="Arial" panose="020B0604020202020204" pitchFamily="34" charset="0"/>
                          </a:rPr>
                          <m:t>i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⊥</m:t>
                        </m:r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400" b="1" dirty="0" smtClean="0">
                    <a:latin typeface="Arial "/>
                    <a:cs typeface="Arial" panose="020B0604020202020204" pitchFamily="34" charset="0"/>
                  </a:rPr>
                  <a:t>of cluster </a:t>
                </a:r>
                <a:r>
                  <a:rPr lang="en-US" sz="2400" b="1" dirty="0">
                    <a:latin typeface="Arial "/>
                    <a:cs typeface="Arial" panose="020B0604020202020204" pitchFamily="34" charset="0"/>
                  </a:rPr>
                  <a:t>basis </a:t>
                </a:r>
                <a:r>
                  <a:rPr lang="en-US" sz="2400" b="1" dirty="0" smtClean="0">
                    <a:latin typeface="Arial "/>
                    <a:cs typeface="Arial" panose="020B0604020202020204" pitchFamily="34" charset="0"/>
                  </a:rPr>
                  <a:t>V</a:t>
                </a:r>
                <a:r>
                  <a:rPr lang="en-US" sz="2400" b="1" baseline="-25000" dirty="0" smtClean="0">
                    <a:latin typeface="Arial "/>
                    <a:cs typeface="Arial" panose="020B0604020202020204" pitchFamily="34" charset="0"/>
                  </a:rPr>
                  <a:t>i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b="1" dirty="0">
                            <a:latin typeface="Arial "/>
                            <a:cs typeface="Arial" panose="020B0604020202020204" pitchFamily="34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sz="2400" b="1" baseline="-25000" dirty="0">
                            <a:latin typeface="Arial "/>
                            <a:cs typeface="Arial" panose="020B0604020202020204" pitchFamily="34" charset="0"/>
                          </a:rPr>
                          <m:t>i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⊥</m:t>
                        </m:r>
                      </m:sup>
                    </m:sSup>
                  </m:oMath>
                </a14:m>
                <a:r>
                  <a:rPr lang="en-US" sz="2400" b="1" baseline="30000" dirty="0">
                    <a:latin typeface="Arial "/>
                    <a:cs typeface="Arial" panose="020B0604020202020204" pitchFamily="34" charset="0"/>
                  </a:rPr>
                  <a:t>H</a:t>
                </a:r>
                <a:r>
                  <a:rPr lang="en-US" sz="2400" b="1" dirty="0">
                    <a:latin typeface="Arial 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1" dirty="0">
                        <a:latin typeface="Arial "/>
                        <a:cs typeface="Arial" panose="020B0604020202020204" pitchFamily="34" charset="0"/>
                      </a:rPr>
                      <m:t>V</m:t>
                    </m:r>
                    <m:r>
                      <m:rPr>
                        <m:nor/>
                      </m:rPr>
                      <a:rPr lang="en-US" sz="2400" b="1" baseline="-25000" dirty="0">
                        <a:latin typeface="Arial "/>
                        <a:cs typeface="Arial" panose="020B0604020202020204" pitchFamily="34" charset="0"/>
                      </a:rPr>
                      <m:t>i</m:t>
                    </m:r>
                    <m:r>
                      <a:rPr lang="en-US" sz="2400" b="1" i="1" baseline="-250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400" b="1" dirty="0" smtClean="0">
                    <a:latin typeface="Arial "/>
                    <a:cs typeface="Arial" panose="020B0604020202020204" pitchFamily="34" charset="0"/>
                  </a:rPr>
                  <a:t>=</a:t>
                </a:r>
                <a:r>
                  <a:rPr lang="en-US" sz="2400" b="1" dirty="0">
                    <a:latin typeface="Arial "/>
                    <a:cs typeface="Arial" panose="020B0604020202020204" pitchFamily="34" charset="0"/>
                  </a:rPr>
                  <a:t>0</a:t>
                </a:r>
                <a:r>
                  <a:rPr lang="en-US" sz="2400" b="1" dirty="0" smtClean="0">
                    <a:latin typeface="Arial "/>
                    <a:cs typeface="Arial" panose="020B0604020202020204" pitchFamily="34" charset="0"/>
                  </a:rPr>
                  <a:t>)</a:t>
                </a:r>
                <a:endParaRPr lang="en-US" sz="2400" b="1" dirty="0"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2203" y="2172344"/>
                <a:ext cx="4293871" cy="830997"/>
              </a:xfrm>
              <a:prstGeom prst="rect">
                <a:avLst/>
              </a:prstGeom>
              <a:blipFill>
                <a:blip r:embed="rId6"/>
                <a:stretch>
                  <a:fillRect l="-2131" t="-5109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4008919" y="3764419"/>
          <a:ext cx="914400" cy="19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3" name="Equation" r:id="rId7" imgW="914400" imgH="198720" progId="Equation.DSMT4">
                  <p:embed/>
                </p:oleObj>
              </mc:Choice>
              <mc:Fallback>
                <p:oleObj name="Equation" r:id="rId7" imgW="914400" imgH="19872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08919" y="3764419"/>
                        <a:ext cx="914400" cy="198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814898" y="3677298"/>
            <a:ext cx="1778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Property: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5150975" y="4878583"/>
          <a:ext cx="2072550" cy="518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4" name="Equation" r:id="rId9" imgW="1612800" imgH="304560" progId="Equation.DSMT4">
                  <p:embed/>
                </p:oleObj>
              </mc:Choice>
              <mc:Fallback>
                <p:oleObj name="Equation" r:id="rId9" imgW="1612800" imgH="30456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150975" y="4878583"/>
                        <a:ext cx="2072550" cy="5187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189703" y="3654300"/>
            <a:ext cx="4608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dirty="0" smtClean="0">
                <a:ea typeface="SimSun" panose="02010600030101010101" pitchFamily="2" charset="-122"/>
              </a:rPr>
              <a:t>.</a:t>
            </a:r>
          </a:p>
          <a:p>
            <a:pPr algn="ctr"/>
            <a:r>
              <a:rPr lang="en-US" altLang="en-US" sz="2400" dirty="0" smtClean="0">
                <a:ea typeface="SimSun" panose="02010600030101010101" pitchFamily="2" charset="-122"/>
              </a:rPr>
              <a:t>.</a:t>
            </a:r>
          </a:p>
          <a:p>
            <a:pPr algn="ctr"/>
            <a:r>
              <a:rPr lang="en-US" altLang="en-US" sz="2400" dirty="0">
                <a:ea typeface="SimSun" panose="02010600030101010101" pitchFamily="2" charset="-122"/>
              </a:rPr>
              <a:t>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792203" y="1782894"/>
            <a:ext cx="4166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or cluster </a:t>
            </a:r>
            <a:r>
              <a:rPr lang="en-US" sz="24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=1</a:t>
            </a:r>
            <a:endParaRPr 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1862" y="2350198"/>
                <a:ext cx="7625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>
                  <a:latin typeface="Arial 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2" y="2350198"/>
                <a:ext cx="762581" cy="369332"/>
              </a:xfrm>
              <a:prstGeom prst="rect">
                <a:avLst/>
              </a:prstGeom>
              <a:blipFill>
                <a:blip r:embed="rId11"/>
                <a:stretch>
                  <a:fillRect l="-8000" r="-880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2237" y="2849182"/>
                <a:ext cx="7625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400" dirty="0">
                  <a:latin typeface="Arial 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37" y="2849182"/>
                <a:ext cx="762581" cy="369332"/>
              </a:xfrm>
              <a:prstGeom prst="rect">
                <a:avLst/>
              </a:prstGeom>
              <a:blipFill>
                <a:blip r:embed="rId12"/>
                <a:stretch>
                  <a:fillRect l="-8800" r="-800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-7880" y="5486869"/>
                <a:ext cx="85600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>
                  <a:latin typeface="Arial 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880" y="5486869"/>
                <a:ext cx="856004" cy="369332"/>
              </a:xfrm>
              <a:prstGeom prst="rect">
                <a:avLst/>
              </a:prstGeom>
              <a:blipFill>
                <a:blip r:embed="rId13"/>
                <a:stretch>
                  <a:fillRect l="-7143" r="-2857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41350" y="4082040"/>
            <a:ext cx="2010431" cy="85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24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33400"/>
            <a:ext cx="8277225" cy="1143000"/>
          </a:xfrm>
        </p:spPr>
        <p:txBody>
          <a:bodyPr/>
          <a:lstStyle/>
          <a:p>
            <a:r>
              <a:rPr lang="en-US" altLang="zh-CN" dirty="0">
                <a:latin typeface="Impact" panose="020B0806030902050204" pitchFamily="34" charset="0"/>
                <a:ea typeface="宋体" pitchFamily="2" charset="-122"/>
                <a:cs typeface="Arial" panose="020B0604020202020204" pitchFamily="34" charset="0"/>
              </a:rPr>
              <a:t>Proposed Direct </a:t>
            </a:r>
            <a:r>
              <a:rPr lang="en-US" altLang="zh-CN" dirty="0" smtClean="0">
                <a:latin typeface="Impact" panose="020B0806030902050204" pitchFamily="34" charset="0"/>
                <a:ea typeface="宋体" pitchFamily="2" charset="-122"/>
                <a:cs typeface="Arial" panose="020B0604020202020204" pitchFamily="34" charset="0"/>
              </a:rPr>
              <a:t>Solution: Leaf leve</a:t>
            </a:r>
            <a:r>
              <a:rPr lang="en-US" altLang="zh-CN" dirty="0">
                <a:latin typeface="Impact" panose="020B0806030902050204" pitchFamily="34" charset="0"/>
                <a:ea typeface="宋体" pitchFamily="2" charset="-122"/>
                <a:cs typeface="Arial" panose="020B0604020202020204" pitchFamily="34" charset="0"/>
              </a:rPr>
              <a:t>l</a:t>
            </a:r>
            <a:r>
              <a:rPr lang="en-US" altLang="zh-CN" dirty="0" smtClean="0">
                <a:latin typeface="Impact" panose="020B080603090205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endParaRPr lang="en-US" dirty="0">
              <a:latin typeface="Impact" panose="020B080603090205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568" y="2430013"/>
            <a:ext cx="4328361" cy="4073234"/>
          </a:xfrm>
          <a:prstGeom prst="rect">
            <a:avLst/>
          </a:prstGeom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4008919" y="3764419"/>
          <a:ext cx="914400" cy="19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6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08919" y="3764419"/>
                        <a:ext cx="914400" cy="198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ight Arrow 23"/>
          <p:cNvSpPr/>
          <p:nvPr/>
        </p:nvSpPr>
        <p:spPr bwMode="auto">
          <a:xfrm rot="5400000" flipV="1">
            <a:off x="791808" y="2361885"/>
            <a:ext cx="152823" cy="47939"/>
          </a:xfrm>
          <a:prstGeom prst="rightArrow">
            <a:avLst/>
          </a:prstGeom>
          <a:solidFill>
            <a:schemeClr val="tx2"/>
          </a:solidFill>
          <a:ln w="349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/>
          </p:nvPr>
        </p:nvGraphicFramePr>
        <p:xfrm>
          <a:off x="728676" y="1836996"/>
          <a:ext cx="327025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7" name="Equation" r:id="rId6" imgW="190440" imgH="279360" progId="Equation.DSMT4">
                  <p:embed/>
                </p:oleObj>
              </mc:Choice>
              <mc:Fallback>
                <p:oleObj name="Equation" r:id="rId6" imgW="190440" imgH="27936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28676" y="1836996"/>
                        <a:ext cx="327025" cy="481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ight Arrow 25"/>
          <p:cNvSpPr/>
          <p:nvPr/>
        </p:nvSpPr>
        <p:spPr bwMode="auto">
          <a:xfrm>
            <a:off x="460678" y="2755745"/>
            <a:ext cx="152400" cy="55841"/>
          </a:xfrm>
          <a:prstGeom prst="rightArrow">
            <a:avLst/>
          </a:prstGeom>
          <a:solidFill>
            <a:schemeClr val="tx2"/>
          </a:solidFill>
          <a:ln w="349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/>
          </p:nvPr>
        </p:nvGraphicFramePr>
        <p:xfrm>
          <a:off x="3477" y="2528833"/>
          <a:ext cx="457200" cy="435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8" name="Equation" r:id="rId8" imgW="266400" imgH="253800" progId="Equation.DSMT4">
                  <p:embed/>
                </p:oleObj>
              </mc:Choice>
              <mc:Fallback>
                <p:oleObj name="Equation" r:id="rId8" imgW="266400" imgH="25380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477" y="2528833"/>
                        <a:ext cx="457200" cy="4354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" name="Group 30"/>
          <p:cNvGrpSpPr/>
          <p:nvPr/>
        </p:nvGrpSpPr>
        <p:grpSpPr>
          <a:xfrm>
            <a:off x="4870929" y="5470341"/>
            <a:ext cx="4016854" cy="497173"/>
            <a:chOff x="4909431" y="3448503"/>
            <a:chExt cx="4293871" cy="497173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2" name="TextBox 31"/>
            <p:cNvSpPr txBox="1"/>
            <p:nvPr/>
          </p:nvSpPr>
          <p:spPr>
            <a:xfrm>
              <a:off x="4909431" y="3480796"/>
              <a:ext cx="4293871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Step 2: Compute 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33" name="Object 32"/>
            <p:cNvGraphicFramePr>
              <a:graphicFrameLocks noChangeAspect="1"/>
            </p:cNvGraphicFramePr>
            <p:nvPr>
              <p:extLst/>
            </p:nvPr>
          </p:nvGraphicFramePr>
          <p:xfrm>
            <a:off x="7730318" y="3448503"/>
            <a:ext cx="1309049" cy="497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59" name="Equation" r:id="rId10" imgW="634680" imgH="241200" progId="Equation.DSMT4">
                    <p:embed/>
                  </p:oleObj>
                </mc:Choice>
                <mc:Fallback>
                  <p:oleObj name="Equation" r:id="rId10" imgW="634680" imgH="241200" progId="Equation.DSMT4">
                    <p:embed/>
                    <p:pic>
                      <p:nvPicPr>
                        <p:cNvPr id="33" name="Object 32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7730318" y="3448503"/>
                          <a:ext cx="1309049" cy="49717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4" name="Object 33"/>
          <p:cNvGraphicFramePr>
            <a:graphicFrameLocks noChangeAspect="1"/>
          </p:cNvGraphicFramePr>
          <p:nvPr>
            <p:extLst/>
          </p:nvPr>
        </p:nvGraphicFramePr>
        <p:xfrm>
          <a:off x="5493532" y="5990239"/>
          <a:ext cx="2628900" cy="482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60" name="Equation" r:id="rId12" imgW="1384200" imgH="253800" progId="Equation.DSMT4">
                  <p:embed/>
                </p:oleObj>
              </mc:Choice>
              <mc:Fallback>
                <p:oleObj name="Equation" r:id="rId12" imgW="1384200" imgH="253800" progId="Equation.DSMT4">
                  <p:embed/>
                  <p:pic>
                    <p:nvPicPr>
                      <p:cNvPr id="34" name="Object 33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493532" y="5990239"/>
                        <a:ext cx="2628900" cy="4823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/>
          </p:nvPr>
        </p:nvGraphicFramePr>
        <p:xfrm>
          <a:off x="4825540" y="3012444"/>
          <a:ext cx="4039327" cy="6817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61" name="Equation" r:id="rId14" imgW="1777680" imgH="317160" progId="Equation.DSMT4">
                  <p:embed/>
                </p:oleObj>
              </mc:Choice>
              <mc:Fallback>
                <p:oleObj name="Equation" r:id="rId14" imgW="1777680" imgH="317160" progId="Equation.DSMT4">
                  <p:embed/>
                  <p:pic>
                    <p:nvPicPr>
                      <p:cNvPr id="28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5540" y="3012444"/>
                        <a:ext cx="4039327" cy="6817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792203" y="2172344"/>
                <a:ext cx="429387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Arial "/>
                    <a:cs typeface="Arial" panose="020B0604020202020204" pitchFamily="34" charset="0"/>
                  </a:rPr>
                  <a:t>Step 1: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b="1" dirty="0">
                            <a:latin typeface="Arial "/>
                            <a:cs typeface="Arial" panose="020B0604020202020204" pitchFamily="34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sz="2400" b="1" baseline="-25000" dirty="0">
                            <a:latin typeface="Arial "/>
                            <a:cs typeface="Arial" panose="020B0604020202020204" pitchFamily="34" charset="0"/>
                          </a:rPr>
                          <m:t>i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⊥</m:t>
                        </m:r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400" b="1" dirty="0" smtClean="0">
                    <a:latin typeface="Arial "/>
                    <a:cs typeface="Arial" panose="020B0604020202020204" pitchFamily="34" charset="0"/>
                  </a:rPr>
                  <a:t>of cluster </a:t>
                </a:r>
                <a:r>
                  <a:rPr lang="en-US" sz="2400" b="1" dirty="0">
                    <a:latin typeface="Arial "/>
                    <a:cs typeface="Arial" panose="020B0604020202020204" pitchFamily="34" charset="0"/>
                  </a:rPr>
                  <a:t>basis </a:t>
                </a:r>
                <a:r>
                  <a:rPr lang="en-US" sz="2400" b="1" dirty="0" smtClean="0">
                    <a:latin typeface="Arial "/>
                    <a:cs typeface="Arial" panose="020B0604020202020204" pitchFamily="34" charset="0"/>
                  </a:rPr>
                  <a:t>V</a:t>
                </a:r>
                <a:r>
                  <a:rPr lang="en-US" sz="2400" b="1" baseline="-25000" dirty="0" smtClean="0">
                    <a:latin typeface="Arial "/>
                    <a:cs typeface="Arial" panose="020B0604020202020204" pitchFamily="34" charset="0"/>
                  </a:rPr>
                  <a:t>i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b="1" dirty="0">
                            <a:latin typeface="Arial "/>
                            <a:cs typeface="Arial" panose="020B0604020202020204" pitchFamily="34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sz="2400" b="1" baseline="-25000" dirty="0">
                            <a:latin typeface="Arial "/>
                            <a:cs typeface="Arial" panose="020B0604020202020204" pitchFamily="34" charset="0"/>
                          </a:rPr>
                          <m:t>i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⊥</m:t>
                        </m:r>
                      </m:sup>
                    </m:sSup>
                  </m:oMath>
                </a14:m>
                <a:r>
                  <a:rPr lang="en-US" sz="2400" b="1" baseline="30000" dirty="0">
                    <a:latin typeface="Arial "/>
                    <a:cs typeface="Arial" panose="020B0604020202020204" pitchFamily="34" charset="0"/>
                  </a:rPr>
                  <a:t>H</a:t>
                </a:r>
                <a:r>
                  <a:rPr lang="en-US" sz="2400" b="1" dirty="0">
                    <a:latin typeface="Arial 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1" dirty="0">
                        <a:latin typeface="Arial "/>
                        <a:cs typeface="Arial" panose="020B0604020202020204" pitchFamily="34" charset="0"/>
                      </a:rPr>
                      <m:t>V</m:t>
                    </m:r>
                    <m:r>
                      <m:rPr>
                        <m:nor/>
                      </m:rPr>
                      <a:rPr lang="en-US" sz="2400" b="1" baseline="-25000" dirty="0">
                        <a:latin typeface="Arial "/>
                        <a:cs typeface="Arial" panose="020B0604020202020204" pitchFamily="34" charset="0"/>
                      </a:rPr>
                      <m:t>i</m:t>
                    </m:r>
                    <m:r>
                      <a:rPr lang="en-US" sz="2400" b="1" i="1" baseline="-250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400" b="1" dirty="0" smtClean="0">
                    <a:latin typeface="Arial "/>
                    <a:cs typeface="Arial" panose="020B0604020202020204" pitchFamily="34" charset="0"/>
                  </a:rPr>
                  <a:t>=</a:t>
                </a:r>
                <a:r>
                  <a:rPr lang="en-US" sz="2400" b="1" dirty="0">
                    <a:latin typeface="Arial "/>
                    <a:cs typeface="Arial" panose="020B0604020202020204" pitchFamily="34" charset="0"/>
                  </a:rPr>
                  <a:t>0</a:t>
                </a:r>
                <a:r>
                  <a:rPr lang="en-US" sz="2400" b="1" dirty="0" smtClean="0">
                    <a:latin typeface="Arial "/>
                    <a:cs typeface="Arial" panose="020B0604020202020204" pitchFamily="34" charset="0"/>
                  </a:rPr>
                  <a:t>)</a:t>
                </a:r>
                <a:endParaRPr lang="en-US" sz="2400" b="1" dirty="0"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2203" y="2172344"/>
                <a:ext cx="4293871" cy="830997"/>
              </a:xfrm>
              <a:prstGeom prst="rect">
                <a:avLst/>
              </a:prstGeom>
              <a:blipFill>
                <a:blip r:embed="rId16"/>
                <a:stretch>
                  <a:fillRect l="-2131" t="-5109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4814898" y="3677298"/>
            <a:ext cx="1778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Property: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92203" y="1782894"/>
            <a:ext cx="4166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or cluster </a:t>
            </a:r>
            <a:r>
              <a:rPr lang="en-US" sz="24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=1</a:t>
            </a:r>
            <a:endParaRPr 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90515" y="4082040"/>
            <a:ext cx="2010431" cy="853467"/>
          </a:xfrm>
          <a:prstGeom prst="rect">
            <a:avLst/>
          </a:prstGeom>
        </p:spPr>
      </p:pic>
      <p:graphicFrame>
        <p:nvGraphicFramePr>
          <p:cNvPr id="39" name="Object 38"/>
          <p:cNvGraphicFramePr>
            <a:graphicFrameLocks noChangeAspect="1"/>
          </p:cNvGraphicFramePr>
          <p:nvPr>
            <p:extLst/>
          </p:nvPr>
        </p:nvGraphicFramePr>
        <p:xfrm>
          <a:off x="5200140" y="4878583"/>
          <a:ext cx="2072550" cy="518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62" name="Equation" r:id="rId18" imgW="1612800" imgH="304560" progId="Equation.DSMT4">
                  <p:embed/>
                </p:oleObj>
              </mc:Choice>
              <mc:Fallback>
                <p:oleObj name="Equation" r:id="rId18" imgW="1612800" imgH="304560" progId="Equation.DSMT4">
                  <p:embed/>
                  <p:pic>
                    <p:nvPicPr>
                      <p:cNvPr id="39" name="Object 38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200140" y="4878583"/>
                        <a:ext cx="2072550" cy="5187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570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4071256" y="4374017"/>
          <a:ext cx="914400" cy="19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90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71256" y="4374017"/>
                        <a:ext cx="914400" cy="198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652" y="2437808"/>
            <a:ext cx="4328361" cy="4073234"/>
          </a:xfrm>
          <a:prstGeom prst="rect">
            <a:avLst/>
          </a:prstGeom>
        </p:spPr>
      </p:pic>
      <p:graphicFrame>
        <p:nvGraphicFramePr>
          <p:cNvPr id="32" name="Object 31"/>
          <p:cNvGraphicFramePr>
            <a:graphicFrameLocks noChangeAspect="1"/>
          </p:cNvGraphicFramePr>
          <p:nvPr>
            <p:extLst/>
          </p:nvPr>
        </p:nvGraphicFramePr>
        <p:xfrm>
          <a:off x="4097382" y="3964719"/>
          <a:ext cx="914400" cy="19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91" name="Equation" r:id="rId6" imgW="914400" imgH="198720" progId="Equation.DSMT4">
                  <p:embed/>
                </p:oleObj>
              </mc:Choice>
              <mc:Fallback>
                <p:oleObj name="Equation" r:id="rId6" imgW="914400" imgH="198720" progId="Equation.DSMT4">
                  <p:embed/>
                  <p:pic>
                    <p:nvPicPr>
                      <p:cNvPr id="32" name="Object 3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97382" y="3964719"/>
                        <a:ext cx="914400" cy="198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" name="Group 32"/>
          <p:cNvGrpSpPr/>
          <p:nvPr/>
        </p:nvGrpSpPr>
        <p:grpSpPr>
          <a:xfrm>
            <a:off x="12185" y="1837003"/>
            <a:ext cx="4871237" cy="4666127"/>
            <a:chOff x="29603" y="1201272"/>
            <a:chExt cx="4871237" cy="4666127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8443" y="1809188"/>
              <a:ext cx="4312397" cy="4058211"/>
            </a:xfrm>
            <a:prstGeom prst="rect">
              <a:avLst/>
            </a:prstGeom>
          </p:spPr>
        </p:pic>
        <p:sp>
          <p:nvSpPr>
            <p:cNvPr id="35" name="Right Arrow 34"/>
            <p:cNvSpPr/>
            <p:nvPr/>
          </p:nvSpPr>
          <p:spPr bwMode="auto">
            <a:xfrm>
              <a:off x="486804" y="2120021"/>
              <a:ext cx="152400" cy="55841"/>
            </a:xfrm>
            <a:prstGeom prst="rightArrow">
              <a:avLst/>
            </a:prstGeom>
            <a:solidFill>
              <a:schemeClr val="tx2"/>
            </a:solidFill>
            <a:ln w="349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ctr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Right Arrow 35"/>
            <p:cNvSpPr/>
            <p:nvPr/>
          </p:nvSpPr>
          <p:spPr bwMode="auto">
            <a:xfrm rot="5400000" flipV="1">
              <a:off x="817934" y="1745411"/>
              <a:ext cx="152823" cy="47939"/>
            </a:xfrm>
            <a:prstGeom prst="rightArrow">
              <a:avLst/>
            </a:prstGeom>
            <a:solidFill>
              <a:schemeClr val="tx2"/>
            </a:solidFill>
            <a:ln w="349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ctr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37" name="Object 36"/>
            <p:cNvGraphicFramePr>
              <a:graphicFrameLocks noChangeAspect="1"/>
            </p:cNvGraphicFramePr>
            <p:nvPr>
              <p:extLst/>
            </p:nvPr>
          </p:nvGraphicFramePr>
          <p:xfrm>
            <a:off x="29603" y="1893109"/>
            <a:ext cx="457200" cy="4354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92" name="Equation" r:id="rId8" imgW="266400" imgH="253800" progId="Equation.DSMT4">
                    <p:embed/>
                  </p:oleObj>
                </mc:Choice>
                <mc:Fallback>
                  <p:oleObj name="Equation" r:id="rId8" imgW="266400" imgH="253800" progId="Equation.DSMT4">
                    <p:embed/>
                    <p:pic>
                      <p:nvPicPr>
                        <p:cNvPr id="37" name="Object 36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9603" y="1893109"/>
                          <a:ext cx="457200" cy="43542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37"/>
            <p:cNvGraphicFramePr>
              <a:graphicFrameLocks noChangeAspect="1"/>
            </p:cNvGraphicFramePr>
            <p:nvPr>
              <p:extLst/>
            </p:nvPr>
          </p:nvGraphicFramePr>
          <p:xfrm>
            <a:off x="754802" y="1201272"/>
            <a:ext cx="327025" cy="481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93" name="Equation" r:id="rId10" imgW="190440" imgH="279360" progId="Equation.DSMT4">
                    <p:embed/>
                  </p:oleObj>
                </mc:Choice>
                <mc:Fallback>
                  <p:oleObj name="Equation" r:id="rId10" imgW="190440" imgH="279360" progId="Equation.DSMT4">
                    <p:embed/>
                    <p:pic>
                      <p:nvPicPr>
                        <p:cNvPr id="38" name="Object 37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754802" y="1201272"/>
                          <a:ext cx="327025" cy="4810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1" name="Object 20"/>
          <p:cNvGraphicFramePr>
            <a:graphicFrameLocks noChangeAspect="1"/>
          </p:cNvGraphicFramePr>
          <p:nvPr>
            <p:extLst/>
          </p:nvPr>
        </p:nvGraphicFramePr>
        <p:xfrm>
          <a:off x="4811453" y="2812719"/>
          <a:ext cx="4227195" cy="713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94" name="Equation" r:id="rId12" imgW="1777680" imgH="317160" progId="Equation.DSMT4">
                  <p:embed/>
                </p:oleObj>
              </mc:Choice>
              <mc:Fallback>
                <p:oleObj name="Equation" r:id="rId12" imgW="1777680" imgH="317160" progId="Equation.DSMT4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1453" y="2812719"/>
                        <a:ext cx="4227195" cy="7135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792203" y="1943744"/>
                <a:ext cx="429387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Arial "/>
                    <a:cs typeface="Arial" panose="020B0604020202020204" pitchFamily="34" charset="0"/>
                  </a:rPr>
                  <a:t>Step 1</a:t>
                </a:r>
                <a:r>
                  <a:rPr lang="en-US" sz="2400" b="1" dirty="0" smtClean="0">
                    <a:latin typeface="Arial "/>
                    <a:cs typeface="Arial" panose="020B0604020202020204" pitchFamily="34" charset="0"/>
                  </a:rPr>
                  <a:t>: </a:t>
                </a:r>
                <a:r>
                  <a:rPr lang="en-US" sz="2400" b="1" dirty="0">
                    <a:latin typeface="Arial "/>
                    <a:cs typeface="Arial" panose="020B0604020202020204" pitchFamily="34" charset="0"/>
                  </a:rPr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b="1" dirty="0">
                            <a:latin typeface="Arial "/>
                            <a:cs typeface="Arial" panose="020B0604020202020204" pitchFamily="34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sz="2400" b="1" baseline="-25000" dirty="0">
                            <a:latin typeface="Arial "/>
                            <a:cs typeface="Arial" panose="020B0604020202020204" pitchFamily="34" charset="0"/>
                          </a:rPr>
                          <m:t>i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⊥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400" b="1" dirty="0">
                    <a:latin typeface="Arial "/>
                    <a:cs typeface="Arial" panose="020B0604020202020204" pitchFamily="34" charset="0"/>
                  </a:rPr>
                  <a:t>of cluster basis V</a:t>
                </a:r>
                <a:r>
                  <a:rPr lang="en-US" sz="2400" b="1" baseline="-25000" dirty="0">
                    <a:latin typeface="Arial "/>
                    <a:cs typeface="Arial" panose="020B0604020202020204" pitchFamily="34" charset="0"/>
                  </a:rPr>
                  <a:t>i</a:t>
                </a:r>
                <a14:m>
                  <m:oMath xmlns:m="http://schemas.openxmlformats.org/officeDocument/2006/math">
                    <m:r>
                      <a:rPr lang="en-US" sz="2400" b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b="1" dirty="0">
                            <a:latin typeface="Arial "/>
                            <a:cs typeface="Arial" panose="020B0604020202020204" pitchFamily="34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sz="2400" b="1" baseline="-25000" dirty="0">
                            <a:latin typeface="Arial "/>
                            <a:cs typeface="Arial" panose="020B0604020202020204" pitchFamily="34" charset="0"/>
                          </a:rPr>
                          <m:t>i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⊥</m:t>
                        </m:r>
                      </m:sup>
                    </m:sSup>
                  </m:oMath>
                </a14:m>
                <a:r>
                  <a:rPr lang="en-US" sz="2400" b="1" baseline="30000" dirty="0">
                    <a:latin typeface="Arial "/>
                    <a:cs typeface="Arial" panose="020B0604020202020204" pitchFamily="34" charset="0"/>
                  </a:rPr>
                  <a:t>H</a:t>
                </a:r>
                <a:r>
                  <a:rPr lang="en-US" sz="2400" b="1" dirty="0">
                    <a:latin typeface="Arial 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1" dirty="0">
                        <a:latin typeface="Arial "/>
                        <a:cs typeface="Arial" panose="020B0604020202020204" pitchFamily="34" charset="0"/>
                      </a:rPr>
                      <m:t>V</m:t>
                    </m:r>
                    <m:r>
                      <m:rPr>
                        <m:nor/>
                      </m:rPr>
                      <a:rPr lang="en-US" sz="2400" b="1" baseline="-25000" dirty="0">
                        <a:latin typeface="Arial "/>
                        <a:cs typeface="Arial" panose="020B0604020202020204" pitchFamily="34" charset="0"/>
                      </a:rPr>
                      <m:t>i</m:t>
                    </m:r>
                    <m:r>
                      <a:rPr lang="en-US" sz="2400" b="1" i="1" baseline="-250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400" b="1" dirty="0">
                    <a:latin typeface="Arial "/>
                    <a:cs typeface="Arial" panose="020B0604020202020204" pitchFamily="34" charset="0"/>
                  </a:rPr>
                  <a:t>=0)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2203" y="1943744"/>
                <a:ext cx="4293871" cy="830997"/>
              </a:xfrm>
              <a:prstGeom prst="rect">
                <a:avLst/>
              </a:prstGeom>
              <a:blipFill>
                <a:blip r:embed="rId14"/>
                <a:stretch>
                  <a:fillRect l="-2131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4814897" y="3564200"/>
            <a:ext cx="4293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Property: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/>
          </p:nvPr>
        </p:nvGraphicFramePr>
        <p:xfrm>
          <a:off x="5131312" y="4849706"/>
          <a:ext cx="2072550" cy="518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95" name="Equation" r:id="rId15" imgW="1612800" imgH="304560" progId="Equation.DSMT4">
                  <p:embed/>
                </p:oleObj>
              </mc:Choice>
              <mc:Fallback>
                <p:oleObj name="Equation" r:id="rId15" imgW="1612800" imgH="304560" progId="Equation.DSMT4">
                  <p:embed/>
                  <p:pic>
                    <p:nvPicPr>
                      <p:cNvPr id="42" name="Object 4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131312" y="4849706"/>
                        <a:ext cx="2072550" cy="5187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3" name="Group 42"/>
          <p:cNvGrpSpPr/>
          <p:nvPr/>
        </p:nvGrpSpPr>
        <p:grpSpPr>
          <a:xfrm>
            <a:off x="4870929" y="5393338"/>
            <a:ext cx="4016854" cy="497173"/>
            <a:chOff x="4909431" y="3448503"/>
            <a:chExt cx="4293871" cy="497173"/>
          </a:xfrm>
          <a:noFill/>
        </p:grpSpPr>
        <p:sp>
          <p:nvSpPr>
            <p:cNvPr id="44" name="TextBox 43"/>
            <p:cNvSpPr txBox="1"/>
            <p:nvPr/>
          </p:nvSpPr>
          <p:spPr>
            <a:xfrm>
              <a:off x="4909431" y="3480796"/>
              <a:ext cx="4293871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Step 2: Compute 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45" name="Object 44"/>
            <p:cNvGraphicFramePr>
              <a:graphicFrameLocks noChangeAspect="1"/>
            </p:cNvGraphicFramePr>
            <p:nvPr>
              <p:extLst/>
            </p:nvPr>
          </p:nvGraphicFramePr>
          <p:xfrm>
            <a:off x="7730318" y="3448503"/>
            <a:ext cx="1309049" cy="497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96" name="Equation" r:id="rId17" imgW="634680" imgH="241200" progId="Equation.DSMT4">
                    <p:embed/>
                  </p:oleObj>
                </mc:Choice>
                <mc:Fallback>
                  <p:oleObj name="Equation" r:id="rId17" imgW="634680" imgH="241200" progId="Equation.DSMT4">
                    <p:embed/>
                    <p:pic>
                      <p:nvPicPr>
                        <p:cNvPr id="45" name="Object 44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7730318" y="3448503"/>
                          <a:ext cx="1309049" cy="49717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6" name="Object 45"/>
          <p:cNvGraphicFramePr>
            <a:graphicFrameLocks noChangeAspect="1"/>
          </p:cNvGraphicFramePr>
          <p:nvPr>
            <p:extLst/>
          </p:nvPr>
        </p:nvGraphicFramePr>
        <p:xfrm>
          <a:off x="5378030" y="5865111"/>
          <a:ext cx="2628900" cy="482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97" name="Equation" r:id="rId19" imgW="1384200" imgH="253800" progId="Equation.DSMT4">
                  <p:embed/>
                </p:oleObj>
              </mc:Choice>
              <mc:Fallback>
                <p:oleObj name="Equation" r:id="rId19" imgW="1384200" imgH="253800" progId="Equation.DSMT4">
                  <p:embed/>
                  <p:pic>
                    <p:nvPicPr>
                      <p:cNvPr id="46" name="Object 45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378030" y="5865111"/>
                        <a:ext cx="2628900" cy="4823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457199" y="533400"/>
            <a:ext cx="8277225" cy="1143000"/>
          </a:xfrm>
        </p:spPr>
        <p:txBody>
          <a:bodyPr/>
          <a:lstStyle/>
          <a:p>
            <a:r>
              <a:rPr lang="en-US" altLang="zh-CN" dirty="0">
                <a:latin typeface="Impact" panose="020B0806030902050204" pitchFamily="34" charset="0"/>
                <a:ea typeface="宋体" pitchFamily="2" charset="-122"/>
                <a:cs typeface="Arial" panose="020B0604020202020204" pitchFamily="34" charset="0"/>
              </a:rPr>
              <a:t>Proposed Direct </a:t>
            </a:r>
            <a:r>
              <a:rPr lang="en-US" altLang="zh-CN" dirty="0" smtClean="0">
                <a:latin typeface="Impact" panose="020B0806030902050204" pitchFamily="34" charset="0"/>
                <a:ea typeface="宋体" pitchFamily="2" charset="-122"/>
                <a:cs typeface="Arial" panose="020B0604020202020204" pitchFamily="34" charset="0"/>
              </a:rPr>
              <a:t>Solution: Leaf leve</a:t>
            </a:r>
            <a:r>
              <a:rPr lang="en-US" altLang="zh-CN" dirty="0">
                <a:latin typeface="Impact" panose="020B0806030902050204" pitchFamily="34" charset="0"/>
                <a:ea typeface="宋体" pitchFamily="2" charset="-122"/>
                <a:cs typeface="Arial" panose="020B0604020202020204" pitchFamily="34" charset="0"/>
              </a:rPr>
              <a:t>l</a:t>
            </a:r>
            <a:r>
              <a:rPr lang="en-US" altLang="zh-CN" dirty="0" smtClean="0">
                <a:latin typeface="Impact" panose="020B080603090205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endParaRPr lang="en-US" dirty="0">
              <a:latin typeface="Impact" panose="020B080603090205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131312" y="4028520"/>
            <a:ext cx="2010431" cy="8534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562433" y="2428183"/>
            <a:ext cx="501975" cy="449771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90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717697" y="1994176"/>
            <a:ext cx="7522535" cy="87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 eaLnBrk="0" fontAlgn="ctr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4400" b="1" kern="0" dirty="0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Application Background</a:t>
            </a:r>
            <a:endParaRPr lang="en-US" altLang="zh-CN" sz="4400" b="1" kern="0" dirty="0">
              <a:solidFill>
                <a:srgbClr val="00000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0315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4071256" y="4374017"/>
          <a:ext cx="914400" cy="19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94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71256" y="4374017"/>
                        <a:ext cx="914400" cy="198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652" y="2437808"/>
            <a:ext cx="4328361" cy="4073234"/>
          </a:xfrm>
          <a:prstGeom prst="rect">
            <a:avLst/>
          </a:prstGeom>
        </p:spPr>
      </p:pic>
      <p:graphicFrame>
        <p:nvGraphicFramePr>
          <p:cNvPr id="32" name="Object 31"/>
          <p:cNvGraphicFramePr>
            <a:graphicFrameLocks noChangeAspect="1"/>
          </p:cNvGraphicFramePr>
          <p:nvPr>
            <p:extLst/>
          </p:nvPr>
        </p:nvGraphicFramePr>
        <p:xfrm>
          <a:off x="4097382" y="3964719"/>
          <a:ext cx="914400" cy="19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95" name="Equation" r:id="rId6" imgW="914400" imgH="198720" progId="Equation.DSMT4">
                  <p:embed/>
                </p:oleObj>
              </mc:Choice>
              <mc:Fallback>
                <p:oleObj name="Equation" r:id="rId6" imgW="914400" imgH="198720" progId="Equation.DSMT4">
                  <p:embed/>
                  <p:pic>
                    <p:nvPicPr>
                      <p:cNvPr id="32" name="Object 3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97382" y="3964719"/>
                        <a:ext cx="914400" cy="198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267" y="2349796"/>
            <a:ext cx="4381155" cy="42530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792203" y="1943744"/>
                <a:ext cx="429387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Arial "/>
                    <a:cs typeface="Arial" panose="020B0604020202020204" pitchFamily="34" charset="0"/>
                  </a:rPr>
                  <a:t>Step 1</a:t>
                </a:r>
                <a:r>
                  <a:rPr lang="en-US" sz="2400" b="1" dirty="0" smtClean="0">
                    <a:latin typeface="Arial "/>
                    <a:cs typeface="Arial" panose="020B0604020202020204" pitchFamily="34" charset="0"/>
                  </a:rPr>
                  <a:t>: </a:t>
                </a:r>
                <a:r>
                  <a:rPr lang="en-US" sz="2400" b="1" dirty="0">
                    <a:latin typeface="Arial "/>
                    <a:cs typeface="Arial" panose="020B0604020202020204" pitchFamily="34" charset="0"/>
                  </a:rPr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b="1" dirty="0">
                            <a:latin typeface="Arial "/>
                            <a:cs typeface="Arial" panose="020B0604020202020204" pitchFamily="34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sz="2400" b="1" baseline="-25000" dirty="0">
                            <a:latin typeface="Arial "/>
                            <a:cs typeface="Arial" panose="020B0604020202020204" pitchFamily="34" charset="0"/>
                          </a:rPr>
                          <m:t>i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⊥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400" b="1" dirty="0">
                    <a:latin typeface="Arial "/>
                    <a:cs typeface="Arial" panose="020B0604020202020204" pitchFamily="34" charset="0"/>
                  </a:rPr>
                  <a:t>of cluster basis V</a:t>
                </a:r>
                <a:r>
                  <a:rPr lang="en-US" sz="2400" b="1" baseline="-25000" dirty="0">
                    <a:latin typeface="Arial "/>
                    <a:cs typeface="Arial" panose="020B0604020202020204" pitchFamily="34" charset="0"/>
                  </a:rPr>
                  <a:t>i</a:t>
                </a:r>
                <a14:m>
                  <m:oMath xmlns:m="http://schemas.openxmlformats.org/officeDocument/2006/math">
                    <m:r>
                      <a:rPr lang="en-US" sz="2400" b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b="1" dirty="0">
                            <a:latin typeface="Arial "/>
                            <a:cs typeface="Arial" panose="020B0604020202020204" pitchFamily="34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sz="2400" b="1" baseline="-25000" dirty="0">
                            <a:latin typeface="Arial "/>
                            <a:cs typeface="Arial" panose="020B0604020202020204" pitchFamily="34" charset="0"/>
                          </a:rPr>
                          <m:t>i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⊥</m:t>
                        </m:r>
                      </m:sup>
                    </m:sSup>
                  </m:oMath>
                </a14:m>
                <a:r>
                  <a:rPr lang="en-US" sz="2400" b="1" baseline="30000" dirty="0">
                    <a:latin typeface="Arial "/>
                    <a:cs typeface="Arial" panose="020B0604020202020204" pitchFamily="34" charset="0"/>
                  </a:rPr>
                  <a:t>H</a:t>
                </a:r>
                <a:r>
                  <a:rPr lang="en-US" sz="2400" b="1" dirty="0">
                    <a:latin typeface="Arial 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1" dirty="0">
                        <a:latin typeface="Arial "/>
                        <a:cs typeface="Arial" panose="020B0604020202020204" pitchFamily="34" charset="0"/>
                      </a:rPr>
                      <m:t>V</m:t>
                    </m:r>
                    <m:r>
                      <m:rPr>
                        <m:nor/>
                      </m:rPr>
                      <a:rPr lang="en-US" sz="2400" b="1" baseline="-25000" dirty="0">
                        <a:latin typeface="Arial "/>
                        <a:cs typeface="Arial" panose="020B0604020202020204" pitchFamily="34" charset="0"/>
                      </a:rPr>
                      <m:t>i</m:t>
                    </m:r>
                    <m:r>
                      <a:rPr lang="en-US" sz="2400" b="1" i="1" baseline="-250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400" b="1" dirty="0">
                    <a:latin typeface="Arial "/>
                    <a:cs typeface="Arial" panose="020B0604020202020204" pitchFamily="34" charset="0"/>
                  </a:rPr>
                  <a:t>=0)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2203" y="1943744"/>
                <a:ext cx="4293871" cy="830997"/>
              </a:xfrm>
              <a:prstGeom prst="rect">
                <a:avLst/>
              </a:prstGeom>
              <a:blipFill>
                <a:blip r:embed="rId8"/>
                <a:stretch>
                  <a:fillRect l="-2131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4841777" y="2883420"/>
            <a:ext cx="4016854" cy="497173"/>
            <a:chOff x="4909431" y="3448503"/>
            <a:chExt cx="4293871" cy="497173"/>
          </a:xfrm>
          <a:noFill/>
        </p:grpSpPr>
        <p:sp>
          <p:nvSpPr>
            <p:cNvPr id="44" name="TextBox 43"/>
            <p:cNvSpPr txBox="1"/>
            <p:nvPr/>
          </p:nvSpPr>
          <p:spPr>
            <a:xfrm>
              <a:off x="4909431" y="3480796"/>
              <a:ext cx="4293871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Step 2: Compute 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45" name="Object 44"/>
            <p:cNvGraphicFramePr>
              <a:graphicFrameLocks noChangeAspect="1"/>
            </p:cNvGraphicFramePr>
            <p:nvPr>
              <p:extLst/>
            </p:nvPr>
          </p:nvGraphicFramePr>
          <p:xfrm>
            <a:off x="7730318" y="3448503"/>
            <a:ext cx="1309049" cy="497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96" name="Equation" r:id="rId9" imgW="634680" imgH="241200" progId="Equation.DSMT4">
                    <p:embed/>
                  </p:oleObj>
                </mc:Choice>
                <mc:Fallback>
                  <p:oleObj name="Equation" r:id="rId9" imgW="634680" imgH="241200" progId="Equation.DSMT4">
                    <p:embed/>
                    <p:pic>
                      <p:nvPicPr>
                        <p:cNvPr id="45" name="Object 44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7730318" y="3448503"/>
                          <a:ext cx="1309049" cy="49717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457199" y="533400"/>
            <a:ext cx="8277225" cy="1143000"/>
          </a:xfrm>
        </p:spPr>
        <p:txBody>
          <a:bodyPr/>
          <a:lstStyle/>
          <a:p>
            <a:r>
              <a:rPr lang="en-US" altLang="zh-CN" dirty="0">
                <a:latin typeface="Impact" panose="020B0806030902050204" pitchFamily="34" charset="0"/>
                <a:ea typeface="宋体" pitchFamily="2" charset="-122"/>
                <a:cs typeface="Arial" panose="020B0604020202020204" pitchFamily="34" charset="0"/>
              </a:rPr>
              <a:t>Proposed Direct </a:t>
            </a:r>
            <a:r>
              <a:rPr lang="en-US" altLang="zh-CN" dirty="0" smtClean="0">
                <a:latin typeface="Impact" panose="020B0806030902050204" pitchFamily="34" charset="0"/>
                <a:ea typeface="宋体" pitchFamily="2" charset="-122"/>
                <a:cs typeface="Arial" panose="020B0604020202020204" pitchFamily="34" charset="0"/>
              </a:rPr>
              <a:t>Solution: Leaf leve</a:t>
            </a:r>
            <a:r>
              <a:rPr lang="en-US" altLang="zh-CN" dirty="0">
                <a:latin typeface="Impact" panose="020B0806030902050204" pitchFamily="34" charset="0"/>
                <a:ea typeface="宋体" pitchFamily="2" charset="-122"/>
                <a:cs typeface="Arial" panose="020B0604020202020204" pitchFamily="34" charset="0"/>
              </a:rPr>
              <a:t>l</a:t>
            </a:r>
            <a:r>
              <a:rPr lang="en-US" altLang="zh-CN" dirty="0" smtClean="0">
                <a:latin typeface="Impact" panose="020B080603090205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endParaRPr lang="en-US" dirty="0">
              <a:latin typeface="Impact" panose="020B080603090205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845734" y="3504381"/>
            <a:ext cx="4261219" cy="1200329"/>
            <a:chOff x="5065035" y="4863537"/>
            <a:chExt cx="4655821" cy="120032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3" name="TextBox 22"/>
            <p:cNvSpPr txBox="1"/>
            <p:nvPr/>
          </p:nvSpPr>
          <p:spPr>
            <a:xfrm>
              <a:off x="5065035" y="4863537"/>
              <a:ext cx="4655821" cy="120032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Step 3: Partial LU factorization to eliminate first (         ) unknowns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24" name="Object 23"/>
            <p:cNvGraphicFramePr>
              <a:graphicFrameLocks noChangeAspect="1"/>
            </p:cNvGraphicFramePr>
            <p:nvPr>
              <p:extLst/>
            </p:nvPr>
          </p:nvGraphicFramePr>
          <p:xfrm>
            <a:off x="6077987" y="5696592"/>
            <a:ext cx="696001" cy="3143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97" name="Equation" r:id="rId11" imgW="393480" imgH="177480" progId="Equation.DSMT4">
                    <p:embed/>
                  </p:oleObj>
                </mc:Choice>
                <mc:Fallback>
                  <p:oleObj name="Equation" r:id="rId11" imgW="393480" imgH="177480" progId="Equation.DSMT4">
                    <p:embed/>
                    <p:pic>
                      <p:nvPicPr>
                        <p:cNvPr id="24" name="Object 23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6077987" y="5696592"/>
                          <a:ext cx="696001" cy="31432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5" name="Object 24"/>
          <p:cNvGraphicFramePr>
            <a:graphicFrameLocks noChangeAspect="1"/>
          </p:cNvGraphicFramePr>
          <p:nvPr>
            <p:extLst/>
          </p:nvPr>
        </p:nvGraphicFramePr>
        <p:xfrm>
          <a:off x="4913694" y="5263176"/>
          <a:ext cx="4221268" cy="12264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98" name="Equation" r:id="rId13" imgW="2336760" imgH="711000" progId="Equation.DSMT4">
                  <p:embed/>
                </p:oleObj>
              </mc:Choice>
              <mc:Fallback>
                <p:oleObj name="Equation" r:id="rId13" imgW="2336760" imgH="7110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913694" y="5263176"/>
                        <a:ext cx="4221268" cy="12264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/>
          </p:nvPr>
        </p:nvGraphicFramePr>
        <p:xfrm>
          <a:off x="4975298" y="4799623"/>
          <a:ext cx="1369761" cy="463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99" name="Equation" r:id="rId15" imgW="761760" imgH="241200" progId="Equation.DSMT4">
                  <p:embed/>
                </p:oleObj>
              </mc:Choice>
              <mc:Fallback>
                <p:oleObj name="Equation" r:id="rId15" imgW="761760" imgH="24120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975298" y="4799623"/>
                        <a:ext cx="1369761" cy="4635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2203" y="2239934"/>
            <a:ext cx="4370091" cy="438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25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54765-D827-4CFA-8520-FAE7BE8F7ABE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070" y="2230829"/>
            <a:ext cx="4328361" cy="407323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850130" y="1897662"/>
            <a:ext cx="4166870" cy="461665"/>
            <a:chOff x="4850130" y="1367310"/>
            <a:chExt cx="4166870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4850130" y="1367310"/>
              <a:ext cx="41668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US" sz="2400" b="1" u="sng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or cluster       and others</a:t>
              </a:r>
              <a:endParaRPr lang="en-US" sz="2400" b="1" u="sng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>
              <p:extLst/>
            </p:nvPr>
          </p:nvGraphicFramePr>
          <p:xfrm>
            <a:off x="6546213" y="1457032"/>
            <a:ext cx="549275" cy="307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098" name="Equation" r:id="rId4" imgW="317160" imgH="177480" progId="Equation.DSMT4">
                    <p:embed/>
                  </p:oleObj>
                </mc:Choice>
                <mc:Fallback>
                  <p:oleObj name="Equation" r:id="rId4" imgW="317160" imgH="177480" progId="Equation.DSMT4">
                    <p:embed/>
                    <p:pic>
                      <p:nvPicPr>
                        <p:cNvPr id="8" name="Object 7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6546213" y="1457032"/>
                          <a:ext cx="549275" cy="3079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3987800" y="3757740"/>
          <a:ext cx="914400" cy="19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9" name="Equation" r:id="rId6" imgW="914400" imgH="198720" progId="Equation.DSMT4">
                  <p:embed/>
                </p:oleObj>
              </mc:Choice>
              <mc:Fallback>
                <p:oleObj name="Equation" r:id="rId6" imgW="914400" imgH="19872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87800" y="3757740"/>
                        <a:ext cx="914400" cy="198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814126" y="2414422"/>
            <a:ext cx="4293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Step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0: Update cluster basis to account for the fill-ins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4910138" y="3214815"/>
          <a:ext cx="4208462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0" name="Equation" r:id="rId8" imgW="2539800" imgH="317160" progId="Equation.DSMT4">
                  <p:embed/>
                </p:oleObj>
              </mc:Choice>
              <mc:Fallback>
                <p:oleObj name="Equation" r:id="rId8" imgW="2539800" imgH="31716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10138" y="3214815"/>
                        <a:ext cx="4208462" cy="525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4897103" y="4510124"/>
          <a:ext cx="1923747" cy="516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1" name="Equation" r:id="rId10" imgW="1041120" imgH="279360" progId="Equation.DSMT4">
                  <p:embed/>
                </p:oleObj>
              </mc:Choice>
              <mc:Fallback>
                <p:oleObj name="Equation" r:id="rId10" imgW="1041120" imgH="27936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897103" y="4510124"/>
                        <a:ext cx="1923747" cy="5161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5018" y="2167255"/>
            <a:ext cx="4345259" cy="4134289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199" y="533400"/>
            <a:ext cx="8277225" cy="1143000"/>
          </a:xfrm>
        </p:spPr>
        <p:txBody>
          <a:bodyPr/>
          <a:lstStyle/>
          <a:p>
            <a:r>
              <a:rPr lang="en-US" altLang="zh-CN" dirty="0">
                <a:latin typeface="Impact" panose="020B0806030902050204" pitchFamily="34" charset="0"/>
                <a:ea typeface="宋体" pitchFamily="2" charset="-122"/>
                <a:cs typeface="Arial" panose="020B0604020202020204" pitchFamily="34" charset="0"/>
              </a:rPr>
              <a:t>Proposed Direct </a:t>
            </a:r>
            <a:r>
              <a:rPr lang="en-US" altLang="zh-CN" dirty="0" smtClean="0">
                <a:latin typeface="Impact" panose="020B0806030902050204" pitchFamily="34" charset="0"/>
                <a:ea typeface="宋体" pitchFamily="2" charset="-122"/>
                <a:cs typeface="Arial" panose="020B0604020202020204" pitchFamily="34" charset="0"/>
              </a:rPr>
              <a:t>Solution: Leaf leve</a:t>
            </a:r>
            <a:r>
              <a:rPr lang="en-US" altLang="zh-CN" dirty="0">
                <a:latin typeface="Impact" panose="020B0806030902050204" pitchFamily="34" charset="0"/>
                <a:ea typeface="宋体" pitchFamily="2" charset="-122"/>
                <a:cs typeface="Arial" panose="020B0604020202020204" pitchFamily="34" charset="0"/>
              </a:rPr>
              <a:t>l</a:t>
            </a:r>
            <a:r>
              <a:rPr lang="en-US" altLang="zh-CN" dirty="0" smtClean="0">
                <a:latin typeface="Impact" panose="020B080603090205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endParaRPr lang="en-US" dirty="0">
              <a:latin typeface="Impact" panose="020B080603090205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881263" y="3799366"/>
                <a:ext cx="2773836" cy="492892"/>
              </a:xfrm>
              <a:prstGeom prst="rect">
                <a:avLst/>
              </a:prstGeom>
              <a:noFill/>
              <a:ln w="9525">
                <a:solidFill>
                  <a:srgbClr val="FF66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groupChr>
                        <m:groupChrPr>
                          <m:chr m:val="⇒"/>
                          <m:vertJc m:val="bot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</m:e>
                      </m:groupChr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𝑎𝑑𝑑</m:t>
                          </m:r>
                        </m:sup>
                      </m:sSubSup>
                      <m:r>
                        <m:rPr>
                          <m:sty m:val="p"/>
                        </m:rPr>
                        <a:rPr lang="el-G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sSup>
                        <m:sSupPr>
                          <m:ctrlPr>
                            <a:rPr lang="el-G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𝐕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𝑎𝑑𝑑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Arial 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1263" y="3799366"/>
                <a:ext cx="2773836" cy="49289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9525">
                <a:solidFill>
                  <a:srgbClr val="FF66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196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54765-D827-4CFA-8520-FAE7BE8F7ABE}" type="slidenum">
              <a:rPr lang="en-US" smtClean="0"/>
              <a:pPr/>
              <a:t>32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850130" y="1897662"/>
            <a:ext cx="4166870" cy="461665"/>
            <a:chOff x="4850130" y="1367310"/>
            <a:chExt cx="4166870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4850130" y="1367310"/>
              <a:ext cx="41668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US" sz="2400" b="1" u="sng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or cluster       and others</a:t>
              </a:r>
              <a:endParaRPr lang="en-US" sz="2400" b="1" u="sng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>
              <p:extLst/>
            </p:nvPr>
          </p:nvGraphicFramePr>
          <p:xfrm>
            <a:off x="6546213" y="1457032"/>
            <a:ext cx="549275" cy="307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122" name="Equation" r:id="rId3" imgW="317160" imgH="177480" progId="Equation.DSMT4">
                    <p:embed/>
                  </p:oleObj>
                </mc:Choice>
                <mc:Fallback>
                  <p:oleObj name="Equation" r:id="rId3" imgW="317160" imgH="177480" progId="Equation.DSMT4">
                    <p:embed/>
                    <p:pic>
                      <p:nvPicPr>
                        <p:cNvPr id="8" name="Object 7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6546213" y="1457032"/>
                          <a:ext cx="549275" cy="3079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3987800" y="3757740"/>
          <a:ext cx="914400" cy="19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3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87800" y="3757740"/>
                        <a:ext cx="914400" cy="198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814126" y="2414422"/>
            <a:ext cx="4293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Step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0: Update cluster basis to account for the fill-ins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4910138" y="3214815"/>
          <a:ext cx="4208462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4" name="Equation" r:id="rId7" imgW="2539800" imgH="317160" progId="Equation.DSMT4">
                  <p:embed/>
                </p:oleObj>
              </mc:Choice>
              <mc:Fallback>
                <p:oleObj name="Equation" r:id="rId7" imgW="2539800" imgH="31716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10138" y="3214815"/>
                        <a:ext cx="4208462" cy="525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4897103" y="4510124"/>
          <a:ext cx="1923747" cy="516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5" name="Equation" r:id="rId9" imgW="1041120" imgH="279360" progId="Equation.DSMT4">
                  <p:embed/>
                </p:oleObj>
              </mc:Choice>
              <mc:Fallback>
                <p:oleObj name="Equation" r:id="rId9" imgW="1041120" imgH="27936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97103" y="4510124"/>
                        <a:ext cx="1923747" cy="5161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199" y="533400"/>
            <a:ext cx="8277225" cy="1143000"/>
          </a:xfrm>
        </p:spPr>
        <p:txBody>
          <a:bodyPr/>
          <a:lstStyle/>
          <a:p>
            <a:r>
              <a:rPr lang="en-US" altLang="zh-CN" dirty="0">
                <a:latin typeface="Impact" panose="020B0806030902050204" pitchFamily="34" charset="0"/>
                <a:ea typeface="宋体" pitchFamily="2" charset="-122"/>
                <a:cs typeface="Arial" panose="020B0604020202020204" pitchFamily="34" charset="0"/>
              </a:rPr>
              <a:t>Proposed Direct </a:t>
            </a:r>
            <a:r>
              <a:rPr lang="en-US" altLang="zh-CN" dirty="0" smtClean="0">
                <a:latin typeface="Impact" panose="020B0806030902050204" pitchFamily="34" charset="0"/>
                <a:ea typeface="宋体" pitchFamily="2" charset="-122"/>
                <a:cs typeface="Arial" panose="020B0604020202020204" pitchFamily="34" charset="0"/>
              </a:rPr>
              <a:t>Solution: Leaf leve</a:t>
            </a:r>
            <a:r>
              <a:rPr lang="en-US" altLang="zh-CN" dirty="0">
                <a:latin typeface="Impact" panose="020B0806030902050204" pitchFamily="34" charset="0"/>
                <a:ea typeface="宋体" pitchFamily="2" charset="-122"/>
                <a:cs typeface="Arial" panose="020B0604020202020204" pitchFamily="34" charset="0"/>
              </a:rPr>
              <a:t>l</a:t>
            </a:r>
            <a:r>
              <a:rPr lang="en-US" altLang="zh-CN" dirty="0" smtClean="0">
                <a:latin typeface="Impact" panose="020B080603090205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endParaRPr lang="en-US" dirty="0">
              <a:latin typeface="Impact" panose="020B080603090205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881263" y="3799366"/>
                <a:ext cx="2773836" cy="492892"/>
              </a:xfrm>
              <a:prstGeom prst="rect">
                <a:avLst/>
              </a:prstGeom>
              <a:noFill/>
              <a:ln w="9525">
                <a:solidFill>
                  <a:srgbClr val="FF66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groupChr>
                        <m:groupChrPr>
                          <m:chr m:val="⇒"/>
                          <m:vertJc m:val="bot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</m:e>
                      </m:groupChr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𝑎𝑑𝑑</m:t>
                          </m:r>
                        </m:sup>
                      </m:sSubSup>
                      <m:r>
                        <m:rPr>
                          <m:sty m:val="p"/>
                        </m:rPr>
                        <a:rPr lang="el-G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sSup>
                        <m:sSupPr>
                          <m:ctrlPr>
                            <a:rPr lang="el-G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𝐕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𝑎𝑑𝑑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Arial 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1263" y="3799366"/>
                <a:ext cx="2773836" cy="49289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9525">
                <a:solidFill>
                  <a:srgbClr val="FF66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3570" y="2195704"/>
            <a:ext cx="4349608" cy="413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80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54765-D827-4CFA-8520-FAE7BE8F7ABE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199" y="533400"/>
            <a:ext cx="8277225" cy="1143000"/>
          </a:xfrm>
        </p:spPr>
        <p:txBody>
          <a:bodyPr/>
          <a:lstStyle/>
          <a:p>
            <a:r>
              <a:rPr lang="en-US" altLang="zh-CN" dirty="0">
                <a:latin typeface="Impact" panose="020B0806030902050204" pitchFamily="34" charset="0"/>
                <a:ea typeface="宋体" pitchFamily="2" charset="-122"/>
                <a:cs typeface="Arial" panose="020B0604020202020204" pitchFamily="34" charset="0"/>
              </a:rPr>
              <a:t>Proposed Direct </a:t>
            </a:r>
            <a:r>
              <a:rPr lang="en-US" altLang="zh-CN" dirty="0" smtClean="0">
                <a:latin typeface="Impact" panose="020B0806030902050204" pitchFamily="34" charset="0"/>
                <a:ea typeface="宋体" pitchFamily="2" charset="-122"/>
                <a:cs typeface="Arial" panose="020B0604020202020204" pitchFamily="34" charset="0"/>
              </a:rPr>
              <a:t>Solution: Leaf leve</a:t>
            </a:r>
            <a:r>
              <a:rPr lang="en-US" altLang="zh-CN" dirty="0">
                <a:latin typeface="Impact" panose="020B0806030902050204" pitchFamily="34" charset="0"/>
                <a:ea typeface="宋体" pitchFamily="2" charset="-122"/>
                <a:cs typeface="Arial" panose="020B0604020202020204" pitchFamily="34" charset="0"/>
              </a:rPr>
              <a:t>l</a:t>
            </a:r>
            <a:r>
              <a:rPr lang="en-US" altLang="zh-CN" dirty="0" smtClean="0">
                <a:latin typeface="Impact" panose="020B080603090205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endParaRPr lang="en-US" dirty="0">
              <a:latin typeface="Impact" panose="020B080603090205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775771" y="5029951"/>
                <a:ext cx="4293871" cy="89883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Step 1:</a:t>
                </a:r>
                <a:r>
                  <a:rPr lang="en-US" sz="2400" b="1" dirty="0">
                    <a:latin typeface="Arial "/>
                    <a:cs typeface="Arial" panose="020B0604020202020204" pitchFamily="34" charset="0"/>
                  </a:rPr>
                  <a:t>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2400" b="1" dirty="0">
                                <a:latin typeface="Arial "/>
                                <a:cs typeface="Arial" panose="020B0604020202020204" pitchFamily="34" charset="0"/>
                              </a:rPr>
                              <m:t>V</m:t>
                            </m:r>
                            <m:r>
                              <m:rPr>
                                <m:nor/>
                              </m:rPr>
                              <a:rPr lang="en-US" sz="2400" b="1" baseline="-25000" dirty="0">
                                <a:latin typeface="Arial "/>
                                <a:cs typeface="Arial" panose="020B0604020202020204" pitchFamily="34" charset="0"/>
                              </a:rPr>
                              <m:t>i</m:t>
                            </m:r>
                          </m:e>
                        </m:acc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⊥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400" b="1" dirty="0">
                    <a:latin typeface="Arial "/>
                    <a:cs typeface="Arial" panose="020B0604020202020204" pitchFamily="34" charset="0"/>
                  </a:rPr>
                  <a:t>of cluster basis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𝐕</m:t>
                            </m:r>
                          </m:e>
                        </m:acc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and combine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𝐐</m:t>
                            </m:r>
                          </m:e>
                        </m:acc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𝒊</m:t>
                        </m:r>
                      </m:sub>
                    </m:sSub>
                  </m:oMath>
                </a14:m>
                <a:endParaRPr lang="en-US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771" y="5029951"/>
                <a:ext cx="4293871" cy="898836"/>
              </a:xfrm>
              <a:prstGeom prst="rect">
                <a:avLst/>
              </a:prstGeom>
              <a:blipFill>
                <a:blip r:embed="rId3"/>
                <a:stretch>
                  <a:fillRect l="-2128" t="-2027" r="-5816" b="-11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" name="Object 19"/>
          <p:cNvGraphicFramePr>
            <a:graphicFrameLocks noChangeAspect="1"/>
          </p:cNvGraphicFramePr>
          <p:nvPr>
            <p:extLst/>
          </p:nvPr>
        </p:nvGraphicFramePr>
        <p:xfrm>
          <a:off x="3987800" y="3757740"/>
          <a:ext cx="914400" cy="19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6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87800" y="3757740"/>
                        <a:ext cx="914400" cy="198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570" y="2195704"/>
            <a:ext cx="4349608" cy="4138428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4850130" y="1897662"/>
            <a:ext cx="4166870" cy="461665"/>
            <a:chOff x="4850130" y="1367310"/>
            <a:chExt cx="4166870" cy="461665"/>
          </a:xfrm>
        </p:grpSpPr>
        <p:sp>
          <p:nvSpPr>
            <p:cNvPr id="23" name="TextBox 22"/>
            <p:cNvSpPr txBox="1"/>
            <p:nvPr/>
          </p:nvSpPr>
          <p:spPr>
            <a:xfrm>
              <a:off x="4850130" y="1367310"/>
              <a:ext cx="41668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US" sz="2400" b="1" u="sng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or cluster       and others</a:t>
              </a:r>
              <a:endParaRPr lang="en-US" sz="2400" b="1" u="sng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24" name="Object 23"/>
            <p:cNvGraphicFramePr>
              <a:graphicFrameLocks noChangeAspect="1"/>
            </p:cNvGraphicFramePr>
            <p:nvPr>
              <p:extLst/>
            </p:nvPr>
          </p:nvGraphicFramePr>
          <p:xfrm>
            <a:off x="6546213" y="1457032"/>
            <a:ext cx="549275" cy="307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47" name="Equation" r:id="rId7" imgW="317160" imgH="177480" progId="Equation.DSMT4">
                    <p:embed/>
                  </p:oleObj>
                </mc:Choice>
                <mc:Fallback>
                  <p:oleObj name="Equation" r:id="rId7" imgW="317160" imgH="177480" progId="Equation.DSMT4">
                    <p:embed/>
                    <p:pic>
                      <p:nvPicPr>
                        <p:cNvPr id="24" name="Object 23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546213" y="1457032"/>
                          <a:ext cx="549275" cy="3079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" name="TextBox 24"/>
          <p:cNvSpPr txBox="1"/>
          <p:nvPr/>
        </p:nvSpPr>
        <p:spPr>
          <a:xfrm>
            <a:off x="4814126" y="2414422"/>
            <a:ext cx="4293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Step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0: Update cluster basis to account for the fill-ins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/>
          </p:nvPr>
        </p:nvGraphicFramePr>
        <p:xfrm>
          <a:off x="4910138" y="3214815"/>
          <a:ext cx="4208462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8" name="Equation" r:id="rId9" imgW="2539800" imgH="317160" progId="Equation.DSMT4">
                  <p:embed/>
                </p:oleObj>
              </mc:Choice>
              <mc:Fallback>
                <p:oleObj name="Equation" r:id="rId9" imgW="2539800" imgH="31716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910138" y="3214815"/>
                        <a:ext cx="4208462" cy="525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/>
          </p:nvPr>
        </p:nvGraphicFramePr>
        <p:xfrm>
          <a:off x="4897103" y="4510124"/>
          <a:ext cx="1923747" cy="516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9" name="Equation" r:id="rId11" imgW="1041120" imgH="279360" progId="Equation.DSMT4">
                  <p:embed/>
                </p:oleObj>
              </mc:Choice>
              <mc:Fallback>
                <p:oleObj name="Equation" r:id="rId11" imgW="1041120" imgH="27936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897103" y="4510124"/>
                        <a:ext cx="1923747" cy="5161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881263" y="3799366"/>
                <a:ext cx="2773836" cy="492892"/>
              </a:xfrm>
              <a:prstGeom prst="rect">
                <a:avLst/>
              </a:prstGeom>
              <a:noFill/>
              <a:ln w="9525">
                <a:solidFill>
                  <a:srgbClr val="FF66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groupChr>
                        <m:groupChrPr>
                          <m:chr m:val="⇒"/>
                          <m:vertJc m:val="bot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</m:e>
                      </m:groupChr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𝑎𝑑𝑑</m:t>
                          </m:r>
                        </m:sup>
                      </m:sSubSup>
                      <m:r>
                        <m:rPr>
                          <m:sty m:val="p"/>
                        </m:rPr>
                        <a:rPr lang="el-G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sSup>
                        <m:sSupPr>
                          <m:ctrlPr>
                            <a:rPr lang="el-G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𝐕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𝑎𝑑𝑑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Arial 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1263" y="3799366"/>
                <a:ext cx="2773836" cy="49289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9525">
                <a:solidFill>
                  <a:srgbClr val="FF66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565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070" y="2259277"/>
            <a:ext cx="4328361" cy="4073234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4114800" y="3786188"/>
          <a:ext cx="914400" cy="19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80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14800" y="3786188"/>
                        <a:ext cx="914400" cy="198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9823" y="2195704"/>
            <a:ext cx="4349608" cy="4138428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4824729" y="4259303"/>
            <a:ext cx="4293871" cy="474707"/>
            <a:chOff x="4909431" y="3480796"/>
            <a:chExt cx="4293871" cy="474707"/>
          </a:xfrm>
        </p:grpSpPr>
        <p:sp>
          <p:nvSpPr>
            <p:cNvPr id="26" name="TextBox 25"/>
            <p:cNvSpPr txBox="1"/>
            <p:nvPr/>
          </p:nvSpPr>
          <p:spPr>
            <a:xfrm>
              <a:off x="4909431" y="3480796"/>
              <a:ext cx="42938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Step 2: Compute 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27" name="Object 26"/>
            <p:cNvGraphicFramePr>
              <a:graphicFrameLocks noChangeAspect="1"/>
            </p:cNvGraphicFramePr>
            <p:nvPr>
              <p:extLst/>
            </p:nvPr>
          </p:nvGraphicFramePr>
          <p:xfrm>
            <a:off x="7476546" y="3485494"/>
            <a:ext cx="964756" cy="4700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81" name="Equation" r:id="rId8" imgW="495000" imgH="241200" progId="Equation.DSMT4">
                    <p:embed/>
                  </p:oleObj>
                </mc:Choice>
                <mc:Fallback>
                  <p:oleObj name="Equation" r:id="rId8" imgW="495000" imgH="241200" progId="Equation.DSMT4">
                    <p:embed/>
                    <p:pic>
                      <p:nvPicPr>
                        <p:cNvPr id="27" name="Object 26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7476546" y="3485494"/>
                          <a:ext cx="964756" cy="47000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" name="Right Arrow 27"/>
          <p:cNvSpPr/>
          <p:nvPr/>
        </p:nvSpPr>
        <p:spPr bwMode="auto">
          <a:xfrm>
            <a:off x="486804" y="3031579"/>
            <a:ext cx="152400" cy="55841"/>
          </a:xfrm>
          <a:prstGeom prst="rightArrow">
            <a:avLst/>
          </a:prstGeom>
          <a:solidFill>
            <a:schemeClr val="tx2"/>
          </a:solidFill>
          <a:ln w="349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ight Arrow 28"/>
          <p:cNvSpPr/>
          <p:nvPr/>
        </p:nvSpPr>
        <p:spPr bwMode="auto">
          <a:xfrm rot="5400000" flipV="1">
            <a:off x="1368180" y="2192844"/>
            <a:ext cx="152823" cy="47939"/>
          </a:xfrm>
          <a:prstGeom prst="rightArrow">
            <a:avLst/>
          </a:prstGeom>
          <a:solidFill>
            <a:schemeClr val="tx2"/>
          </a:solidFill>
          <a:ln w="349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/>
          </p:nvPr>
        </p:nvGraphicFramePr>
        <p:xfrm>
          <a:off x="29604" y="2813865"/>
          <a:ext cx="457200" cy="435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82" name="Equation" r:id="rId10" imgW="266400" imgH="253800" progId="Equation.DSMT4">
                  <p:embed/>
                </p:oleObj>
              </mc:Choice>
              <mc:Fallback>
                <p:oleObj name="Equation" r:id="rId10" imgW="266400" imgH="253800" progId="Equation.DSMT4">
                  <p:embed/>
                  <p:pic>
                    <p:nvPicPr>
                      <p:cNvPr id="30" name="Object 29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9604" y="2813865"/>
                        <a:ext cx="457200" cy="4354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/>
          </p:nvPr>
        </p:nvGraphicFramePr>
        <p:xfrm>
          <a:off x="1305048" y="1687067"/>
          <a:ext cx="327025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83" name="Equation" r:id="rId12" imgW="190440" imgH="279360" progId="Equation.DSMT4">
                  <p:embed/>
                </p:oleObj>
              </mc:Choice>
              <mc:Fallback>
                <p:oleObj name="Equation" r:id="rId12" imgW="190440" imgH="279360" progId="Equation.DSMT4">
                  <p:embed/>
                  <p:pic>
                    <p:nvPicPr>
                      <p:cNvPr id="31" name="Object 30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305048" y="1687067"/>
                        <a:ext cx="327025" cy="481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" name="Group 31"/>
          <p:cNvGrpSpPr/>
          <p:nvPr/>
        </p:nvGrpSpPr>
        <p:grpSpPr>
          <a:xfrm>
            <a:off x="4850130" y="1897662"/>
            <a:ext cx="4166870" cy="461665"/>
            <a:chOff x="4850130" y="1367310"/>
            <a:chExt cx="4166870" cy="461665"/>
          </a:xfrm>
        </p:grpSpPr>
        <p:sp>
          <p:nvSpPr>
            <p:cNvPr id="33" name="TextBox 32"/>
            <p:cNvSpPr txBox="1"/>
            <p:nvPr/>
          </p:nvSpPr>
          <p:spPr>
            <a:xfrm>
              <a:off x="4850130" y="1367310"/>
              <a:ext cx="41668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US" sz="2400" b="1" u="sng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or cluster       and others</a:t>
              </a:r>
              <a:endParaRPr lang="en-US" sz="2400" b="1" u="sng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34" name="Object 33"/>
            <p:cNvGraphicFramePr>
              <a:graphicFrameLocks noChangeAspect="1"/>
            </p:cNvGraphicFramePr>
            <p:nvPr>
              <p:extLst/>
            </p:nvPr>
          </p:nvGraphicFramePr>
          <p:xfrm>
            <a:off x="6546213" y="1457032"/>
            <a:ext cx="549275" cy="307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84" name="Equation" r:id="rId14" imgW="317160" imgH="177480" progId="Equation.DSMT4">
                    <p:embed/>
                  </p:oleObj>
                </mc:Choice>
                <mc:Fallback>
                  <p:oleObj name="Equation" r:id="rId14" imgW="317160" imgH="177480" progId="Equation.DSMT4">
                    <p:embed/>
                    <p:pic>
                      <p:nvPicPr>
                        <p:cNvPr id="34" name="Object 33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6546213" y="1457032"/>
                          <a:ext cx="549275" cy="3079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TextBox 34"/>
          <p:cNvSpPr txBox="1"/>
          <p:nvPr/>
        </p:nvSpPr>
        <p:spPr>
          <a:xfrm>
            <a:off x="4814126" y="2414422"/>
            <a:ext cx="4293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Step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0: Update cluster basis to account for the fill-ins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814126" y="3293778"/>
                <a:ext cx="4293871" cy="8669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Step 1</a:t>
                </a:r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2400" b="1" dirty="0" smtClean="0">
                    <a:latin typeface="Arial "/>
                    <a:cs typeface="Arial" panose="020B0604020202020204" pitchFamily="34" charset="0"/>
                  </a:rPr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sz="24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2400" b="1" dirty="0">
                                <a:latin typeface="Arial "/>
                                <a:cs typeface="Arial" panose="020B0604020202020204" pitchFamily="34" charset="0"/>
                              </a:rPr>
                              <m:t>V</m:t>
                            </m:r>
                            <m:r>
                              <m:rPr>
                                <m:nor/>
                              </m:rPr>
                              <a:rPr lang="en-US" sz="2400" b="1" baseline="-25000" dirty="0">
                                <a:latin typeface="Arial "/>
                                <a:cs typeface="Arial" panose="020B0604020202020204" pitchFamily="34" charset="0"/>
                              </a:rPr>
                              <m:t>i</m:t>
                            </m:r>
                          </m:e>
                        </m:acc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⊥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400" b="1" dirty="0">
                    <a:latin typeface="Arial "/>
                    <a:cs typeface="Arial" panose="020B0604020202020204" pitchFamily="34" charset="0"/>
                  </a:rPr>
                  <a:t>of cluster basis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4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𝐕</m:t>
                            </m:r>
                          </m:e>
                        </m:acc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, and combine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4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𝐐</m:t>
                            </m:r>
                          </m:e>
                        </m:acc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𝒊</m:t>
                        </m:r>
                      </m:sub>
                    </m:sSub>
                  </m:oMath>
                </a14:m>
                <a:endParaRPr lang="en-US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126" y="3293778"/>
                <a:ext cx="4293871" cy="866969"/>
              </a:xfrm>
              <a:prstGeom prst="rect">
                <a:avLst/>
              </a:prstGeom>
              <a:blipFill>
                <a:blip r:embed="rId16"/>
                <a:stretch>
                  <a:fillRect l="-2273" t="-2098" r="-7813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457199" y="533400"/>
            <a:ext cx="8277225" cy="1143000"/>
          </a:xfrm>
        </p:spPr>
        <p:txBody>
          <a:bodyPr/>
          <a:lstStyle/>
          <a:p>
            <a:r>
              <a:rPr lang="en-US" altLang="zh-CN" dirty="0">
                <a:latin typeface="Impact" panose="020B0806030902050204" pitchFamily="34" charset="0"/>
                <a:ea typeface="宋体" pitchFamily="2" charset="-122"/>
                <a:cs typeface="Arial" panose="020B0604020202020204" pitchFamily="34" charset="0"/>
              </a:rPr>
              <a:t>Proposed Direct </a:t>
            </a:r>
            <a:r>
              <a:rPr lang="en-US" altLang="zh-CN" dirty="0" smtClean="0">
                <a:latin typeface="Impact" panose="020B0806030902050204" pitchFamily="34" charset="0"/>
                <a:ea typeface="宋体" pitchFamily="2" charset="-122"/>
                <a:cs typeface="Arial" panose="020B0604020202020204" pitchFamily="34" charset="0"/>
              </a:rPr>
              <a:t>Solution: Leaf leve</a:t>
            </a:r>
            <a:r>
              <a:rPr lang="en-US" altLang="zh-CN" dirty="0">
                <a:latin typeface="Impact" panose="020B0806030902050204" pitchFamily="34" charset="0"/>
                <a:ea typeface="宋体" pitchFamily="2" charset="-122"/>
                <a:cs typeface="Arial" panose="020B0604020202020204" pitchFamily="34" charset="0"/>
              </a:rPr>
              <a:t>l</a:t>
            </a:r>
            <a:r>
              <a:rPr lang="en-US" altLang="zh-CN" dirty="0" smtClean="0">
                <a:latin typeface="Impact" panose="020B080603090205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endParaRPr lang="en-US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06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570" y="1967177"/>
            <a:ext cx="4328361" cy="4073234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4051300" y="3494088"/>
          <a:ext cx="914400" cy="19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4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51300" y="3494088"/>
                        <a:ext cx="914400" cy="198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6899" y="1903603"/>
            <a:ext cx="4347905" cy="4136807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57199" y="533400"/>
            <a:ext cx="8277225" cy="1143000"/>
          </a:xfrm>
        </p:spPr>
        <p:txBody>
          <a:bodyPr/>
          <a:lstStyle/>
          <a:p>
            <a:r>
              <a:rPr lang="en-US" altLang="zh-CN" dirty="0">
                <a:latin typeface="Impact" panose="020B0806030902050204" pitchFamily="34" charset="0"/>
                <a:ea typeface="宋体" pitchFamily="2" charset="-122"/>
                <a:cs typeface="Arial" panose="020B0604020202020204" pitchFamily="34" charset="0"/>
              </a:rPr>
              <a:t>Proposed Direct </a:t>
            </a:r>
            <a:r>
              <a:rPr lang="en-US" altLang="zh-CN" dirty="0" smtClean="0">
                <a:latin typeface="Impact" panose="020B0806030902050204" pitchFamily="34" charset="0"/>
                <a:ea typeface="宋体" pitchFamily="2" charset="-122"/>
                <a:cs typeface="Arial" panose="020B0604020202020204" pitchFamily="34" charset="0"/>
              </a:rPr>
              <a:t>Solution: Leaf leve</a:t>
            </a:r>
            <a:r>
              <a:rPr lang="en-US" altLang="zh-CN" dirty="0">
                <a:latin typeface="Impact" panose="020B0806030902050204" pitchFamily="34" charset="0"/>
                <a:ea typeface="宋体" pitchFamily="2" charset="-122"/>
                <a:cs typeface="Arial" panose="020B0604020202020204" pitchFamily="34" charset="0"/>
              </a:rPr>
              <a:t>l</a:t>
            </a:r>
            <a:r>
              <a:rPr lang="en-US" altLang="zh-CN" dirty="0" smtClean="0">
                <a:latin typeface="Impact" panose="020B080603090205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endParaRPr lang="en-US" dirty="0">
              <a:latin typeface="Impact" panose="020B080603090205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812029" y="4172676"/>
            <a:ext cx="4293871" cy="474707"/>
            <a:chOff x="4909431" y="3480796"/>
            <a:chExt cx="4293871" cy="474707"/>
          </a:xfrm>
        </p:grpSpPr>
        <p:sp>
          <p:nvSpPr>
            <p:cNvPr id="29" name="TextBox 28"/>
            <p:cNvSpPr txBox="1"/>
            <p:nvPr/>
          </p:nvSpPr>
          <p:spPr>
            <a:xfrm>
              <a:off x="4909431" y="3480796"/>
              <a:ext cx="42938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Step 2: Compute 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30" name="Object 29"/>
            <p:cNvGraphicFramePr>
              <a:graphicFrameLocks noChangeAspect="1"/>
            </p:cNvGraphicFramePr>
            <p:nvPr>
              <p:extLst/>
            </p:nvPr>
          </p:nvGraphicFramePr>
          <p:xfrm>
            <a:off x="7476546" y="3485494"/>
            <a:ext cx="964756" cy="4700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195" name="Equation" r:id="rId8" imgW="495000" imgH="241200" progId="Equation.DSMT4">
                    <p:embed/>
                  </p:oleObj>
                </mc:Choice>
                <mc:Fallback>
                  <p:oleObj name="Equation" r:id="rId8" imgW="495000" imgH="241200" progId="Equation.DSMT4">
                    <p:embed/>
                    <p:pic>
                      <p:nvPicPr>
                        <p:cNvPr id="30" name="Object 29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7476546" y="3485494"/>
                          <a:ext cx="964756" cy="47000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1" name="Group 30"/>
          <p:cNvGrpSpPr/>
          <p:nvPr/>
        </p:nvGrpSpPr>
        <p:grpSpPr>
          <a:xfrm>
            <a:off x="4850130" y="1897662"/>
            <a:ext cx="4166870" cy="461665"/>
            <a:chOff x="4850130" y="1367310"/>
            <a:chExt cx="4166870" cy="461665"/>
          </a:xfrm>
        </p:grpSpPr>
        <p:sp>
          <p:nvSpPr>
            <p:cNvPr id="35" name="TextBox 34"/>
            <p:cNvSpPr txBox="1"/>
            <p:nvPr/>
          </p:nvSpPr>
          <p:spPr>
            <a:xfrm>
              <a:off x="4850130" y="1367310"/>
              <a:ext cx="41668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US" sz="2400" b="1" u="sng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or cluster       and others</a:t>
              </a:r>
              <a:endParaRPr lang="en-US" sz="2400" b="1" u="sng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36" name="Object 35"/>
            <p:cNvGraphicFramePr>
              <a:graphicFrameLocks noChangeAspect="1"/>
            </p:cNvGraphicFramePr>
            <p:nvPr>
              <p:extLst/>
            </p:nvPr>
          </p:nvGraphicFramePr>
          <p:xfrm>
            <a:off x="6546213" y="1457032"/>
            <a:ext cx="549275" cy="307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196" name="Equation" r:id="rId10" imgW="317160" imgH="177480" progId="Equation.DSMT4">
                    <p:embed/>
                  </p:oleObj>
                </mc:Choice>
                <mc:Fallback>
                  <p:oleObj name="Equation" r:id="rId10" imgW="317160" imgH="177480" progId="Equation.DSMT4">
                    <p:embed/>
                    <p:pic>
                      <p:nvPicPr>
                        <p:cNvPr id="36" name="Object 35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6546213" y="1457032"/>
                          <a:ext cx="549275" cy="3079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7" name="TextBox 36"/>
          <p:cNvSpPr txBox="1"/>
          <p:nvPr/>
        </p:nvSpPr>
        <p:spPr>
          <a:xfrm>
            <a:off x="4814126" y="2414422"/>
            <a:ext cx="4293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Step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0: Update cluster basis to account for the fill-ins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814126" y="3293778"/>
                <a:ext cx="4293871" cy="1236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Step 1</a:t>
                </a:r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2400" b="1" dirty="0" smtClean="0">
                    <a:latin typeface="Arial "/>
                    <a:cs typeface="Arial" panose="020B0604020202020204" pitchFamily="34" charset="0"/>
                  </a:rPr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sz="24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2400" b="1" dirty="0">
                                <a:latin typeface="Arial "/>
                                <a:cs typeface="Arial" panose="020B0604020202020204" pitchFamily="34" charset="0"/>
                              </a:rPr>
                              <m:t>V</m:t>
                            </m:r>
                            <m:r>
                              <m:rPr>
                                <m:nor/>
                              </m:rPr>
                              <a:rPr lang="en-US" sz="2400" b="1" baseline="-25000" dirty="0">
                                <a:latin typeface="Arial "/>
                                <a:cs typeface="Arial" panose="020B0604020202020204" pitchFamily="34" charset="0"/>
                              </a:rPr>
                              <m:t>i</m:t>
                            </m:r>
                          </m:e>
                        </m:acc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⊥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400" b="1" dirty="0">
                    <a:latin typeface="Arial "/>
                    <a:cs typeface="Arial" panose="020B0604020202020204" pitchFamily="34" charset="0"/>
                  </a:rPr>
                  <a:t>of cluster basis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4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𝐕</m:t>
                            </m:r>
                          </m:e>
                        </m:acc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and combine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4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𝐐</m:t>
                            </m:r>
                          </m:e>
                        </m:acc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𝒊</m:t>
                        </m:r>
                      </m:sub>
                    </m:sSub>
                  </m:oMath>
                </a14:m>
                <a:endParaRPr lang="en-US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126" y="3293778"/>
                <a:ext cx="4293871" cy="1236300"/>
              </a:xfrm>
              <a:prstGeom prst="rect">
                <a:avLst/>
              </a:prstGeom>
              <a:blipFill>
                <a:blip r:embed="rId12"/>
                <a:stretch>
                  <a:fillRect l="-2273" t="-1478" r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/>
          <p:cNvGrpSpPr/>
          <p:nvPr/>
        </p:nvGrpSpPr>
        <p:grpSpPr>
          <a:xfrm>
            <a:off x="4844681" y="4747513"/>
            <a:ext cx="4172319" cy="1200329"/>
            <a:chOff x="5065035" y="4863537"/>
            <a:chExt cx="4655821" cy="120032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3" name="TextBox 42"/>
            <p:cNvSpPr txBox="1"/>
            <p:nvPr/>
          </p:nvSpPr>
          <p:spPr>
            <a:xfrm>
              <a:off x="5065035" y="4863537"/>
              <a:ext cx="4655821" cy="12003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Step 3: Partial LU factorization to eliminate first (         ) unknowns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44" name="Object 43"/>
            <p:cNvGraphicFramePr>
              <a:graphicFrameLocks noChangeAspect="1"/>
            </p:cNvGraphicFramePr>
            <p:nvPr>
              <p:extLst/>
            </p:nvPr>
          </p:nvGraphicFramePr>
          <p:xfrm>
            <a:off x="6077987" y="5696592"/>
            <a:ext cx="696001" cy="3143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197" name="Equation" r:id="rId13" imgW="393480" imgH="177480" progId="Equation.DSMT4">
                    <p:embed/>
                  </p:oleObj>
                </mc:Choice>
                <mc:Fallback>
                  <p:oleObj name="Equation" r:id="rId13" imgW="393480" imgH="177480" progId="Equation.DSMT4">
                    <p:embed/>
                    <p:pic>
                      <p:nvPicPr>
                        <p:cNvPr id="44" name="Object 43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6077987" y="5696592"/>
                          <a:ext cx="696001" cy="31432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47138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970" y="2068777"/>
            <a:ext cx="4328361" cy="4073234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3949700" y="3595688"/>
          <a:ext cx="914400" cy="19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18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49700" y="3595688"/>
                        <a:ext cx="914400" cy="198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300" y="2029063"/>
            <a:ext cx="4325035" cy="4112948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4812029" y="4259303"/>
            <a:ext cx="4293871" cy="474707"/>
            <a:chOff x="4909431" y="3480796"/>
            <a:chExt cx="4293871" cy="474707"/>
          </a:xfrm>
        </p:grpSpPr>
        <p:sp>
          <p:nvSpPr>
            <p:cNvPr id="21" name="TextBox 20"/>
            <p:cNvSpPr txBox="1"/>
            <p:nvPr/>
          </p:nvSpPr>
          <p:spPr>
            <a:xfrm>
              <a:off x="4909431" y="3480796"/>
              <a:ext cx="42938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Step 2: Compute 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22" name="Object 21"/>
            <p:cNvGraphicFramePr>
              <a:graphicFrameLocks noChangeAspect="1"/>
            </p:cNvGraphicFramePr>
            <p:nvPr>
              <p:extLst/>
            </p:nvPr>
          </p:nvGraphicFramePr>
          <p:xfrm>
            <a:off x="7476546" y="3485494"/>
            <a:ext cx="964756" cy="4700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219" name="Equation" r:id="rId8" imgW="495000" imgH="241200" progId="Equation.DSMT4">
                    <p:embed/>
                  </p:oleObj>
                </mc:Choice>
                <mc:Fallback>
                  <p:oleObj name="Equation" r:id="rId8" imgW="495000" imgH="241200" progId="Equation.DSMT4">
                    <p:embed/>
                    <p:pic>
                      <p:nvPicPr>
                        <p:cNvPr id="22" name="Object 21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7476546" y="3485494"/>
                          <a:ext cx="964756" cy="47000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4" name="Group 23"/>
          <p:cNvGrpSpPr/>
          <p:nvPr/>
        </p:nvGrpSpPr>
        <p:grpSpPr>
          <a:xfrm>
            <a:off x="4850130" y="1897662"/>
            <a:ext cx="4166870" cy="461665"/>
            <a:chOff x="4850130" y="1367310"/>
            <a:chExt cx="4166870" cy="461665"/>
          </a:xfrm>
        </p:grpSpPr>
        <p:sp>
          <p:nvSpPr>
            <p:cNvPr id="28" name="TextBox 27"/>
            <p:cNvSpPr txBox="1"/>
            <p:nvPr/>
          </p:nvSpPr>
          <p:spPr>
            <a:xfrm>
              <a:off x="4850130" y="1367310"/>
              <a:ext cx="41668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US" sz="2400" b="1" u="sng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or cluster       and others</a:t>
              </a:r>
              <a:endParaRPr lang="en-US" sz="2400" b="1" u="sng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29" name="Object 28"/>
            <p:cNvGraphicFramePr>
              <a:graphicFrameLocks noChangeAspect="1"/>
            </p:cNvGraphicFramePr>
            <p:nvPr>
              <p:extLst/>
            </p:nvPr>
          </p:nvGraphicFramePr>
          <p:xfrm>
            <a:off x="6546213" y="1457032"/>
            <a:ext cx="549275" cy="307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220" name="Equation" r:id="rId10" imgW="317160" imgH="177480" progId="Equation.DSMT4">
                    <p:embed/>
                  </p:oleObj>
                </mc:Choice>
                <mc:Fallback>
                  <p:oleObj name="Equation" r:id="rId10" imgW="317160" imgH="177480" progId="Equation.DSMT4">
                    <p:embed/>
                    <p:pic>
                      <p:nvPicPr>
                        <p:cNvPr id="29" name="Object 28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6546213" y="1457032"/>
                          <a:ext cx="549275" cy="3079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" name="TextBox 29"/>
          <p:cNvSpPr txBox="1"/>
          <p:nvPr/>
        </p:nvSpPr>
        <p:spPr>
          <a:xfrm>
            <a:off x="4814126" y="2414422"/>
            <a:ext cx="4293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Step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0: Update cluster basis to account for the fill-ins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814126" y="3293778"/>
                <a:ext cx="4293871" cy="1236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Step 1</a:t>
                </a:r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2400" b="1" dirty="0" smtClean="0">
                    <a:latin typeface="Arial "/>
                    <a:cs typeface="Arial" panose="020B0604020202020204" pitchFamily="34" charset="0"/>
                  </a:rPr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sz="24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2400" b="1" dirty="0">
                                <a:latin typeface="Arial "/>
                                <a:cs typeface="Arial" panose="020B0604020202020204" pitchFamily="34" charset="0"/>
                              </a:rPr>
                              <m:t>V</m:t>
                            </m:r>
                            <m:r>
                              <m:rPr>
                                <m:nor/>
                              </m:rPr>
                              <a:rPr lang="en-US" sz="2400" b="1" baseline="-25000" dirty="0">
                                <a:latin typeface="Arial "/>
                                <a:cs typeface="Arial" panose="020B0604020202020204" pitchFamily="34" charset="0"/>
                              </a:rPr>
                              <m:t>i</m:t>
                            </m:r>
                          </m:e>
                        </m:acc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⊥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400" b="1" dirty="0">
                    <a:latin typeface="Arial "/>
                    <a:cs typeface="Arial" panose="020B0604020202020204" pitchFamily="34" charset="0"/>
                  </a:rPr>
                  <a:t>of cluster basis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4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𝐕</m:t>
                            </m:r>
                          </m:e>
                        </m:acc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and combine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4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𝐐</m:t>
                            </m:r>
                          </m:e>
                        </m:acc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𝒊</m:t>
                        </m:r>
                      </m:sub>
                    </m:sSub>
                  </m:oMath>
                </a14:m>
                <a:endParaRPr lang="en-US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126" y="3293778"/>
                <a:ext cx="4293871" cy="1236300"/>
              </a:xfrm>
              <a:prstGeom prst="rect">
                <a:avLst/>
              </a:prstGeom>
              <a:blipFill>
                <a:blip r:embed="rId12"/>
                <a:stretch>
                  <a:fillRect l="-2273" t="-1478" r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/>
          <p:cNvGrpSpPr/>
          <p:nvPr/>
        </p:nvGrpSpPr>
        <p:grpSpPr>
          <a:xfrm>
            <a:off x="4844681" y="4834140"/>
            <a:ext cx="4172319" cy="1200329"/>
            <a:chOff x="5065035" y="4863537"/>
            <a:chExt cx="4655821" cy="120032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9" name="TextBox 38"/>
            <p:cNvSpPr txBox="1"/>
            <p:nvPr/>
          </p:nvSpPr>
          <p:spPr>
            <a:xfrm>
              <a:off x="5065035" y="4863537"/>
              <a:ext cx="465582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Step 3: Partial LU factorization to eliminate first (         ) unknowns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40" name="Object 39"/>
            <p:cNvGraphicFramePr>
              <a:graphicFrameLocks noChangeAspect="1"/>
            </p:cNvGraphicFramePr>
            <p:nvPr>
              <p:extLst/>
            </p:nvPr>
          </p:nvGraphicFramePr>
          <p:xfrm>
            <a:off x="6077987" y="5696592"/>
            <a:ext cx="696001" cy="3143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221" name="Equation" r:id="rId13" imgW="393480" imgH="177480" progId="Equation.DSMT4">
                    <p:embed/>
                  </p:oleObj>
                </mc:Choice>
                <mc:Fallback>
                  <p:oleObj name="Equation" r:id="rId13" imgW="393480" imgH="177480" progId="Equation.DSMT4">
                    <p:embed/>
                    <p:pic>
                      <p:nvPicPr>
                        <p:cNvPr id="40" name="Object 39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6077987" y="5696592"/>
                          <a:ext cx="696001" cy="31432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457199" y="533400"/>
            <a:ext cx="8277225" cy="1143000"/>
          </a:xfrm>
        </p:spPr>
        <p:txBody>
          <a:bodyPr/>
          <a:lstStyle/>
          <a:p>
            <a:r>
              <a:rPr lang="en-US" altLang="zh-CN" dirty="0">
                <a:latin typeface="Impact" panose="020B0806030902050204" pitchFamily="34" charset="0"/>
                <a:ea typeface="宋体" pitchFamily="2" charset="-122"/>
                <a:cs typeface="Arial" panose="020B0604020202020204" pitchFamily="34" charset="0"/>
              </a:rPr>
              <a:t>Proposed Direct </a:t>
            </a:r>
            <a:r>
              <a:rPr lang="en-US" altLang="zh-CN" dirty="0" smtClean="0">
                <a:latin typeface="Impact" panose="020B0806030902050204" pitchFamily="34" charset="0"/>
                <a:ea typeface="宋体" pitchFamily="2" charset="-122"/>
                <a:cs typeface="Arial" panose="020B0604020202020204" pitchFamily="34" charset="0"/>
              </a:rPr>
              <a:t>Solution: Leaf leve</a:t>
            </a:r>
            <a:r>
              <a:rPr lang="en-US" altLang="zh-CN" dirty="0">
                <a:latin typeface="Impact" panose="020B0806030902050204" pitchFamily="34" charset="0"/>
                <a:ea typeface="宋体" pitchFamily="2" charset="-122"/>
                <a:cs typeface="Arial" panose="020B0604020202020204" pitchFamily="34" charset="0"/>
              </a:rPr>
              <a:t>l</a:t>
            </a:r>
            <a:r>
              <a:rPr lang="en-US" altLang="zh-CN" dirty="0" smtClean="0">
                <a:latin typeface="Impact" panose="020B080603090205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endParaRPr lang="en-US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24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3068" y="1857046"/>
            <a:ext cx="520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Matrix obtained after leaf clusters are factorized: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4191000" y="3987356"/>
          <a:ext cx="914400" cy="19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2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91000" y="3987356"/>
                        <a:ext cx="914400" cy="198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068" y="2760621"/>
            <a:ext cx="3873612" cy="366964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561492" y="2723946"/>
            <a:ext cx="39260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"/>
              </a:rPr>
              <a:t>Two more steps: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Arial "/>
              </a:rPr>
              <a:t>Update leaf-level coupling matrices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Arial "/>
              </a:rPr>
              <a:t>Update transfer matrix at one level higher</a:t>
            </a:r>
            <a:endParaRPr lang="en-US" sz="2400" b="1" dirty="0">
              <a:latin typeface="Arial 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4561492" y="4575730"/>
          <a:ext cx="4068328" cy="1627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3" name="Equation" r:id="rId7" imgW="2476440" imgH="990360" progId="Equation.DSMT4">
                  <p:embed/>
                </p:oleObj>
              </mc:Choice>
              <mc:Fallback>
                <p:oleObj name="Equation" r:id="rId7" imgW="2476440" imgH="99036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61492" y="4575730"/>
                        <a:ext cx="4068328" cy="16273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199" y="533400"/>
            <a:ext cx="8277225" cy="1143000"/>
          </a:xfrm>
        </p:spPr>
        <p:txBody>
          <a:bodyPr/>
          <a:lstStyle/>
          <a:p>
            <a:r>
              <a:rPr lang="en-US" altLang="zh-CN" dirty="0">
                <a:latin typeface="Impact" panose="020B0806030902050204" pitchFamily="34" charset="0"/>
                <a:ea typeface="宋体" pitchFamily="2" charset="-122"/>
                <a:cs typeface="Arial" panose="020B0604020202020204" pitchFamily="34" charset="0"/>
              </a:rPr>
              <a:t>Proposed Direct </a:t>
            </a:r>
            <a:r>
              <a:rPr lang="en-US" altLang="zh-CN" dirty="0" smtClean="0">
                <a:latin typeface="Impact" panose="020B0806030902050204" pitchFamily="34" charset="0"/>
                <a:ea typeface="宋体" pitchFamily="2" charset="-122"/>
                <a:cs typeface="Arial" panose="020B0604020202020204" pitchFamily="34" charset="0"/>
              </a:rPr>
              <a:t>Solution: Leaf leve</a:t>
            </a:r>
            <a:r>
              <a:rPr lang="en-US" altLang="zh-CN" dirty="0">
                <a:latin typeface="Impact" panose="020B0806030902050204" pitchFamily="34" charset="0"/>
                <a:ea typeface="宋体" pitchFamily="2" charset="-122"/>
                <a:cs typeface="Arial" panose="020B0604020202020204" pitchFamily="34" charset="0"/>
              </a:rPr>
              <a:t>l</a:t>
            </a:r>
            <a:r>
              <a:rPr lang="en-US" altLang="zh-CN" dirty="0" smtClean="0">
                <a:latin typeface="Impact" panose="020B080603090205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endParaRPr lang="en-US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55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4114800" y="3987356"/>
          <a:ext cx="914400" cy="19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6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4800" y="3987356"/>
                        <a:ext cx="914400" cy="198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68" y="2417721"/>
            <a:ext cx="3873612" cy="366964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943651" y="3492991"/>
            <a:ext cx="1380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 "/>
              </a:rPr>
              <a:t>Merge</a:t>
            </a:r>
            <a:endParaRPr lang="en-US" sz="2800" b="1" dirty="0">
              <a:latin typeface="Arial 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28303" y="2410456"/>
            <a:ext cx="3873613" cy="367559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199" y="533400"/>
            <a:ext cx="8277225" cy="1143000"/>
          </a:xfrm>
        </p:spPr>
        <p:txBody>
          <a:bodyPr/>
          <a:lstStyle/>
          <a:p>
            <a:r>
              <a:rPr lang="en-US" altLang="zh-CN" dirty="0">
                <a:latin typeface="Impact" panose="020B0806030902050204" pitchFamily="34" charset="0"/>
                <a:ea typeface="宋体" pitchFamily="2" charset="-122"/>
                <a:cs typeface="Arial" panose="020B0604020202020204" pitchFamily="34" charset="0"/>
              </a:rPr>
              <a:t>Proposed Direct </a:t>
            </a:r>
            <a:r>
              <a:rPr lang="en-US" altLang="zh-CN" dirty="0" smtClean="0">
                <a:latin typeface="Impact" panose="020B0806030902050204" pitchFamily="34" charset="0"/>
                <a:ea typeface="宋体" pitchFamily="2" charset="-122"/>
                <a:cs typeface="Arial" panose="020B0604020202020204" pitchFamily="34" charset="0"/>
              </a:rPr>
              <a:t>Solution: Leaf leve</a:t>
            </a:r>
            <a:r>
              <a:rPr lang="en-US" altLang="zh-CN" dirty="0">
                <a:latin typeface="Impact" panose="020B0806030902050204" pitchFamily="34" charset="0"/>
                <a:ea typeface="宋体" pitchFamily="2" charset="-122"/>
                <a:cs typeface="Arial" panose="020B0604020202020204" pitchFamily="34" charset="0"/>
              </a:rPr>
              <a:t>l</a:t>
            </a:r>
            <a:r>
              <a:rPr lang="en-US" altLang="zh-CN" dirty="0" smtClean="0">
                <a:latin typeface="Impact" panose="020B080603090205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endParaRPr lang="en-US" dirty="0">
              <a:latin typeface="Impact" panose="020B0806030902050204" pitchFamily="34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4152900" y="4003580"/>
            <a:ext cx="749300" cy="5461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797807" y="5695779"/>
            <a:ext cx="265584" cy="423512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258134" y="6151220"/>
                <a:ext cx="173342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latin typeface="Arial 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134" y="6151220"/>
                <a:ext cx="1733423" cy="461665"/>
              </a:xfrm>
              <a:prstGeom prst="rect">
                <a:avLst/>
              </a:prstGeom>
              <a:blipFill>
                <a:blip r:embed="rId8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6610594" y="1944922"/>
            <a:ext cx="1368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Level 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4309" y="1892198"/>
            <a:ext cx="2020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Level 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l+1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521548" y="6151219"/>
                <a:ext cx="19722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/>
                  <a:t>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sz="2400" dirty="0">
                  <a:latin typeface="Arial 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1548" y="6151219"/>
                <a:ext cx="1972271" cy="461665"/>
              </a:xfrm>
              <a:prstGeom prst="rect">
                <a:avLst/>
              </a:prstGeom>
              <a:blipFill>
                <a:blip r:embed="rId9"/>
                <a:stretch>
                  <a:fillRect l="-495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 bwMode="auto">
          <a:xfrm>
            <a:off x="7440305" y="4605286"/>
            <a:ext cx="471661" cy="423512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615493" y="5092955"/>
            <a:ext cx="14302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i="1" baseline="30000" dirty="0" smtClean="0"/>
              <a:t>l</a:t>
            </a:r>
            <a:r>
              <a:rPr lang="en-US" sz="2400" i="1" dirty="0" smtClean="0"/>
              <a:t> clusters</a:t>
            </a:r>
            <a:endParaRPr lang="en-US" sz="2400" dirty="0">
              <a:latin typeface="Arial "/>
            </a:endParaRPr>
          </a:p>
        </p:txBody>
      </p:sp>
      <p:sp>
        <p:nvSpPr>
          <p:cNvPr id="6" name="Left Brace 5"/>
          <p:cNvSpPr/>
          <p:nvPr/>
        </p:nvSpPr>
        <p:spPr bwMode="auto">
          <a:xfrm>
            <a:off x="7045693" y="4826667"/>
            <a:ext cx="281561" cy="1090493"/>
          </a:xfrm>
          <a:prstGeom prst="leftBrace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62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18" grpId="0"/>
      <p:bldP spid="20" grpId="0" animBg="1"/>
      <p:bldP spid="21" grpId="0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070" y="1802077"/>
            <a:ext cx="4328361" cy="4073234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4114800" y="3328988"/>
          <a:ext cx="914400" cy="19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0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14800" y="3328988"/>
                        <a:ext cx="914400" cy="198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364" y="1730778"/>
            <a:ext cx="4323232" cy="415405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910137" y="1887235"/>
            <a:ext cx="4293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Second: Repeat step 0~3 the same as leaf level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907283" y="2722516"/>
            <a:ext cx="4274455" cy="3082511"/>
            <a:chOff x="4869544" y="4775998"/>
            <a:chExt cx="4274455" cy="30825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4869544" y="4775998"/>
                  <a:ext cx="4274455" cy="30825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r>
                    <a:rPr lang="en-US" sz="24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Step 0: Update transfer matrix to </a:t>
                  </a:r>
                  <a:r>
                    <a:rPr lang="en-US" sz="24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account for the fill-ins </a:t>
                  </a:r>
                  <a:endPara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r>
                    <a:rPr lang="en-US" sz="24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Step </a:t>
                  </a:r>
                  <a:r>
                    <a:rPr lang="en-US" sz="24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1: </a:t>
                  </a:r>
                  <a:r>
                    <a:rPr lang="en-US" sz="2400" b="1" dirty="0">
                      <a:latin typeface="Arial "/>
                      <a:cs typeface="Arial" panose="020B0604020202020204" pitchFamily="34" charset="0"/>
                    </a:rPr>
                    <a:t>Find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nor/>
                                </m:rPr>
                                <a:rPr lang="en-US" sz="2400" b="1" i="0" smtClean="0">
                                  <a:latin typeface="Arial "/>
                                  <a:cs typeface="Arial" panose="020B0604020202020204" pitchFamily="34" charset="0"/>
                                </a:rPr>
                                <m:t>T</m:t>
                              </m:r>
                              <m:r>
                                <m:rPr>
                                  <m:nor/>
                                </m:rPr>
                                <a:rPr lang="en-US" sz="2400" b="1" baseline="-25000" dirty="0">
                                  <a:latin typeface="Arial "/>
                                  <a:cs typeface="Arial" panose="020B0604020202020204" pitchFamily="34" charset="0"/>
                                </a:rPr>
                                <m:t>i</m:t>
                              </m:r>
                            </m:e>
                          </m:acc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⊥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a14:m>
                  <a:r>
                    <a:rPr lang="en-US" sz="2400" b="1" dirty="0" smtClean="0">
                      <a:latin typeface="Arial "/>
                      <a:cs typeface="Arial" panose="020B0604020202020204" pitchFamily="34" charset="0"/>
                    </a:rPr>
                    <a:t>of transfer matrices </a:t>
                  </a:r>
                  <a14:m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2400" b="1">
                              <a:latin typeface="Arial "/>
                              <a:cs typeface="Arial" panose="020B0604020202020204" pitchFamily="34" charset="0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en-US" sz="2400" b="1" baseline="-25000" dirty="0">
                              <a:latin typeface="Arial "/>
                              <a:cs typeface="Arial" panose="020B0604020202020204" pitchFamily="34" charset="0"/>
                            </a:rPr>
                            <m:t>i</m:t>
                          </m:r>
                        </m:e>
                      </m:acc>
                    </m:oMath>
                  </a14:m>
                  <a:endParaRPr lang="en-US" sz="2400" b="1" dirty="0" smtClean="0">
                    <a:latin typeface="Arial "/>
                    <a:cs typeface="Arial" panose="020B0604020202020204" pitchFamily="34" charset="0"/>
                  </a:endParaRPr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r>
                    <a:rPr lang="en-US" sz="24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Step 2: Compute </a:t>
                  </a:r>
                  <a:endParaRPr lang="en-US" sz="24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r>
                    <a:rPr lang="en-US" sz="24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Step </a:t>
                  </a:r>
                  <a:r>
                    <a:rPr lang="en-US" sz="24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3: Partial </a:t>
                  </a:r>
                  <a:r>
                    <a:rPr lang="en-US" sz="24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LU </a:t>
                  </a:r>
                  <a:r>
                    <a:rPr lang="en-US" sz="24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factorization</a:t>
                  </a: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9544" y="4775998"/>
                  <a:ext cx="4274455" cy="3082511"/>
                </a:xfrm>
                <a:prstGeom prst="rect">
                  <a:avLst/>
                </a:prstGeom>
                <a:blipFill>
                  <a:blip r:embed="rId8"/>
                  <a:stretch>
                    <a:fillRect l="-1854" t="-1386" b="-43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8" name="Object 17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7782594" y="6707072"/>
                <a:ext cx="823153" cy="40102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3271" name="Equation" r:id="rId9" imgW="495000" imgH="241200" progId="Equation.DSMT4">
                        <p:embed/>
                      </p:oleObj>
                    </mc:Choice>
                    <mc:Fallback>
                      <p:oleObj name="Equation" r:id="rId9" imgW="495000" imgH="241200" progId="Equation.DSMT4">
                        <p:embed/>
                        <p:pic>
                          <p:nvPicPr>
                            <p:cNvPr id="18" name="Object 17"/>
                            <p:cNvPicPr/>
                            <p:nvPr/>
                          </p:nvPicPr>
                          <p:blipFill>
                            <a:blip r:embed="rId10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7782594" y="6707072"/>
                              <a:ext cx="823153" cy="401023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8" name="Object 1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652367834"/>
                    </p:ext>
                  </p:extLst>
                </p:nvPr>
              </p:nvGraphicFramePr>
              <p:xfrm>
                <a:off x="7782594" y="6707072"/>
                <a:ext cx="823153" cy="40102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6387" name="Equation" r:id="rId11" imgW="495000" imgH="241200" progId="Equation.DSMT4">
                        <p:embed/>
                      </p:oleObj>
                    </mc:Choice>
                    <mc:Fallback>
                      <p:oleObj name="Equation" r:id="rId11" imgW="495000" imgH="241200" progId="Equation.DSMT4">
                        <p:embed/>
                        <p:pic>
                          <p:nvPicPr>
                            <p:cNvPr id="18" name="Object 17"/>
                            <p:cNvPicPr/>
                            <p:nvPr/>
                          </p:nvPicPr>
                          <p:blipFill>
                            <a:blip r:embed="rId12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7782594" y="6707072"/>
                              <a:ext cx="823153" cy="401023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199" y="533400"/>
            <a:ext cx="8277225" cy="1143000"/>
          </a:xfrm>
        </p:spPr>
        <p:txBody>
          <a:bodyPr/>
          <a:lstStyle/>
          <a:p>
            <a:r>
              <a:rPr lang="en-US" altLang="zh-CN" dirty="0">
                <a:latin typeface="Impact" panose="020B0806030902050204" pitchFamily="34" charset="0"/>
                <a:ea typeface="宋体" pitchFamily="2" charset="-122"/>
                <a:cs typeface="Arial" panose="020B0604020202020204" pitchFamily="34" charset="0"/>
              </a:rPr>
              <a:t>Proposed Direct </a:t>
            </a:r>
            <a:r>
              <a:rPr lang="en-US" altLang="zh-CN" dirty="0" smtClean="0">
                <a:latin typeface="Impact" panose="020B0806030902050204" pitchFamily="34" charset="0"/>
                <a:ea typeface="宋体" pitchFamily="2" charset="-122"/>
                <a:cs typeface="Arial" panose="020B0604020202020204" pitchFamily="34" charset="0"/>
              </a:rPr>
              <a:t>Solution: Non-Leaf </a:t>
            </a:r>
            <a:endParaRPr lang="en-US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60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20" y="2163098"/>
            <a:ext cx="4362322" cy="326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3" y="1825725"/>
            <a:ext cx="3812457" cy="3729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228600" y="1447800"/>
            <a:ext cx="41424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altLang="zh-CN" sz="2800" b="1" dirty="0">
                <a:ea typeface="SimSun" panose="02010600030101010101" pitchFamily="2" charset="-122"/>
              </a:rPr>
              <a:t>  </a:t>
            </a:r>
            <a:r>
              <a:rPr lang="en-US" altLang="zh-CN" sz="2800" b="1" dirty="0" smtClean="0">
                <a:ea typeface="SimSun" panose="02010600030101010101" pitchFamily="2" charset="-122"/>
              </a:rPr>
              <a:t>Electronic Package</a:t>
            </a:r>
            <a:endParaRPr lang="en-US" altLang="zh-CN" sz="2800" b="1" dirty="0">
              <a:ea typeface="SimSun" panose="02010600030101010101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7004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3874074"/>
              </p:ext>
            </p:extLst>
          </p:nvPr>
        </p:nvGraphicFramePr>
        <p:xfrm>
          <a:off x="4162925" y="3445952"/>
          <a:ext cx="914400" cy="19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4" name="Equation" r:id="rId6" imgW="914400" imgH="198720" progId="Equation.DSMT4">
                  <p:embed/>
                </p:oleObj>
              </mc:Choice>
              <mc:Fallback>
                <p:oleObj name="Equation" r:id="rId6" imgW="914400" imgH="19872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62925" y="3445952"/>
                        <a:ext cx="914400" cy="198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elimination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292" y="1779094"/>
            <a:ext cx="4782961" cy="464190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199" y="1033138"/>
            <a:ext cx="8277225" cy="1143000"/>
          </a:xfrm>
        </p:spPr>
        <p:txBody>
          <a:bodyPr anchor="t" anchorCtr="0"/>
          <a:lstStyle/>
          <a:p>
            <a:r>
              <a:rPr lang="en-US" altLang="zh-CN" dirty="0">
                <a:latin typeface="Impact" panose="020B0806030902050204" pitchFamily="34" charset="0"/>
                <a:ea typeface="宋体" pitchFamily="2" charset="-122"/>
                <a:cs typeface="Arial" panose="020B0604020202020204" pitchFamily="34" charset="0"/>
              </a:rPr>
              <a:t>Proposed Direct </a:t>
            </a:r>
            <a:r>
              <a:rPr lang="en-US" altLang="zh-CN" dirty="0" smtClean="0">
                <a:latin typeface="Impact" panose="020B0806030902050204" pitchFamily="34" charset="0"/>
                <a:ea typeface="宋体" pitchFamily="2" charset="-122"/>
                <a:cs typeface="Arial" panose="020B0604020202020204" pitchFamily="34" charset="0"/>
              </a:rPr>
              <a:t>Solution: Overall</a:t>
            </a:r>
            <a:endParaRPr lang="en-US" dirty="0">
              <a:latin typeface="Impact" panose="020B080603090205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896156" y="3543086"/>
            <a:ext cx="4293871" cy="474707"/>
            <a:chOff x="4909431" y="3480796"/>
            <a:chExt cx="4293871" cy="474707"/>
          </a:xfrm>
        </p:grpSpPr>
        <p:sp>
          <p:nvSpPr>
            <p:cNvPr id="21" name="TextBox 20"/>
            <p:cNvSpPr txBox="1"/>
            <p:nvPr/>
          </p:nvSpPr>
          <p:spPr>
            <a:xfrm>
              <a:off x="4909431" y="3480796"/>
              <a:ext cx="42938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Step 2: Compute 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24" name="Object 23"/>
            <p:cNvGraphicFramePr>
              <a:graphicFrameLocks noChangeAspect="1"/>
            </p:cNvGraphicFramePr>
            <p:nvPr>
              <p:extLst/>
            </p:nvPr>
          </p:nvGraphicFramePr>
          <p:xfrm>
            <a:off x="7476546" y="3485494"/>
            <a:ext cx="964756" cy="4700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305" name="Equation" r:id="rId9" imgW="495000" imgH="241200" progId="Equation.DSMT4">
                    <p:embed/>
                  </p:oleObj>
                </mc:Choice>
                <mc:Fallback>
                  <p:oleObj name="Equation" r:id="rId9" imgW="495000" imgH="241200" progId="Equation.DSMT4">
                    <p:embed/>
                    <p:pic>
                      <p:nvPicPr>
                        <p:cNvPr id="24" name="Object 23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7476546" y="3485494"/>
                          <a:ext cx="964756" cy="47000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" name="TextBox 27"/>
          <p:cNvSpPr txBox="1"/>
          <p:nvPr/>
        </p:nvSpPr>
        <p:spPr>
          <a:xfrm>
            <a:off x="4898253" y="2121718"/>
            <a:ext cx="4293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Step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0: Update cluster basis to account for the fill-ins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4898253" y="3001074"/>
                <a:ext cx="4293871" cy="486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Step 1: </a:t>
                </a:r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sz="24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2400" b="1" dirty="0">
                                <a:latin typeface="Arial "/>
                                <a:cs typeface="Arial" panose="020B0604020202020204" pitchFamily="34" charset="0"/>
                              </a:rPr>
                              <m:t>V</m:t>
                            </m:r>
                            <m:r>
                              <m:rPr>
                                <m:nor/>
                              </m:rPr>
                              <a:rPr lang="en-US" sz="2400" b="1" baseline="-25000" dirty="0">
                                <a:latin typeface="Arial "/>
                                <a:cs typeface="Arial" panose="020B0604020202020204" pitchFamily="34" charset="0"/>
                              </a:rPr>
                              <m:t>i</m:t>
                            </m:r>
                          </m:e>
                        </m:acc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⊥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sz="24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2400" b="1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T</m:t>
                            </m:r>
                            <m:r>
                              <m:rPr>
                                <m:nor/>
                              </m:rPr>
                              <a:rPr lang="en-US" sz="2400" b="1" baseline="-25000" dirty="0">
                                <a:latin typeface="Arial "/>
                                <a:cs typeface="Arial" panose="020B0604020202020204" pitchFamily="34" charset="0"/>
                              </a:rPr>
                              <m:t>i</m:t>
                            </m:r>
                          </m:e>
                        </m:acc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⊥</m:t>
                        </m:r>
                      </m:sup>
                    </m:sSup>
                  </m:oMath>
                </a14:m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endParaRPr lang="en-US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8253" y="3001074"/>
                <a:ext cx="4293871" cy="486030"/>
              </a:xfrm>
              <a:prstGeom prst="rect">
                <a:avLst/>
              </a:prstGeom>
              <a:blipFill>
                <a:blip r:embed="rId11"/>
                <a:stretch>
                  <a:fillRect l="-2273" t="-3750" b="-2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/>
          <p:cNvGrpSpPr/>
          <p:nvPr/>
        </p:nvGrpSpPr>
        <p:grpSpPr>
          <a:xfrm>
            <a:off x="4928808" y="4117923"/>
            <a:ext cx="4172319" cy="1200329"/>
            <a:chOff x="5065035" y="4863537"/>
            <a:chExt cx="4655821" cy="120032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7" name="TextBox 36"/>
            <p:cNvSpPr txBox="1"/>
            <p:nvPr/>
          </p:nvSpPr>
          <p:spPr>
            <a:xfrm>
              <a:off x="5065035" y="4863537"/>
              <a:ext cx="465582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Step 3: Partial LU factorization to eliminate first (         ) unknowns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38" name="Object 37"/>
            <p:cNvGraphicFramePr>
              <a:graphicFrameLocks noChangeAspect="1"/>
            </p:cNvGraphicFramePr>
            <p:nvPr>
              <p:extLst/>
            </p:nvPr>
          </p:nvGraphicFramePr>
          <p:xfrm>
            <a:off x="6077987" y="5696592"/>
            <a:ext cx="696001" cy="3143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306" name="Equation" r:id="rId12" imgW="393480" imgH="177480" progId="Equation.DSMT4">
                    <p:embed/>
                  </p:oleObj>
                </mc:Choice>
                <mc:Fallback>
                  <p:oleObj name="Equation" r:id="rId12" imgW="393480" imgH="177480" progId="Equation.DSMT4">
                    <p:embed/>
                    <p:pic>
                      <p:nvPicPr>
                        <p:cNvPr id="38" name="Object 37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6077987" y="5696592"/>
                          <a:ext cx="696001" cy="31432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89532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2"/>
                </p:tgtEl>
              </p:cMediaNode>
            </p:vide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52762" y="1788034"/>
            <a:ext cx="8381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Proposed factorization for general H</a:t>
            </a:r>
            <a:r>
              <a:rPr lang="en-US" sz="2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-matrices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359" y="2317593"/>
            <a:ext cx="4772788" cy="19410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64" y="4928680"/>
            <a:ext cx="1436919" cy="14369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044" y="4928681"/>
            <a:ext cx="1388976" cy="1388976"/>
          </a:xfrm>
          <a:prstGeom prst="rect">
            <a:avLst/>
          </a:prstGeom>
        </p:spPr>
      </p:pic>
      <p:graphicFrame>
        <p:nvGraphicFramePr>
          <p:cNvPr id="15" name="Object 14"/>
          <p:cNvGraphicFramePr>
            <a:graphicFrameLocks noChangeAspect="1"/>
          </p:cNvGraphicFramePr>
          <p:nvPr>
            <p:extLst/>
          </p:nvPr>
        </p:nvGraphicFramePr>
        <p:xfrm>
          <a:off x="656342" y="5312048"/>
          <a:ext cx="5778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8" name="Equation" r:id="rId7" imgW="253800" imgH="203040" progId="Equation.DSMT4">
                  <p:embed/>
                </p:oleObj>
              </mc:Choice>
              <mc:Fallback>
                <p:oleObj name="Equation" r:id="rId7" imgW="253800" imgH="20304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342" y="5312048"/>
                        <a:ext cx="577850" cy="508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3269618" y="5384346"/>
          <a:ext cx="6064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9" name="Equation" r:id="rId9" imgW="266400" imgH="203040" progId="Equation.DSMT4">
                  <p:embed/>
                </p:oleObj>
              </mc:Choice>
              <mc:Fallback>
                <p:oleObj name="Equation" r:id="rId9" imgW="266400" imgH="20304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9618" y="5384346"/>
                        <a:ext cx="606425" cy="508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199" y="533400"/>
            <a:ext cx="8277225" cy="1143000"/>
          </a:xfrm>
        </p:spPr>
        <p:txBody>
          <a:bodyPr/>
          <a:lstStyle/>
          <a:p>
            <a:r>
              <a:rPr lang="en-US" altLang="zh-CN" dirty="0">
                <a:latin typeface="Impact" panose="020B0806030902050204" pitchFamily="34" charset="0"/>
                <a:ea typeface="宋体" pitchFamily="2" charset="-122"/>
                <a:cs typeface="Arial" panose="020B0604020202020204" pitchFamily="34" charset="0"/>
              </a:rPr>
              <a:t>Proposed Direct </a:t>
            </a:r>
            <a:r>
              <a:rPr lang="en-US" altLang="zh-CN" dirty="0" smtClean="0">
                <a:latin typeface="Impact" panose="020B0806030902050204" pitchFamily="34" charset="0"/>
                <a:ea typeface="宋体" pitchFamily="2" charset="-122"/>
                <a:cs typeface="Arial" panose="020B0604020202020204" pitchFamily="34" charset="0"/>
              </a:rPr>
              <a:t>Solution</a:t>
            </a:r>
            <a:endParaRPr lang="en-US" dirty="0">
              <a:latin typeface="Impact" panose="020B080603090205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34587" y="5246241"/>
            <a:ext cx="2841263" cy="3513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05712" y="5762940"/>
            <a:ext cx="3216159" cy="4236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36678" y="4335700"/>
                <a:ext cx="3921608" cy="515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 err="1" smtClean="0">
                    <a:latin typeface="Arial "/>
                    <a:cs typeface="Arial" panose="020B0604020202020204" pitchFamily="34" charset="0"/>
                  </a:rPr>
                  <a:t>leafsize</a:t>
                </a:r>
                <a:r>
                  <a:rPr lang="en-US" sz="2400" dirty="0" smtClean="0">
                    <a:latin typeface="Arial "/>
                    <a:cs typeface="Arial" panose="020B0604020202020204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</m:t>
                        </m:r>
                      </m:sub>
                      <m:sup/>
                    </m:sSubSup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678" y="4335700"/>
                <a:ext cx="3921608" cy="515910"/>
              </a:xfrm>
              <a:prstGeom prst="rect">
                <a:avLst/>
              </a:prstGeom>
              <a:blipFill>
                <a:blip r:embed="rId13"/>
                <a:stretch>
                  <a:fillRect l="-2329" b="-2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681811" y="4455547"/>
                <a:ext cx="2836339" cy="515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 err="1">
                    <a:latin typeface="Arial "/>
                    <a:cs typeface="Arial" panose="020B0604020202020204" pitchFamily="34" charset="0"/>
                  </a:rPr>
                  <a:t>leafsize</a:t>
                </a:r>
                <a:r>
                  <a:rPr lang="en-US" sz="2400" i="1" dirty="0">
                    <a:latin typeface="Arial "/>
                    <a:cs typeface="Arial" panose="020B0604020202020204" pitchFamily="34" charset="0"/>
                  </a:rPr>
                  <a:t> </a:t>
                </a:r>
                <a:r>
                  <a:rPr lang="en-US" sz="2400" dirty="0" smtClean="0">
                    <a:latin typeface="Arial "/>
                    <a:cs typeface="Arial" panose="020B0604020202020204" pitchFamily="34" charset="0"/>
                  </a:rPr>
                  <a:t>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</m:t>
                        </m:r>
                      </m:sub>
                      <m:sup/>
                    </m:sSubSup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2400" b="0" dirty="0" smtClean="0"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1811" y="4455547"/>
                <a:ext cx="2836339" cy="515910"/>
              </a:xfrm>
              <a:prstGeom prst="rect">
                <a:avLst/>
              </a:prstGeom>
              <a:blipFill>
                <a:blip r:embed="rId14"/>
                <a:stretch>
                  <a:fillRect l="-3226" b="-2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871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987" y="2576890"/>
            <a:ext cx="5942674" cy="2394455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199" y="533400"/>
            <a:ext cx="8277225" cy="1143000"/>
          </a:xfrm>
        </p:spPr>
        <p:txBody>
          <a:bodyPr/>
          <a:lstStyle/>
          <a:p>
            <a:r>
              <a:rPr lang="en-US" altLang="zh-CN" dirty="0">
                <a:latin typeface="Impact" panose="020B0806030902050204" pitchFamily="34" charset="0"/>
                <a:ea typeface="宋体" pitchFamily="2" charset="-122"/>
                <a:cs typeface="Arial" panose="020B0604020202020204" pitchFamily="34" charset="0"/>
              </a:rPr>
              <a:t>Proposed Direct </a:t>
            </a:r>
            <a:r>
              <a:rPr lang="en-US" altLang="zh-CN" dirty="0" smtClean="0">
                <a:latin typeface="Impact" panose="020B0806030902050204" pitchFamily="34" charset="0"/>
                <a:ea typeface="宋体" pitchFamily="2" charset="-122"/>
                <a:cs typeface="Arial" panose="020B0604020202020204" pitchFamily="34" charset="0"/>
              </a:rPr>
              <a:t>Solution</a:t>
            </a:r>
            <a:endParaRPr lang="en-US" dirty="0">
              <a:latin typeface="Impact" panose="020B080603090205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2762" y="1865035"/>
            <a:ext cx="8381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Proposed inversion for general H</a:t>
            </a:r>
            <a:r>
              <a:rPr lang="en-US" sz="2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-matrices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14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999" y="2576891"/>
            <a:ext cx="1432487" cy="6854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999" y="3410536"/>
            <a:ext cx="8297322" cy="8427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772" y="4457298"/>
            <a:ext cx="1372914" cy="5007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772" y="5162095"/>
            <a:ext cx="8053642" cy="960081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199" y="533400"/>
            <a:ext cx="8277225" cy="1143000"/>
          </a:xfrm>
        </p:spPr>
        <p:txBody>
          <a:bodyPr/>
          <a:lstStyle/>
          <a:p>
            <a:r>
              <a:rPr lang="en-US" altLang="zh-CN" dirty="0">
                <a:latin typeface="Impact" panose="020B0806030902050204" pitchFamily="34" charset="0"/>
                <a:ea typeface="宋体" pitchFamily="2" charset="-122"/>
                <a:cs typeface="Arial" panose="020B0604020202020204" pitchFamily="34" charset="0"/>
              </a:rPr>
              <a:t>Proposed Direct </a:t>
            </a:r>
            <a:r>
              <a:rPr lang="en-US" altLang="zh-CN" dirty="0" smtClean="0">
                <a:latin typeface="Impact" panose="020B0806030902050204" pitchFamily="34" charset="0"/>
                <a:ea typeface="宋体" pitchFamily="2" charset="-122"/>
                <a:cs typeface="Arial" panose="020B0604020202020204" pitchFamily="34" charset="0"/>
              </a:rPr>
              <a:t>Solution</a:t>
            </a:r>
            <a:endParaRPr lang="en-US" dirty="0">
              <a:latin typeface="Impact" panose="020B080603090205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2762" y="1865035"/>
            <a:ext cx="8381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Proposed solution: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45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199" y="533400"/>
            <a:ext cx="8277225" cy="1143000"/>
          </a:xfrm>
        </p:spPr>
        <p:txBody>
          <a:bodyPr/>
          <a:lstStyle/>
          <a:p>
            <a:r>
              <a:rPr lang="en-US" altLang="zh-CN" dirty="0">
                <a:latin typeface="Impact" panose="020B0806030902050204" pitchFamily="34" charset="0"/>
                <a:ea typeface="宋体" pitchFamily="2" charset="-122"/>
                <a:cs typeface="Arial" panose="020B0604020202020204" pitchFamily="34" charset="0"/>
              </a:rPr>
              <a:t>Proposed Direct </a:t>
            </a:r>
            <a:r>
              <a:rPr lang="en-US" altLang="zh-CN" dirty="0" smtClean="0">
                <a:latin typeface="Impact" panose="020B0806030902050204" pitchFamily="34" charset="0"/>
                <a:ea typeface="宋体" pitchFamily="2" charset="-122"/>
                <a:cs typeface="Arial" panose="020B0604020202020204" pitchFamily="34" charset="0"/>
              </a:rPr>
              <a:t>Solution</a:t>
            </a:r>
            <a:endParaRPr lang="en-US" dirty="0">
              <a:latin typeface="Impact" panose="020B080603090205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599" y="2240707"/>
            <a:ext cx="39492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Accuracy Analysis:</a:t>
            </a:r>
            <a:endParaRPr lang="en-US" altLang="zh-CN" sz="3200" b="1" dirty="0">
              <a:solidFill>
                <a:schemeClr val="tx2"/>
              </a:solidFill>
              <a:latin typeface="Arial" panose="020B0604020202020204" pitchFamily="34" charset="0"/>
              <a:ea typeface="宋体" pitchFamily="2" charset="-122"/>
              <a:cs typeface="Arial" panose="020B0604020202020204" pitchFamily="34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83823" y="3798267"/>
            <a:ext cx="2168496" cy="7947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>
              <a:lnSpc>
                <a:spcPct val="95000"/>
              </a:lnSpc>
              <a:spcBef>
                <a:spcPct val="50000"/>
              </a:spcBef>
              <a:buClr>
                <a:schemeClr val="tx2"/>
              </a:buClr>
              <a:buSzPct val="50000"/>
              <a:buFont typeface="Marlett" pitchFamily="2" charset="2"/>
              <a:buNone/>
            </a:pPr>
            <a:r>
              <a:rPr lang="en-US" sz="2400" dirty="0" smtClean="0">
                <a:latin typeface="Arial" pitchFamily="34" charset="0"/>
              </a:rPr>
              <a:t>Original dense system</a:t>
            </a:r>
            <a:endParaRPr lang="en-US" sz="2400" dirty="0">
              <a:latin typeface="Arial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577980" y="3786903"/>
            <a:ext cx="1832220" cy="7947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>
              <a:lnSpc>
                <a:spcPct val="95000"/>
              </a:lnSpc>
              <a:spcBef>
                <a:spcPct val="50000"/>
              </a:spcBef>
              <a:buClr>
                <a:schemeClr val="tx2"/>
              </a:buClr>
              <a:buSzPct val="50000"/>
              <a:buFont typeface="Marlett" pitchFamily="2" charset="2"/>
              <a:buNone/>
            </a:pPr>
            <a:r>
              <a:rPr lang="en-US" sz="2400" dirty="0" smtClean="0">
                <a:latin typeface="Arial" pitchFamily="34" charset="0"/>
              </a:rPr>
              <a:t>Equivalent H</a:t>
            </a:r>
            <a:r>
              <a:rPr lang="en-US" sz="2400" baseline="30000" dirty="0" smtClean="0">
                <a:latin typeface="Arial" pitchFamily="34" charset="0"/>
              </a:rPr>
              <a:t>2</a:t>
            </a:r>
            <a:r>
              <a:rPr lang="en-US" sz="2400" dirty="0" smtClean="0">
                <a:latin typeface="Arial" pitchFamily="34" charset="0"/>
              </a:rPr>
              <a:t> matrix </a:t>
            </a:r>
            <a:endParaRPr lang="en-US" sz="2400" dirty="0">
              <a:latin typeface="Arial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704636" y="3785662"/>
            <a:ext cx="1996913" cy="7947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>
              <a:lnSpc>
                <a:spcPct val="95000"/>
              </a:lnSpc>
              <a:spcBef>
                <a:spcPct val="50000"/>
              </a:spcBef>
              <a:buClr>
                <a:schemeClr val="tx2"/>
              </a:buClr>
              <a:buSzPct val="50000"/>
              <a:buFont typeface="Marlett" pitchFamily="2" charset="2"/>
              <a:buNone/>
            </a:pPr>
            <a:r>
              <a:rPr lang="en-US" sz="2400" dirty="0" smtClean="0">
                <a:latin typeface="Arial" pitchFamily="34" charset="0"/>
              </a:rPr>
              <a:t>Inverse and Factorization</a:t>
            </a:r>
            <a:endParaRPr lang="en-US" sz="2400" dirty="0">
              <a:latin typeface="Arial" pitchFamily="34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3038167" y="4031226"/>
            <a:ext cx="393290" cy="40312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5556723" y="4031226"/>
            <a:ext cx="1045157" cy="40312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908307" y="3309369"/>
                <a:ext cx="697114" cy="5132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sz="3200" dirty="0">
                  <a:latin typeface="Arial 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8307" y="3309369"/>
                <a:ext cx="697114" cy="5132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665774" y="3403218"/>
                <a:ext cx="757450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sz="3200" dirty="0">
                  <a:latin typeface="Arial 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5774" y="3403218"/>
                <a:ext cx="757450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060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387" y="847379"/>
            <a:ext cx="8345104" cy="582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67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6432" y="2181295"/>
            <a:ext cx="43131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Complexity Analysis:</a:t>
            </a:r>
            <a:endParaRPr lang="en-US" altLang="zh-CN" sz="3200" b="1" dirty="0">
              <a:solidFill>
                <a:schemeClr val="tx2"/>
              </a:solidFill>
              <a:latin typeface="Arial" panose="020B0604020202020204" pitchFamily="34" charset="0"/>
              <a:ea typeface="宋体" pitchFamily="2" charset="-122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00243" y="3071536"/>
            <a:ext cx="4808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Time Complexity: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81745" y="3084615"/>
            <a:ext cx="32816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Solution &amp; Storage: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6188784"/>
              </p:ext>
            </p:extLst>
          </p:nvPr>
        </p:nvGraphicFramePr>
        <p:xfrm>
          <a:off x="900243" y="3620913"/>
          <a:ext cx="3290823" cy="191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6" name="Equation" r:id="rId4" imgW="939600" imgH="647640" progId="Equation.DSMT4">
                  <p:embed/>
                </p:oleObj>
              </mc:Choice>
              <mc:Fallback>
                <p:oleObj name="Equation" r:id="rId4" imgW="939600" imgH="64764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243" y="3620913"/>
                        <a:ext cx="3290823" cy="19194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199" y="533400"/>
            <a:ext cx="8277225" cy="1143000"/>
          </a:xfrm>
        </p:spPr>
        <p:txBody>
          <a:bodyPr/>
          <a:lstStyle/>
          <a:p>
            <a:r>
              <a:rPr lang="en-US" altLang="zh-CN" dirty="0">
                <a:latin typeface="Impact" panose="020B0806030902050204" pitchFamily="34" charset="0"/>
                <a:ea typeface="宋体" pitchFamily="2" charset="-122"/>
                <a:cs typeface="Arial" panose="020B0604020202020204" pitchFamily="34" charset="0"/>
              </a:rPr>
              <a:t>Proposed Direct </a:t>
            </a:r>
            <a:r>
              <a:rPr lang="en-US" altLang="zh-CN" dirty="0" smtClean="0">
                <a:latin typeface="Impact" panose="020B0806030902050204" pitchFamily="34" charset="0"/>
                <a:ea typeface="宋体" pitchFamily="2" charset="-122"/>
                <a:cs typeface="Arial" panose="020B0604020202020204" pitchFamily="34" charset="0"/>
              </a:rPr>
              <a:t>Solution</a:t>
            </a:r>
            <a:endParaRPr lang="en-US" dirty="0">
              <a:latin typeface="Impact" panose="020B080603090205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8748" y="3657241"/>
            <a:ext cx="2555044" cy="95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53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06136" y="981377"/>
            <a:ext cx="93751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 smtClean="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Complexity for </a:t>
            </a:r>
            <a:r>
              <a:rPr lang="en-US" altLang="zh-CN" sz="3600" b="1" dirty="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E</a:t>
            </a:r>
            <a:r>
              <a:rPr lang="en-US" altLang="zh-CN" sz="3600" b="1" dirty="0" smtClean="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lectrically Large Analysis</a:t>
            </a:r>
            <a:endParaRPr lang="en-US" altLang="zh-CN" sz="3600" b="1" dirty="0">
              <a:solidFill>
                <a:schemeClr val="tx2"/>
              </a:solidFill>
              <a:latin typeface="Arial" panose="020B0604020202020204" pitchFamily="34" charset="0"/>
              <a:ea typeface="宋体" pitchFamily="2" charset="-122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357657" y="3057817"/>
            <a:ext cx="7591724" cy="2642304"/>
            <a:chOff x="247650" y="1514475"/>
            <a:chExt cx="6695183" cy="2642304"/>
          </a:xfrm>
        </p:grpSpPr>
        <p:sp>
          <p:nvSpPr>
            <p:cNvPr id="5" name="TextBox 4"/>
            <p:cNvSpPr txBox="1"/>
            <p:nvPr/>
          </p:nvSpPr>
          <p:spPr>
            <a:xfrm>
              <a:off x="247650" y="1514475"/>
              <a:ext cx="66951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Proposed Factorization and Inverse Time: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71461" y="2881076"/>
              <a:ext cx="547078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Proposed Solution Time and Memory: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05170328"/>
                </p:ext>
              </p:extLst>
            </p:nvPr>
          </p:nvGraphicFramePr>
          <p:xfrm>
            <a:off x="957049" y="3467804"/>
            <a:ext cx="5980907" cy="688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20" name="Equation" r:id="rId4" imgW="2844720" imgH="342720" progId="Equation.DSMT4">
                    <p:embed/>
                  </p:oleObj>
                </mc:Choice>
                <mc:Fallback>
                  <p:oleObj name="Equation" r:id="rId4" imgW="2844720" imgH="342720" progId="Equation.DSMT4">
                    <p:embed/>
                    <p:pic>
                      <p:nvPicPr>
                        <p:cNvPr id="1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57049" y="3467804"/>
                          <a:ext cx="5980907" cy="68897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TextBox 12"/>
          <p:cNvSpPr txBox="1"/>
          <p:nvPr/>
        </p:nvSpPr>
        <p:spPr>
          <a:xfrm>
            <a:off x="343391" y="1805497"/>
            <a:ext cx="847614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 VIE,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theoretically </a:t>
            </a:r>
            <a:r>
              <a:rPr lang="en-US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8595" y="5858641"/>
            <a:ext cx="81808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472" indent="-347472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1]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W. Chai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and D. Jiao, “ A theoretical study on the rank of integral operators for broadband electromagnetic modeling from static to electrodynamic frequencies,”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IEEE Trans. on Components, Packaging and Manufacturing Tech.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Dec. 2013 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3427095"/>
              </p:ext>
            </p:extLst>
          </p:nvPr>
        </p:nvGraphicFramePr>
        <p:xfrm>
          <a:off x="1162050" y="3644545"/>
          <a:ext cx="5724525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1" name="Equation" r:id="rId6" imgW="2286000" imgH="317160" progId="Equation.DSMT4">
                  <p:embed/>
                </p:oleObj>
              </mc:Choice>
              <mc:Fallback>
                <p:oleObj name="Equation" r:id="rId6" imgW="2286000" imgH="31716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2050" y="3644545"/>
                        <a:ext cx="5724525" cy="673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2050" y="2432833"/>
            <a:ext cx="4445991" cy="49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2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57199" y="1955371"/>
            <a:ext cx="30444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2-Layer cross bus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64" y="2736096"/>
            <a:ext cx="3203575" cy="251966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321921" y="2496676"/>
            <a:ext cx="42305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 unit: 1</a:t>
            </a:r>
            <a:r>
              <a:rPr lang="en-US" altLang="zh-CN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×1×(2*m+1) m</a:t>
            </a:r>
            <a:r>
              <a:rPr lang="en-US" altLang="zh-CN" sz="2400" baseline="30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Spacing: 1 m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321921" y="3327673"/>
            <a:ext cx="4463081" cy="104028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ctr">
              <a:spcBef>
                <a:spcPct val="20000"/>
              </a:spcBef>
            </a:pPr>
            <a:r>
              <a:rPr lang="en-US" sz="2800" b="1" dirty="0" smtClean="0">
                <a:cs typeface="Arial" panose="020B0604020202020204" pitchFamily="34" charset="0"/>
              </a:rPr>
              <a:t>8</a:t>
            </a:r>
            <a:r>
              <a:rPr lang="en-US" altLang="zh-CN" sz="2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×8 </a:t>
            </a:r>
            <a:r>
              <a:rPr lang="en-US" altLang="zh-CN" sz="2800" b="1" dirty="0">
                <a:solidFill>
                  <a:srgbClr val="000000"/>
                </a:solidFill>
                <a:cs typeface="Arial" panose="020B0604020202020204" pitchFamily="34" charset="0"/>
              </a:rPr>
              <a:t>to </a:t>
            </a:r>
            <a:r>
              <a:rPr lang="en-US" altLang="zh-CN" sz="2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256×256 arrays</a:t>
            </a:r>
            <a:endParaRPr lang="en-US" altLang="zh-CN" sz="2800" dirty="0">
              <a:ea typeface="SimSun" panose="02010600030101010101" pitchFamily="2" charset="-122"/>
            </a:endParaRPr>
          </a:p>
          <a:p>
            <a:pPr eaLnBrk="1" fontAlgn="ctr" hangingPunct="1">
              <a:spcBef>
                <a:spcPct val="20000"/>
              </a:spcBef>
            </a:pPr>
            <a:r>
              <a:rPr lang="en-US" altLang="en-US" sz="2800" i="1" dirty="0" smtClean="0">
                <a:ea typeface="SimSun" panose="02010600030101010101" pitchFamily="2" charset="-122"/>
              </a:rPr>
              <a:t>N</a:t>
            </a:r>
            <a:r>
              <a:rPr lang="en-US" altLang="en-US" sz="2800" dirty="0" smtClean="0">
                <a:ea typeface="SimSun" panose="02010600030101010101" pitchFamily="2" charset="-122"/>
              </a:rPr>
              <a:t>: from 4,480 </a:t>
            </a:r>
            <a:r>
              <a:rPr lang="en-US" altLang="en-US" sz="2800" dirty="0">
                <a:ea typeface="SimSun" panose="02010600030101010101" pitchFamily="2" charset="-122"/>
              </a:rPr>
              <a:t>to </a:t>
            </a:r>
            <a:r>
              <a:rPr lang="en-US" altLang="en-US" sz="2800" dirty="0" smtClean="0">
                <a:ea typeface="SimSun" panose="02010600030101010101" pitchFamily="2" charset="-122"/>
              </a:rPr>
              <a:t>4,206,592</a:t>
            </a:r>
            <a:endParaRPr lang="en-US" alt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585333" y="5378874"/>
            <a:ext cx="46331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latin typeface="Arial "/>
              </a:rPr>
              <a:t>Computer used</a:t>
            </a:r>
            <a:r>
              <a:rPr lang="pt-BR" sz="2000" dirty="0" smtClean="0">
                <a:latin typeface="Arial "/>
              </a:rPr>
              <a:t>: 3 GHz, </a:t>
            </a:r>
            <a:r>
              <a:rPr lang="pt-BR" sz="2000" dirty="0">
                <a:latin typeface="Arial "/>
              </a:rPr>
              <a:t>single core, Intel(R) Xeon(R) CPU E5-2690 </a:t>
            </a:r>
            <a:r>
              <a:rPr lang="pt-BR" sz="2000" dirty="0" smtClean="0">
                <a:latin typeface="Arial "/>
              </a:rPr>
              <a:t>v2</a:t>
            </a:r>
            <a:endParaRPr lang="en-US" sz="2000" dirty="0">
              <a:latin typeface="Arial 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5933" y="533400"/>
            <a:ext cx="8277225" cy="1143000"/>
          </a:xfrm>
        </p:spPr>
        <p:txBody>
          <a:bodyPr/>
          <a:lstStyle/>
          <a:p>
            <a:r>
              <a:rPr lang="en-US" dirty="0" smtClean="0">
                <a:latin typeface="Impact" panose="020B0806030902050204" pitchFamily="34" charset="0"/>
              </a:rPr>
              <a:t>Numerical Results</a:t>
            </a:r>
            <a:endParaRPr lang="en-US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62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183363" y="5990179"/>
            <a:ext cx="2945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Time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v.s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592" y="1869900"/>
            <a:ext cx="5362575" cy="404812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199" y="533400"/>
            <a:ext cx="8277225" cy="1143000"/>
          </a:xfrm>
        </p:spPr>
        <p:txBody>
          <a:bodyPr/>
          <a:lstStyle/>
          <a:p>
            <a:r>
              <a:rPr lang="en-US" dirty="0" smtClean="0">
                <a:latin typeface="Impact" panose="020B0806030902050204" pitchFamily="34" charset="0"/>
              </a:rPr>
              <a:t>Numerical Results</a:t>
            </a:r>
            <a:endParaRPr lang="en-US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84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457200" y="1600200"/>
            <a:ext cx="815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solidFill>
                  <a:srgbClr val="000000"/>
                </a:solidFill>
                <a:ea typeface="宋体" pitchFamily="2" charset="-122"/>
              </a:rPr>
              <a:t>Second-order vector-wave equation</a:t>
            </a:r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460" name="Object 1"/>
          <p:cNvGraphicFramePr>
            <a:graphicFrameLocks noChangeAspect="1"/>
          </p:cNvGraphicFramePr>
          <p:nvPr/>
        </p:nvGraphicFramePr>
        <p:xfrm>
          <a:off x="1828800" y="2286000"/>
          <a:ext cx="47244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0" name="Equation" r:id="rId4" imgW="1943100" imgH="431800" progId="Equation.DSMT4">
                  <p:embed/>
                </p:oleObj>
              </mc:Choice>
              <mc:Fallback>
                <p:oleObj name="Equation" r:id="rId4" imgW="1943100" imgH="431800" progId="Equation.DSMT4">
                  <p:embed/>
                  <p:pic>
                    <p:nvPicPr>
                      <p:cNvPr id="1946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286000"/>
                        <a:ext cx="472440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463" name="Group 15"/>
          <p:cNvGrpSpPr>
            <a:grpSpLocks/>
          </p:cNvGrpSpPr>
          <p:nvPr/>
        </p:nvGrpSpPr>
        <p:grpSpPr bwMode="auto">
          <a:xfrm>
            <a:off x="1905000" y="3429000"/>
            <a:ext cx="5562600" cy="1406525"/>
            <a:chOff x="1905000" y="3429000"/>
            <a:chExt cx="5562600" cy="1406525"/>
          </a:xfrm>
        </p:grpSpPr>
        <p:sp>
          <p:nvSpPr>
            <p:cNvPr id="19473" name="Text Box 3"/>
            <p:cNvSpPr txBox="1">
              <a:spLocks noChangeArrowheads="1"/>
            </p:cNvSpPr>
            <p:nvPr/>
          </p:nvSpPr>
          <p:spPr bwMode="auto">
            <a:xfrm>
              <a:off x="4495800" y="3429000"/>
              <a:ext cx="14478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srgbClr val="000000"/>
                  </a:solidFill>
                </a:rPr>
                <a:t>on S</a:t>
              </a:r>
              <a:r>
                <a:rPr lang="en-US" sz="2000" baseline="-25000" smtClean="0">
                  <a:solidFill>
                    <a:srgbClr val="000000"/>
                  </a:solidFill>
                </a:rPr>
                <a:t>1</a:t>
              </a:r>
              <a:endParaRPr lang="en-US" sz="2000" smtClean="0">
                <a:solidFill>
                  <a:srgbClr val="000000"/>
                </a:solidFill>
              </a:endParaRPr>
            </a:p>
          </p:txBody>
        </p:sp>
        <p:graphicFrame>
          <p:nvGraphicFramePr>
            <p:cNvPr id="19474" name="Object 3"/>
            <p:cNvGraphicFramePr>
              <a:graphicFrameLocks noChangeAspect="1"/>
            </p:cNvGraphicFramePr>
            <p:nvPr/>
          </p:nvGraphicFramePr>
          <p:xfrm>
            <a:off x="3048000" y="3429000"/>
            <a:ext cx="1295400" cy="439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71" name="Equation" r:id="rId6" imgW="558800" imgH="190500" progId="Equation.DSMT4">
                    <p:embed/>
                  </p:oleObj>
                </mc:Choice>
                <mc:Fallback>
                  <p:oleObj name="Equation" r:id="rId6" imgW="558800" imgH="190500" progId="Equation.DSMT4">
                    <p:embed/>
                    <p:pic>
                      <p:nvPicPr>
                        <p:cNvPr id="19474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8000" y="3429000"/>
                          <a:ext cx="1295400" cy="4397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75" name="Object 5"/>
            <p:cNvGraphicFramePr>
              <a:graphicFrameLocks noChangeAspect="1"/>
            </p:cNvGraphicFramePr>
            <p:nvPr/>
          </p:nvGraphicFramePr>
          <p:xfrm>
            <a:off x="1905000" y="4038600"/>
            <a:ext cx="3886200" cy="796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72" name="Equation" r:id="rId8" imgW="1905000" imgH="393700" progId="Equation.DSMT4">
                    <p:embed/>
                  </p:oleObj>
                </mc:Choice>
                <mc:Fallback>
                  <p:oleObj name="Equation" r:id="rId8" imgW="1905000" imgH="393700" progId="Equation.DSMT4">
                    <p:embed/>
                    <p:pic>
                      <p:nvPicPr>
                        <p:cNvPr id="19475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5000" y="4038600"/>
                          <a:ext cx="3886200" cy="796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76" name="Text Box 3"/>
            <p:cNvSpPr txBox="1">
              <a:spLocks noChangeArrowheads="1"/>
            </p:cNvSpPr>
            <p:nvPr/>
          </p:nvSpPr>
          <p:spPr bwMode="auto">
            <a:xfrm>
              <a:off x="6019800" y="4171950"/>
              <a:ext cx="14478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srgbClr val="000000"/>
                  </a:solidFill>
                </a:rPr>
                <a:t>on S</a:t>
              </a:r>
              <a:r>
                <a:rPr lang="en-US" sz="2000" baseline="-25000" smtClean="0">
                  <a:solidFill>
                    <a:srgbClr val="000000"/>
                  </a:solidFill>
                </a:rPr>
                <a:t>2</a:t>
              </a:r>
              <a:endParaRPr lang="en-US" sz="20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066800" y="5105400"/>
            <a:ext cx="2406650" cy="411163"/>
            <a:chOff x="2362200" y="5105400"/>
            <a:chExt cx="2406650" cy="411163"/>
          </a:xfrm>
        </p:grpSpPr>
        <p:graphicFrame>
          <p:nvGraphicFramePr>
            <p:cNvPr id="19471" name="Object 7"/>
            <p:cNvGraphicFramePr>
              <a:graphicFrameLocks noChangeAspect="1"/>
            </p:cNvGraphicFramePr>
            <p:nvPr>
              <p:extLst/>
            </p:nvPr>
          </p:nvGraphicFramePr>
          <p:xfrm>
            <a:off x="3611563" y="5151438"/>
            <a:ext cx="1157287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73" name="Equation" r:id="rId10" imgW="482400" imgH="152280" progId="Equation.DSMT4">
                    <p:embed/>
                  </p:oleObj>
                </mc:Choice>
                <mc:Fallback>
                  <p:oleObj name="Equation" r:id="rId10" imgW="482400" imgH="152280" progId="Equation.DSMT4">
                    <p:embed/>
                    <p:pic>
                      <p:nvPicPr>
                        <p:cNvPr id="19471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11563" y="5151438"/>
                          <a:ext cx="1157287" cy="365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72" name="Right Arrow 13"/>
            <p:cNvSpPr>
              <a:spLocks noChangeArrowheads="1"/>
            </p:cNvSpPr>
            <p:nvPr/>
          </p:nvSpPr>
          <p:spPr bwMode="auto">
            <a:xfrm>
              <a:off x="2362200" y="5105400"/>
              <a:ext cx="762000" cy="381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AD946B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38" name="Rectangle 20"/>
          <p:cNvSpPr>
            <a:spLocks noChangeArrowheads="1"/>
          </p:cNvSpPr>
          <p:nvPr/>
        </p:nvSpPr>
        <p:spPr bwMode="auto">
          <a:xfrm>
            <a:off x="3886200" y="5162550"/>
            <a:ext cx="510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is sparse of 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nonzero elements</a:t>
            </a:r>
          </a:p>
        </p:txBody>
      </p:sp>
      <p:sp>
        <p:nvSpPr>
          <p:cNvPr id="19467" name="Rectangle 19"/>
          <p:cNvSpPr>
            <a:spLocks noChangeArrowheads="1"/>
          </p:cNvSpPr>
          <p:nvPr/>
        </p:nvSpPr>
        <p:spPr bwMode="auto">
          <a:xfrm>
            <a:off x="1143000" y="2590800"/>
            <a:ext cx="7010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(1)</a:t>
            </a:r>
          </a:p>
        </p:txBody>
      </p:sp>
      <p:sp>
        <p:nvSpPr>
          <p:cNvPr id="19468" name="Rectangle 19"/>
          <p:cNvSpPr>
            <a:spLocks noChangeArrowheads="1"/>
          </p:cNvSpPr>
          <p:nvPr/>
        </p:nvSpPr>
        <p:spPr bwMode="auto">
          <a:xfrm>
            <a:off x="1143000" y="3409950"/>
            <a:ext cx="7010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(2)</a:t>
            </a:r>
          </a:p>
        </p:txBody>
      </p:sp>
      <p:sp>
        <p:nvSpPr>
          <p:cNvPr id="19469" name="Rectangle 19"/>
          <p:cNvSpPr>
            <a:spLocks noChangeArrowheads="1"/>
          </p:cNvSpPr>
          <p:nvPr/>
        </p:nvSpPr>
        <p:spPr bwMode="auto">
          <a:xfrm>
            <a:off x="1143000" y="4191000"/>
            <a:ext cx="7010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(3)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228600" y="548148"/>
            <a:ext cx="8868698" cy="72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fontAlgn="ctr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3600" b="1" kern="0" dirty="0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Finite Element Methods</a:t>
            </a:r>
            <a:endParaRPr lang="en-US" altLang="zh-CN" sz="3600" b="1" kern="0" dirty="0">
              <a:solidFill>
                <a:srgbClr val="00000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16439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868376" y="6179635"/>
            <a:ext cx="3431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Memory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v.s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9502" y="1805430"/>
            <a:ext cx="5829403" cy="4374205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199" y="533400"/>
            <a:ext cx="8277225" cy="1143000"/>
          </a:xfrm>
        </p:spPr>
        <p:txBody>
          <a:bodyPr/>
          <a:lstStyle/>
          <a:p>
            <a:r>
              <a:rPr lang="en-US" dirty="0" smtClean="0">
                <a:latin typeface="Impact" panose="020B0806030902050204" pitchFamily="34" charset="0"/>
              </a:rPr>
              <a:t>Numerical Results</a:t>
            </a:r>
            <a:endParaRPr lang="en-US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33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744301" y="5918025"/>
            <a:ext cx="4201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Capacitance Error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v.s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505" y="1895388"/>
            <a:ext cx="5360876" cy="4022637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199" y="533400"/>
            <a:ext cx="8277225" cy="1143000"/>
          </a:xfrm>
        </p:spPr>
        <p:txBody>
          <a:bodyPr/>
          <a:lstStyle/>
          <a:p>
            <a:r>
              <a:rPr lang="en-US" dirty="0" smtClean="0">
                <a:latin typeface="Impact" panose="020B0806030902050204" pitchFamily="34" charset="0"/>
              </a:rPr>
              <a:t>Numerical Results</a:t>
            </a:r>
            <a:endParaRPr lang="en-US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62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57199" y="2069652"/>
            <a:ext cx="5943601" cy="523220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Large-scale array of on-chip buses</a:t>
            </a:r>
            <a:endParaRPr lang="en-US" alt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4489406" y="2828502"/>
            <a:ext cx="42305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Bus: 1 </a:t>
            </a:r>
            <a:r>
              <a:rPr lang="en-US" sz="24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µ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n-US" altLang="zh-CN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 1 </a:t>
            </a:r>
            <a:r>
              <a:rPr lang="en-US" sz="24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µ</a:t>
            </a:r>
            <a:r>
              <a:rPr lang="en-US" altLang="zh-CN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× 20 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µ</a:t>
            </a:r>
            <a:r>
              <a:rPr lang="en-US" altLang="zh-CN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Horizontal distance: 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en-US" sz="24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µ</a:t>
            </a:r>
            <a:r>
              <a:rPr lang="en-US" altLang="zh-CN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Vertical distance: </a:t>
            </a:r>
            <a:r>
              <a:rPr lang="en-US" altLang="zh-CN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</a:t>
            </a:r>
            <a:r>
              <a:rPr lang="en-US" sz="24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µ</a:t>
            </a:r>
            <a:r>
              <a:rPr lang="en-US" altLang="zh-CN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Conductivity: 5.8e+7 S/m</a:t>
            </a:r>
          </a:p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Frequency: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GHz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489406" y="5003124"/>
            <a:ext cx="4463081" cy="104028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ctr" hangingPunct="1">
              <a:spcBef>
                <a:spcPct val="20000"/>
              </a:spcBef>
            </a:pPr>
            <a:r>
              <a:rPr lang="en-US" altLang="zh-CN" sz="2800" b="1" dirty="0" smtClean="0">
                <a:cs typeface="Arial" panose="020B0604020202020204" pitchFamily="34" charset="0"/>
              </a:rPr>
              <a:t>4</a:t>
            </a:r>
            <a:r>
              <a:rPr lang="en-US" altLang="zh-CN" sz="2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×4 </a:t>
            </a:r>
            <a:r>
              <a:rPr lang="en-US" altLang="zh-CN" sz="2800" b="1" dirty="0">
                <a:solidFill>
                  <a:srgbClr val="000000"/>
                </a:solidFill>
                <a:cs typeface="Arial" panose="020B0604020202020204" pitchFamily="34" charset="0"/>
              </a:rPr>
              <a:t>to </a:t>
            </a:r>
            <a:r>
              <a:rPr lang="en-US" altLang="zh-CN" sz="2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64×64 arrays</a:t>
            </a:r>
            <a:endParaRPr lang="en-US" altLang="zh-CN" sz="2800" dirty="0">
              <a:ea typeface="SimSun" panose="02010600030101010101" pitchFamily="2" charset="-122"/>
            </a:endParaRPr>
          </a:p>
          <a:p>
            <a:pPr eaLnBrk="1" fontAlgn="ctr" hangingPunct="1">
              <a:spcBef>
                <a:spcPct val="20000"/>
              </a:spcBef>
            </a:pPr>
            <a:r>
              <a:rPr lang="en-US" altLang="en-US" sz="2800" dirty="0" smtClean="0">
                <a:ea typeface="SimSun" panose="02010600030101010101" pitchFamily="2" charset="-122"/>
              </a:rPr>
              <a:t>N: from 5,152 </a:t>
            </a:r>
            <a:r>
              <a:rPr lang="en-US" altLang="en-US" sz="2800" dirty="0">
                <a:ea typeface="SimSun" panose="02010600030101010101" pitchFamily="2" charset="-122"/>
              </a:rPr>
              <a:t>to </a:t>
            </a:r>
            <a:r>
              <a:rPr lang="en-US" altLang="en-US" sz="2800" dirty="0" smtClean="0">
                <a:ea typeface="SimSun" panose="02010600030101010101" pitchFamily="2" charset="-122"/>
              </a:rPr>
              <a:t>1,318,912</a:t>
            </a:r>
            <a:endParaRPr lang="en-US" altLang="en-US" sz="2800" dirty="0"/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61" y="2713640"/>
            <a:ext cx="3228941" cy="2967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0761" y="5885688"/>
            <a:ext cx="2985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"/>
              </a:rPr>
              <a:t>A 16</a:t>
            </a:r>
            <a:r>
              <a:rPr lang="en-US" altLang="zh-CN" dirty="0" smtClean="0">
                <a:solidFill>
                  <a:srgbClr val="000000"/>
                </a:solidFill>
                <a:latin typeface="Arial "/>
                <a:cs typeface="Arial" panose="020B0604020202020204" pitchFamily="34" charset="0"/>
              </a:rPr>
              <a:t>×16 on-chip bus array</a:t>
            </a:r>
            <a:endParaRPr lang="en-US" dirty="0">
              <a:latin typeface="Arial 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199" y="598715"/>
            <a:ext cx="8277225" cy="1143000"/>
          </a:xfrm>
        </p:spPr>
        <p:txBody>
          <a:bodyPr/>
          <a:lstStyle/>
          <a:p>
            <a:r>
              <a:rPr lang="en-US" dirty="0" smtClean="0">
                <a:latin typeface="Impact" panose="020B0806030902050204" pitchFamily="34" charset="0"/>
              </a:rPr>
              <a:t>Numerical Results</a:t>
            </a:r>
            <a:endParaRPr lang="en-US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94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800" y="1974350"/>
            <a:ext cx="5738656" cy="430611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199" y="598715"/>
            <a:ext cx="8277225" cy="1143000"/>
          </a:xfrm>
        </p:spPr>
        <p:txBody>
          <a:bodyPr/>
          <a:lstStyle/>
          <a:p>
            <a:r>
              <a:rPr lang="en-US" dirty="0" smtClean="0">
                <a:latin typeface="Impact" panose="020B0806030902050204" pitchFamily="34" charset="0"/>
              </a:rPr>
              <a:t>Numerical Results</a:t>
            </a:r>
            <a:endParaRPr lang="en-US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96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229" y="1846575"/>
            <a:ext cx="5937526" cy="4455337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199" y="598715"/>
            <a:ext cx="8277225" cy="1143000"/>
          </a:xfrm>
        </p:spPr>
        <p:txBody>
          <a:bodyPr/>
          <a:lstStyle/>
          <a:p>
            <a:r>
              <a:rPr lang="en-US" dirty="0" smtClean="0">
                <a:latin typeface="Impact" panose="020B0806030902050204" pitchFamily="34" charset="0"/>
              </a:rPr>
              <a:t>Numerical Results</a:t>
            </a:r>
            <a:endParaRPr lang="en-US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999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95676" y="1894321"/>
            <a:ext cx="61943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arge-scale dielectric slab at 3e+8 Hz</a:t>
            </a:r>
            <a:endParaRPr lang="en-US" sz="28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2645424" y="2773157"/>
            <a:ext cx="3333750" cy="2257425"/>
            <a:chOff x="1428750" y="2371725"/>
            <a:chExt cx="3333750" cy="2257425"/>
          </a:xfrm>
        </p:grpSpPr>
        <p:sp>
          <p:nvSpPr>
            <p:cNvPr id="22" name="Rectangle 21"/>
            <p:cNvSpPr/>
            <p:nvPr/>
          </p:nvSpPr>
          <p:spPr bwMode="auto">
            <a:xfrm>
              <a:off x="1428750" y="4343400"/>
              <a:ext cx="2657475" cy="28575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23" name="Flowchart: Data 22"/>
            <p:cNvSpPr/>
            <p:nvPr/>
          </p:nvSpPr>
          <p:spPr bwMode="auto">
            <a:xfrm>
              <a:off x="1428750" y="2371725"/>
              <a:ext cx="3333750" cy="1952625"/>
            </a:xfrm>
            <a:prstGeom prst="flowChartInputOutpu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 bwMode="auto">
            <a:xfrm flipV="1">
              <a:off x="4086225" y="2705100"/>
              <a:ext cx="676275" cy="192405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4762500" y="2371725"/>
              <a:ext cx="0" cy="33337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80741" y="2999679"/>
              <a:ext cx="1563115" cy="610296"/>
            </a:xfrm>
            <a:prstGeom prst="rect">
              <a:avLst/>
            </a:prstGeom>
          </p:spPr>
        </p:pic>
      </p:grpSp>
      <p:sp>
        <p:nvSpPr>
          <p:cNvPr id="17" name="Right Arrow 16"/>
          <p:cNvSpPr/>
          <p:nvPr/>
        </p:nvSpPr>
        <p:spPr bwMode="auto">
          <a:xfrm rot="17343167">
            <a:off x="5643691" y="3965014"/>
            <a:ext cx="781557" cy="2286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0345" y="4600363"/>
            <a:ext cx="830915" cy="544659"/>
          </a:xfrm>
          <a:prstGeom prst="rect">
            <a:avLst/>
          </a:prstGeom>
        </p:spPr>
      </p:pic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2075999" y="6064529"/>
            <a:ext cx="4564071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ctr" hangingPunct="1">
              <a:spcBef>
                <a:spcPct val="20000"/>
              </a:spcBef>
            </a:pPr>
            <a:r>
              <a:rPr lang="en-US" altLang="en-US" sz="2800" dirty="0">
                <a:ea typeface="SimSun" panose="02010600030101010101" pitchFamily="2" charset="-122"/>
              </a:rPr>
              <a:t>N</a:t>
            </a:r>
            <a:r>
              <a:rPr lang="en-US" altLang="en-US" sz="2800" dirty="0" smtClean="0">
                <a:ea typeface="SimSun" panose="02010600030101010101" pitchFamily="2" charset="-122"/>
              </a:rPr>
              <a:t>: from 22560 </a:t>
            </a:r>
            <a:r>
              <a:rPr lang="en-US" altLang="en-US" sz="2800" dirty="0">
                <a:ea typeface="SimSun" panose="02010600030101010101" pitchFamily="2" charset="-122"/>
              </a:rPr>
              <a:t>to </a:t>
            </a:r>
            <a:r>
              <a:rPr lang="en-US" altLang="en-US" sz="2800" dirty="0" smtClean="0">
                <a:ea typeface="SimSun" panose="02010600030101010101" pitchFamily="2" charset="-122"/>
              </a:rPr>
              <a:t>1,434,880</a:t>
            </a:r>
            <a:endParaRPr lang="en-US" alt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4312299" y="5199563"/>
                <a:ext cx="78155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2299" y="5199563"/>
                <a:ext cx="781558" cy="523220"/>
              </a:xfrm>
              <a:prstGeom prst="rect">
                <a:avLst/>
              </a:prstGeom>
              <a:blipFill>
                <a:blip r:embed="rId5"/>
                <a:stretch>
                  <a:fillRect r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ight Arrow 27"/>
          <p:cNvSpPr/>
          <p:nvPr/>
        </p:nvSpPr>
        <p:spPr bwMode="auto">
          <a:xfrm>
            <a:off x="3400961" y="5366519"/>
            <a:ext cx="781557" cy="2286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/>
              <p:cNvSpPr/>
              <p:nvPr/>
            </p:nvSpPr>
            <p:spPr>
              <a:xfrm>
                <a:off x="2491869" y="5199563"/>
                <a:ext cx="78155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>
                          <a:latin typeface="Cambria Math" panose="02040503050406030204" pitchFamily="18" charset="0"/>
                        </a:rPr>
                        <m:t>4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1869" y="5199563"/>
                <a:ext cx="781558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/>
              <p:cNvSpPr/>
              <p:nvPr/>
            </p:nvSpPr>
            <p:spPr>
              <a:xfrm rot="17181573">
                <a:off x="5394364" y="4527697"/>
                <a:ext cx="78155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>
                          <a:latin typeface="Cambria Math" panose="02040503050406030204" pitchFamily="18" charset="0"/>
                        </a:rPr>
                        <m:t>4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181573">
                <a:off x="5394364" y="4527697"/>
                <a:ext cx="781558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/>
              <p:cNvSpPr/>
              <p:nvPr/>
            </p:nvSpPr>
            <p:spPr>
              <a:xfrm rot="17381711">
                <a:off x="5871286" y="2948267"/>
                <a:ext cx="78155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381711">
                <a:off x="5871286" y="2948267"/>
                <a:ext cx="781558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98155" y="603760"/>
            <a:ext cx="8277225" cy="1143000"/>
          </a:xfrm>
        </p:spPr>
        <p:txBody>
          <a:bodyPr/>
          <a:lstStyle/>
          <a:p>
            <a:r>
              <a:rPr lang="en-US" dirty="0" smtClean="0">
                <a:latin typeface="Impact" panose="020B0806030902050204" pitchFamily="34" charset="0"/>
              </a:rPr>
              <a:t>Numerical Results</a:t>
            </a:r>
            <a:endParaRPr lang="en-US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314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300" y="1831520"/>
            <a:ext cx="5941511" cy="459686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4548" y="592827"/>
            <a:ext cx="8277225" cy="1143000"/>
          </a:xfrm>
        </p:spPr>
        <p:txBody>
          <a:bodyPr/>
          <a:lstStyle/>
          <a:p>
            <a:r>
              <a:rPr lang="en-US" dirty="0" smtClean="0">
                <a:latin typeface="Impact" panose="020B0806030902050204" pitchFamily="34" charset="0"/>
              </a:rPr>
              <a:t>Numerical Results</a:t>
            </a:r>
            <a:endParaRPr lang="en-US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262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5774" y="1899236"/>
            <a:ext cx="4627059" cy="38404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61" y="1918286"/>
            <a:ext cx="4629150" cy="384221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199" y="598715"/>
            <a:ext cx="8277225" cy="1143000"/>
          </a:xfrm>
        </p:spPr>
        <p:txBody>
          <a:bodyPr/>
          <a:lstStyle/>
          <a:p>
            <a:r>
              <a:rPr lang="en-US" dirty="0" smtClean="0">
                <a:latin typeface="Impact" panose="020B0806030902050204" pitchFamily="34" charset="0"/>
              </a:rPr>
              <a:t>Numerical Results</a:t>
            </a:r>
            <a:endParaRPr lang="en-US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571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10559" y="688757"/>
            <a:ext cx="37609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zh-CN" sz="3200" b="1" dirty="0" smtClean="0">
                <a:solidFill>
                  <a:schemeClr val="tx2"/>
                </a:solidFill>
                <a:ea typeface="宋体" pitchFamily="2" charset="-122"/>
              </a:rPr>
              <a:t>Numerical Results</a:t>
            </a:r>
            <a:endParaRPr lang="en-US" altLang="zh-CN" sz="3200" b="1" dirty="0">
              <a:solidFill>
                <a:schemeClr val="tx2"/>
              </a:solidFill>
              <a:ea typeface="宋体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300" y="1273532"/>
            <a:ext cx="4590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Relative residual error: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721256" y="1222277"/>
                <a:ext cx="1766702" cy="77450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0" smtClean="0">
                                          <a:latin typeface="Cambria Math" panose="02040503050406030204" pitchFamily="18" charset="0"/>
                                        </a:rPr>
                                        <m:t>𝐙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1256" y="1222277"/>
                <a:ext cx="1766702" cy="7745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910045" y="2183745"/>
          <a:ext cx="6614808" cy="1690314"/>
        </p:xfrm>
        <a:graphic>
          <a:graphicData uri="http://schemas.openxmlformats.org/drawingml/2006/table">
            <a:tbl>
              <a:tblPr firstRow="1" bandRow="1"/>
              <a:tblGrid>
                <a:gridCol w="1650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2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57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61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97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0892"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 smtClean="0">
                          <a:ln>
                            <a:noFill/>
                          </a:ln>
                        </a:rPr>
                        <a:t>N</a:t>
                      </a:r>
                      <a:endParaRPr lang="en-US" sz="2000" b="1" dirty="0">
                        <a:ln>
                          <a:noFill/>
                        </a:ln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n>
                            <a:noFill/>
                          </a:ln>
                        </a:rPr>
                        <a:t>22,560</a:t>
                      </a:r>
                      <a:endParaRPr lang="en-US" sz="2000" b="1" dirty="0">
                        <a:ln>
                          <a:noFill/>
                        </a:ln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n>
                            <a:noFill/>
                          </a:ln>
                        </a:rPr>
                        <a:t>89,920</a:t>
                      </a:r>
                      <a:endParaRPr lang="en-US" sz="2000" b="1" dirty="0">
                        <a:ln>
                          <a:noFill/>
                        </a:ln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n>
                            <a:noFill/>
                          </a:ln>
                        </a:rPr>
                        <a:t>359,040</a:t>
                      </a:r>
                      <a:endParaRPr lang="en-US" sz="2000" b="1" dirty="0">
                        <a:ln>
                          <a:noFill/>
                        </a:ln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n>
                            <a:noFill/>
                          </a:ln>
                        </a:rPr>
                        <a:t>1,434,880</a:t>
                      </a:r>
                      <a:endParaRPr lang="en-US" sz="2000" b="1" dirty="0">
                        <a:ln>
                          <a:noFill/>
                        </a:ln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52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n>
                          <a:noFill/>
                        </a:ln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n>
                            <a:noFill/>
                          </a:ln>
                        </a:rPr>
                        <a:t>0.44%</a:t>
                      </a:r>
                      <a:endParaRPr lang="en-US" sz="2000" b="1" dirty="0">
                        <a:ln>
                          <a:noFill/>
                        </a:ln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n>
                            <a:noFill/>
                          </a:ln>
                        </a:rPr>
                        <a:t>0.60%</a:t>
                      </a:r>
                      <a:endParaRPr lang="en-US" sz="2000" b="1" dirty="0">
                        <a:ln>
                          <a:noFill/>
                        </a:ln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n>
                            <a:noFill/>
                          </a:ln>
                        </a:rPr>
                        <a:t>1.23%</a:t>
                      </a:r>
                      <a:endParaRPr lang="en-US" sz="2000" b="1" dirty="0">
                        <a:ln>
                          <a:noFill/>
                        </a:ln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n>
                            <a:noFill/>
                          </a:ln>
                        </a:rPr>
                        <a:t>0.59%</a:t>
                      </a:r>
                      <a:endParaRPr lang="en-US" sz="2000" b="1" dirty="0">
                        <a:ln>
                          <a:noFill/>
                        </a:ln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451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n>
                          <a:noFill/>
                        </a:ln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n>
                            <a:noFill/>
                          </a:ln>
                        </a:rPr>
                        <a:t>0.19%</a:t>
                      </a:r>
                      <a:endParaRPr lang="en-US" sz="2000" b="1" dirty="0">
                        <a:ln>
                          <a:noFill/>
                        </a:ln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n>
                            <a:noFill/>
                          </a:ln>
                        </a:rPr>
                        <a:t>0.25%</a:t>
                      </a:r>
                      <a:endParaRPr lang="en-US" sz="2000" b="1" dirty="0">
                        <a:ln>
                          <a:noFill/>
                        </a:ln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n>
                            <a:noFill/>
                          </a:ln>
                        </a:rPr>
                        <a:t>1.88%</a:t>
                      </a:r>
                      <a:endParaRPr lang="en-US" sz="2000" b="1" dirty="0">
                        <a:ln>
                          <a:noFill/>
                        </a:ln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n>
                            <a:noFill/>
                          </a:ln>
                        </a:rPr>
                        <a:t>0.53%</a:t>
                      </a:r>
                      <a:endParaRPr lang="en-US" sz="2000" b="1" dirty="0">
                        <a:ln>
                          <a:noFill/>
                        </a:ln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451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n>
                          <a:noFill/>
                        </a:ln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n>
                            <a:noFill/>
                          </a:ln>
                        </a:rPr>
                        <a:t>0.085%</a:t>
                      </a:r>
                      <a:endParaRPr lang="en-US" sz="2000" b="1" dirty="0">
                        <a:ln>
                          <a:noFill/>
                        </a:ln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n>
                            <a:noFill/>
                          </a:ln>
                        </a:rPr>
                        <a:t>0.15%</a:t>
                      </a:r>
                      <a:endParaRPr lang="en-US" sz="2000" b="1" dirty="0">
                        <a:ln>
                          <a:noFill/>
                        </a:ln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n>
                            <a:noFill/>
                          </a:ln>
                        </a:rPr>
                        <a:t>0.58%</a:t>
                      </a:r>
                      <a:endParaRPr lang="en-US" sz="2000" b="1" dirty="0">
                        <a:ln>
                          <a:noFill/>
                        </a:ln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n>
                            <a:noFill/>
                          </a:ln>
                        </a:rPr>
                        <a:t>0.37%</a:t>
                      </a:r>
                      <a:endParaRPr lang="en-US" sz="2000" b="1" dirty="0">
                        <a:ln>
                          <a:noFill/>
                        </a:ln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1153237" y="2547478"/>
          <a:ext cx="1113310" cy="410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5" name="Equation" r:id="rId5" imgW="660240" imgH="241200" progId="Equation.DSMT4">
                  <p:embed/>
                </p:oleObj>
              </mc:Choice>
              <mc:Fallback>
                <p:oleObj name="Equation" r:id="rId5" imgW="660240" imgH="24120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3237" y="2547478"/>
                        <a:ext cx="1113310" cy="4109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/>
          </p:nvPr>
        </p:nvGraphicFramePr>
        <p:xfrm>
          <a:off x="1153237" y="2983057"/>
          <a:ext cx="1113310" cy="410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6" name="Equation" r:id="rId7" imgW="660240" imgH="241200" progId="Equation.DSMT4">
                  <p:embed/>
                </p:oleObj>
              </mc:Choice>
              <mc:Fallback>
                <p:oleObj name="Equation" r:id="rId7" imgW="660240" imgH="24120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3237" y="2983057"/>
                        <a:ext cx="1113310" cy="4109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/>
          </p:nvPr>
        </p:nvGraphicFramePr>
        <p:xfrm>
          <a:off x="1153237" y="3414798"/>
          <a:ext cx="1113310" cy="410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7" name="Equation" r:id="rId9" imgW="660240" imgH="241200" progId="Equation.DSMT4">
                  <p:embed/>
                </p:oleObj>
              </mc:Choice>
              <mc:Fallback>
                <p:oleObj name="Equation" r:id="rId9" imgW="660240" imgH="24120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3237" y="3414798"/>
                        <a:ext cx="1113310" cy="4109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/>
          </p:nvPr>
        </p:nvGraphicFramePr>
        <p:xfrm>
          <a:off x="910045" y="4481205"/>
          <a:ext cx="6614807" cy="1614844"/>
        </p:xfrm>
        <a:graphic>
          <a:graphicData uri="http://schemas.openxmlformats.org/drawingml/2006/table">
            <a:tbl>
              <a:tblPr firstRow="1" bandRow="1"/>
              <a:tblGrid>
                <a:gridCol w="2850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45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5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43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6124"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 smtClean="0">
                          <a:ln>
                            <a:noFill/>
                          </a:ln>
                        </a:rPr>
                        <a:t>N</a:t>
                      </a:r>
                      <a:endParaRPr lang="en-US" sz="2000" b="1" dirty="0">
                        <a:ln>
                          <a:noFill/>
                        </a:ln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n>
                            <a:noFill/>
                          </a:ln>
                        </a:rPr>
                        <a:t>89,920</a:t>
                      </a:r>
                      <a:endParaRPr lang="en-US" sz="2000" b="1" dirty="0">
                        <a:ln>
                          <a:noFill/>
                        </a:ln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n>
                            <a:noFill/>
                          </a:ln>
                        </a:rPr>
                        <a:t>359,040</a:t>
                      </a:r>
                      <a:endParaRPr lang="en-US" sz="2000" b="1" dirty="0">
                        <a:ln>
                          <a:noFill/>
                        </a:ln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n>
                            <a:noFill/>
                          </a:ln>
                        </a:rPr>
                        <a:t>1,434,880</a:t>
                      </a:r>
                      <a:endParaRPr lang="en-US" sz="2000" b="1" dirty="0">
                        <a:ln>
                          <a:noFill/>
                        </a:ln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02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n>
                            <a:noFill/>
                          </a:ln>
                        </a:rPr>
                        <a:t>Factorization (s) [This]</a:t>
                      </a:r>
                      <a:endParaRPr lang="en-US" sz="2000" b="1" dirty="0">
                        <a:ln>
                          <a:noFill/>
                        </a:ln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380</a:t>
                      </a:r>
                      <a:endParaRPr lang="en-US" sz="20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1,690</a:t>
                      </a:r>
                      <a:endParaRPr lang="en-US" sz="20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7,335</a:t>
                      </a:r>
                      <a:endParaRPr lang="en-US" sz="20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89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n>
                            <a:noFill/>
                          </a:ln>
                        </a:rPr>
                        <a:t>Solution (s) [This]</a:t>
                      </a:r>
                      <a:endParaRPr lang="en-US" sz="2000" b="1" dirty="0">
                        <a:ln>
                          <a:noFill/>
                        </a:ln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1.66</a:t>
                      </a:r>
                      <a:endParaRPr lang="en-US" sz="20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8.55</a:t>
                      </a:r>
                      <a:endParaRPr lang="en-US" sz="20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40.06</a:t>
                      </a:r>
                      <a:endParaRPr lang="en-US" sz="20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89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n>
                            <a:noFill/>
                          </a:ln>
                        </a:rPr>
                        <a:t>Inversion</a:t>
                      </a:r>
                      <a:r>
                        <a:rPr lang="en-US" sz="2000" b="1" baseline="0" dirty="0" smtClean="0">
                          <a:ln>
                            <a:noFill/>
                          </a:ln>
                        </a:rPr>
                        <a:t> (s) [1]</a:t>
                      </a:r>
                      <a:endParaRPr lang="en-US" sz="2000" b="1" dirty="0">
                        <a:ln>
                          <a:noFill/>
                        </a:ln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2,750</a:t>
                      </a:r>
                      <a:endParaRPr lang="en-US" sz="20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16,500</a:t>
                      </a:r>
                      <a:endParaRPr lang="en-US" sz="20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93,100</a:t>
                      </a:r>
                      <a:endParaRPr lang="en-US" sz="20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41300" y="3890073"/>
            <a:ext cx="5502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Performance comparison: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397565" y="6204231"/>
            <a:ext cx="9660835" cy="653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14000"/>
              </a:lnSpc>
              <a:buSzPct val="80000"/>
            </a:pPr>
            <a:r>
              <a:rPr lang="en-US" altLang="zh-CN" sz="1600" dirty="0" smtClean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[1] D. Jiao and S. Omar, “Minimal-rank H</a:t>
            </a:r>
            <a:r>
              <a:rPr lang="en-US" altLang="zh-CN" sz="1600" baseline="30000" dirty="0" smtClean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2</a:t>
            </a:r>
            <a:r>
              <a:rPr lang="en-US" altLang="zh-CN" sz="1600" dirty="0" smtClean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-matrix based iterative and direct volume integral equation solvers for large-scale scattering analysis,” </a:t>
            </a:r>
            <a:r>
              <a:rPr lang="en-US" altLang="zh-CN" sz="1600" i="1" dirty="0" smtClean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Proc. IEEE Int. </a:t>
            </a:r>
            <a:r>
              <a:rPr lang="en-US" altLang="zh-CN" sz="1600" i="1" dirty="0" err="1" smtClean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Symp</a:t>
            </a:r>
            <a:r>
              <a:rPr lang="en-US" altLang="zh-CN" sz="1600" i="1" dirty="0" smtClean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. Antennas </a:t>
            </a:r>
            <a:r>
              <a:rPr lang="en-US" altLang="zh-CN" sz="1600" i="1" dirty="0" err="1" smtClean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Propag</a:t>
            </a:r>
            <a:r>
              <a:rPr lang="en-US" altLang="zh-CN" sz="1600" dirty="0" smtClean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., Jul. 2015.</a:t>
            </a:r>
            <a:endParaRPr lang="en-US" altLang="zh-CN" sz="1600" dirty="0">
              <a:solidFill>
                <a:srgbClr val="000000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649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57199" y="1845259"/>
            <a:ext cx="8116530" cy="523220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arge-scale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3D dielectric cube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array scattering </a:t>
            </a:r>
            <a:endParaRPr 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4489406" y="2604109"/>
            <a:ext cx="42305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Cube unit: 0.3m</a:t>
            </a:r>
            <a:r>
              <a:rPr lang="en-US" altLang="zh-CN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×0.3m×0.3m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Spacing: 0.3 m</a:t>
            </a:r>
          </a:p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Relative permittivity: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Frequency: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3e+8 Hz</a:t>
            </a:r>
          </a:p>
          <a:p>
            <a:r>
              <a:rPr lang="el-GR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n-US" sz="24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direct sol.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1e-5</a:t>
            </a: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12" y="2517450"/>
            <a:ext cx="3826543" cy="286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489406" y="4543101"/>
            <a:ext cx="4546437" cy="104028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ctr" hangingPunct="1">
              <a:spcBef>
                <a:spcPct val="20000"/>
              </a:spcBef>
            </a:pPr>
            <a:r>
              <a:rPr lang="en-US" sz="2800" b="1" dirty="0">
                <a:cs typeface="Arial" panose="020B0604020202020204" pitchFamily="34" charset="0"/>
              </a:rPr>
              <a:t>2</a:t>
            </a:r>
            <a:r>
              <a:rPr lang="en-US" altLang="zh-CN" sz="2800" b="1" dirty="0">
                <a:solidFill>
                  <a:srgbClr val="000000"/>
                </a:solidFill>
                <a:cs typeface="Arial" panose="020B0604020202020204" pitchFamily="34" charset="0"/>
              </a:rPr>
              <a:t>×2×2 to </a:t>
            </a:r>
            <a:r>
              <a:rPr lang="en-US" altLang="zh-CN" sz="2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14×14×14 arrays</a:t>
            </a:r>
            <a:endParaRPr lang="en-US" altLang="zh-CN" sz="2800" dirty="0">
              <a:ea typeface="SimSun" panose="02010600030101010101" pitchFamily="2" charset="-122"/>
            </a:endParaRPr>
          </a:p>
          <a:p>
            <a:pPr eaLnBrk="1" fontAlgn="ctr" hangingPunct="1">
              <a:spcBef>
                <a:spcPct val="20000"/>
              </a:spcBef>
            </a:pPr>
            <a:r>
              <a:rPr lang="en-US" altLang="en-US" sz="2800" dirty="0" smtClean="0">
                <a:ea typeface="SimSun" panose="02010600030101010101" pitchFamily="2" charset="-122"/>
              </a:rPr>
              <a:t>N: from 3024 </a:t>
            </a:r>
            <a:r>
              <a:rPr lang="en-US" altLang="en-US" sz="2800" dirty="0">
                <a:ea typeface="SimSun" panose="02010600030101010101" pitchFamily="2" charset="-122"/>
              </a:rPr>
              <a:t>to </a:t>
            </a:r>
            <a:r>
              <a:rPr lang="en-US" altLang="en-US" sz="2800" dirty="0" smtClean="0">
                <a:ea typeface="SimSun" panose="02010600030101010101" pitchFamily="2" charset="-122"/>
              </a:rPr>
              <a:t>1,037,232</a:t>
            </a:r>
            <a:endParaRPr lang="en-US" alt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509148" y="5556262"/>
            <a:ext cx="46331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latin typeface="Arial "/>
              </a:rPr>
              <a:t>Computer used</a:t>
            </a:r>
            <a:r>
              <a:rPr lang="pt-BR" sz="2000" dirty="0" smtClean="0">
                <a:latin typeface="Arial "/>
              </a:rPr>
              <a:t>: 3 GHz, </a:t>
            </a:r>
            <a:r>
              <a:rPr lang="pt-BR" sz="2000" dirty="0">
                <a:latin typeface="Arial "/>
              </a:rPr>
              <a:t>single core, Intel(R) Xeon(R) CPU E5-2690 </a:t>
            </a:r>
            <a:r>
              <a:rPr lang="pt-BR" sz="2000" dirty="0" smtClean="0">
                <a:latin typeface="Arial "/>
              </a:rPr>
              <a:t>v2</a:t>
            </a:r>
            <a:endParaRPr lang="en-US" sz="2000" dirty="0">
              <a:latin typeface="Arial 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199" y="533400"/>
            <a:ext cx="8277225" cy="1143000"/>
          </a:xfrm>
        </p:spPr>
        <p:txBody>
          <a:bodyPr/>
          <a:lstStyle/>
          <a:p>
            <a:r>
              <a:rPr lang="en-US" dirty="0" smtClean="0">
                <a:latin typeface="Impact" panose="020B0806030902050204" pitchFamily="34" charset="0"/>
              </a:rPr>
              <a:t>Numerical Results</a:t>
            </a:r>
            <a:endParaRPr lang="en-US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4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12"/>
          <p:cNvSpPr txBox="1">
            <a:spLocks noChangeArrowheads="1"/>
          </p:cNvSpPr>
          <p:nvPr/>
        </p:nvSpPr>
        <p:spPr bwMode="auto">
          <a:xfrm>
            <a:off x="175437" y="690248"/>
            <a:ext cx="846034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altLang="zh-CN" sz="2800" b="1" dirty="0" smtClean="0">
                <a:ea typeface="SimSun" panose="02010600030101010101" pitchFamily="2" charset="-122"/>
              </a:rPr>
              <a:t>On-Chip Interconnect Capacitance (C) Extraction</a:t>
            </a:r>
            <a:endParaRPr lang="en-US" altLang="zh-CN" sz="2800" b="1" dirty="0">
              <a:ea typeface="SimSun" panose="02010600030101010101" pitchFamily="2" charset="-122"/>
            </a:endParaRPr>
          </a:p>
        </p:txBody>
      </p:sp>
      <p:sp>
        <p:nvSpPr>
          <p:cNvPr id="28678" name="Rectangle 14"/>
          <p:cNvSpPr>
            <a:spLocks noChangeArrowheads="1"/>
          </p:cNvSpPr>
          <p:nvPr/>
        </p:nvSpPr>
        <p:spPr bwMode="auto">
          <a:xfrm>
            <a:off x="0" y="2252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ctr" hangingPunct="1">
              <a:spcBef>
                <a:spcPct val="20000"/>
              </a:spcBef>
            </a:pPr>
            <a:endParaRPr lang="en-US" altLang="en-US"/>
          </a:p>
        </p:txBody>
      </p:sp>
      <p:sp>
        <p:nvSpPr>
          <p:cNvPr id="28679" name="Rectangle 16"/>
          <p:cNvSpPr>
            <a:spLocks noChangeArrowheads="1"/>
          </p:cNvSpPr>
          <p:nvPr/>
        </p:nvSpPr>
        <p:spPr bwMode="auto">
          <a:xfrm>
            <a:off x="0" y="2252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ctr" hangingPunct="1">
              <a:spcBef>
                <a:spcPct val="20000"/>
              </a:spcBef>
            </a:pPr>
            <a:endParaRPr lang="en-US" altLang="en-US"/>
          </a:p>
        </p:txBody>
      </p:sp>
      <p:sp>
        <p:nvSpPr>
          <p:cNvPr id="28680" name="Rectangle 18"/>
          <p:cNvSpPr>
            <a:spLocks noChangeArrowheads="1"/>
          </p:cNvSpPr>
          <p:nvPr/>
        </p:nvSpPr>
        <p:spPr bwMode="auto">
          <a:xfrm>
            <a:off x="0" y="2252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ctr" hangingPunct="1">
              <a:spcBef>
                <a:spcPct val="20000"/>
              </a:spcBef>
            </a:pPr>
            <a:endParaRPr lang="en-US" altLang="en-US"/>
          </a:p>
        </p:txBody>
      </p:sp>
      <p:sp>
        <p:nvSpPr>
          <p:cNvPr id="28681" name="Rectangle 20"/>
          <p:cNvSpPr>
            <a:spLocks noChangeArrowheads="1"/>
          </p:cNvSpPr>
          <p:nvPr/>
        </p:nvSpPr>
        <p:spPr bwMode="auto">
          <a:xfrm>
            <a:off x="0" y="2347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ctr" hangingPunct="1">
              <a:spcBef>
                <a:spcPct val="20000"/>
              </a:spcBef>
            </a:pPr>
            <a:endParaRPr lang="en-US" altLang="en-US"/>
          </a:p>
        </p:txBody>
      </p:sp>
      <p:sp>
        <p:nvSpPr>
          <p:cNvPr id="28682" name="Rectangle 22"/>
          <p:cNvSpPr>
            <a:spLocks noChangeArrowheads="1"/>
          </p:cNvSpPr>
          <p:nvPr/>
        </p:nvSpPr>
        <p:spPr bwMode="auto">
          <a:xfrm>
            <a:off x="0" y="2347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ctr" hangingPunct="1">
              <a:spcBef>
                <a:spcPct val="20000"/>
              </a:spcBef>
            </a:pPr>
            <a:endParaRPr lang="en-US" altLang="en-US"/>
          </a:p>
        </p:txBody>
      </p:sp>
      <p:sp>
        <p:nvSpPr>
          <p:cNvPr id="28683" name="Rectangle 24"/>
          <p:cNvSpPr>
            <a:spLocks noChangeArrowheads="1"/>
          </p:cNvSpPr>
          <p:nvPr/>
        </p:nvSpPr>
        <p:spPr bwMode="auto">
          <a:xfrm>
            <a:off x="0" y="2347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ctr" hangingPunct="1">
              <a:spcBef>
                <a:spcPct val="20000"/>
              </a:spcBef>
            </a:pPr>
            <a:endParaRPr lang="en-US" altLang="en-US"/>
          </a:p>
        </p:txBody>
      </p:sp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79" y="4270421"/>
            <a:ext cx="7369252" cy="2330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interconn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2443" y="1644355"/>
            <a:ext cx="4312905" cy="25308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3196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306" y="1764455"/>
            <a:ext cx="5525625" cy="414421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199" y="533400"/>
            <a:ext cx="8277225" cy="1143000"/>
          </a:xfrm>
        </p:spPr>
        <p:txBody>
          <a:bodyPr/>
          <a:lstStyle/>
          <a:p>
            <a:r>
              <a:rPr lang="en-US" dirty="0" smtClean="0">
                <a:latin typeface="Impact" panose="020B0806030902050204" pitchFamily="34" charset="0"/>
              </a:rPr>
              <a:t>Numerical Results (Memory)</a:t>
            </a:r>
            <a:endParaRPr lang="en-US" dirty="0">
              <a:latin typeface="Impact" panose="020B080603090205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3763" y="5693862"/>
            <a:ext cx="6881261" cy="922685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6879450" y="3289270"/>
          <a:ext cx="2086749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1483">
                  <a:extLst>
                    <a:ext uri="{9D8B030D-6E8A-4147-A177-3AD203B41FA5}">
                      <a16:colId xmlns:a16="http://schemas.microsoft.com/office/drawing/2014/main" val="3834494324"/>
                    </a:ext>
                  </a:extLst>
                </a:gridCol>
                <a:gridCol w="1075266">
                  <a:extLst>
                    <a:ext uri="{9D8B030D-6E8A-4147-A177-3AD203B41FA5}">
                      <a16:colId xmlns:a16="http://schemas.microsoft.com/office/drawing/2014/main" val="27004478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 "/>
                        </a:rPr>
                        <a:t>Mem.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4032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"/>
                        </a:rPr>
                        <a:t>Factor.</a:t>
                      </a:r>
                      <a:endParaRPr lang="en-US" sz="2000" dirty="0">
                        <a:latin typeface="Arial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"/>
                        </a:rPr>
                        <a:t>44 GB</a:t>
                      </a:r>
                      <a:endParaRPr lang="en-US" sz="2000" dirty="0">
                        <a:latin typeface="Arial 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748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"/>
                        </a:rPr>
                        <a:t>Matrix</a:t>
                      </a:r>
                      <a:endParaRPr lang="en-US" sz="2000" dirty="0">
                        <a:latin typeface="Arial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"/>
                        </a:rPr>
                        <a:t>21 GB</a:t>
                      </a:r>
                      <a:endParaRPr lang="en-US" sz="2000" dirty="0">
                        <a:latin typeface="Arial 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714980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7181630" y="2889160"/>
            <a:ext cx="15167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Arial "/>
                <a:cs typeface="Arial" panose="020B0604020202020204" pitchFamily="34" charset="0"/>
              </a:rPr>
              <a:t>N=</a:t>
            </a:r>
            <a:r>
              <a:rPr lang="en-US" altLang="en-US" sz="2000" dirty="0">
                <a:latin typeface="Arial "/>
                <a:ea typeface="SimSun" panose="02010600030101010101" pitchFamily="2" charset="-122"/>
              </a:rPr>
              <a:t>1,037,23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3095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399" y="1769208"/>
            <a:ext cx="5706900" cy="4280175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968399" y="5790581"/>
          <a:ext cx="557386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9783638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272916687"/>
                    </a:ext>
                  </a:extLst>
                </a:gridCol>
                <a:gridCol w="1509865">
                  <a:extLst>
                    <a:ext uri="{9D8B030D-6E8A-4147-A177-3AD203B41FA5}">
                      <a16:colId xmlns:a16="http://schemas.microsoft.com/office/drawing/2014/main" val="21909947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 "/>
                          <a:cs typeface="Arial" panose="020B0604020202020204" pitchFamily="34" charset="0"/>
                        </a:rPr>
                        <a:t>N=</a:t>
                      </a:r>
                      <a:r>
                        <a:rPr lang="en-US" altLang="en-US" sz="2000" dirty="0" smtClean="0">
                          <a:latin typeface="Arial "/>
                          <a:ea typeface="SimSun" panose="02010600030101010101" pitchFamily="2" charset="-122"/>
                        </a:rPr>
                        <a:t>1,037,23</a:t>
                      </a:r>
                      <a:r>
                        <a:rPr lang="en-US" altLang="en-US" sz="2000" baseline="0" dirty="0" smtClean="0">
                          <a:latin typeface="Arial "/>
                          <a:ea typeface="+mn-ea"/>
                        </a:rPr>
                        <a:t> </a:t>
                      </a:r>
                      <a:endParaRPr lang="en-US" altLang="en-US" sz="2000" dirty="0" smtClean="0">
                        <a:latin typeface="Arial 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"/>
                        </a:rPr>
                        <a:t>Factorization </a:t>
                      </a:r>
                      <a:endParaRPr lang="en-US" sz="2000" dirty="0">
                        <a:latin typeface="Arial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"/>
                        </a:rPr>
                        <a:t> Solution</a:t>
                      </a:r>
                      <a:endParaRPr lang="en-US" sz="2000" dirty="0">
                        <a:latin typeface="Arial 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3084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"/>
                        </a:rPr>
                        <a:t>Time</a:t>
                      </a:r>
                      <a:r>
                        <a:rPr lang="en-US" sz="2000" baseline="0" dirty="0" smtClean="0">
                          <a:latin typeface="Arial "/>
                        </a:rPr>
                        <a:t> (s)</a:t>
                      </a:r>
                      <a:endParaRPr lang="en-US" sz="2000" dirty="0">
                        <a:latin typeface="Arial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"/>
                        </a:rPr>
                        <a:t>19,118</a:t>
                      </a:r>
                      <a:endParaRPr lang="en-US" sz="2000" dirty="0">
                        <a:latin typeface="Arial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"/>
                        </a:rPr>
                        <a:t>65</a:t>
                      </a:r>
                      <a:endParaRPr lang="en-US" sz="2000" dirty="0">
                        <a:latin typeface="Arial 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7512417"/>
                  </a:ext>
                </a:extLst>
              </a:tr>
            </a:tbl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199" y="533400"/>
            <a:ext cx="8277225" cy="1143000"/>
          </a:xfrm>
        </p:spPr>
        <p:txBody>
          <a:bodyPr/>
          <a:lstStyle/>
          <a:p>
            <a:r>
              <a:rPr lang="en-US" dirty="0" smtClean="0">
                <a:latin typeface="Impact" panose="020B0806030902050204" pitchFamily="34" charset="0"/>
              </a:rPr>
              <a:t>Numerical Results (Time)</a:t>
            </a:r>
            <a:endParaRPr lang="en-US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52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54765-D827-4CFA-8520-FAE7BE8F7ABE}" type="slidenum">
              <a:rPr lang="en-US" smtClean="0"/>
              <a:pPr/>
              <a:t>62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3426990"/>
            <a:ext cx="7251784" cy="107082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199" y="533400"/>
            <a:ext cx="8277225" cy="1143000"/>
          </a:xfrm>
        </p:spPr>
        <p:txBody>
          <a:bodyPr/>
          <a:lstStyle/>
          <a:p>
            <a:r>
              <a:rPr lang="en-US" dirty="0" smtClean="0">
                <a:latin typeface="Impact" panose="020B0806030902050204" pitchFamily="34" charset="0"/>
              </a:rPr>
              <a:t>Numerical Results (Accuracy)</a:t>
            </a:r>
            <a:endParaRPr lang="en-US" dirty="0">
              <a:latin typeface="Impact" panose="020B080603090205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3015" y="2533661"/>
            <a:ext cx="32129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 "/>
              </a:rPr>
              <a:t>Relative Residual:</a:t>
            </a:r>
            <a:endParaRPr lang="en-US" sz="2800" dirty="0">
              <a:latin typeface="Arial 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709326" y="2413467"/>
                <a:ext cx="1576329" cy="7636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𝒁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  <m:r>
                                    <a:rPr lang="en-US" sz="2400" i="1" baseline="30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9326" y="2413467"/>
                <a:ext cx="1576329" cy="7636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42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618A4-D85F-4C27-8F4E-F6765B7D77C2}" type="slidenum">
              <a:rPr lang="en-US" smtClean="0"/>
              <a:pPr/>
              <a:t>63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986" y="1835249"/>
            <a:ext cx="4030213" cy="33524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62" y="1798506"/>
            <a:ext cx="4098025" cy="34088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9909" y="5253309"/>
            <a:ext cx="4916129" cy="1540781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23555" y="985684"/>
            <a:ext cx="8277225" cy="656303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kern="0" dirty="0" smtClean="0">
                <a:latin typeface="Impact" panose="020B0806030902050204" pitchFamily="34" charset="0"/>
              </a:rPr>
              <a:t>Numerical Results (Error Control)</a:t>
            </a:r>
            <a:endParaRPr lang="en-US" kern="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45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199" y="598715"/>
            <a:ext cx="8277225" cy="1143000"/>
          </a:xfrm>
        </p:spPr>
        <p:txBody>
          <a:bodyPr/>
          <a:lstStyle/>
          <a:p>
            <a:r>
              <a:rPr lang="en-US" dirty="0" smtClean="0">
                <a:latin typeface="Impact" panose="020B0806030902050204" pitchFamily="34" charset="0"/>
              </a:rPr>
              <a:t>Numerical Results</a:t>
            </a:r>
            <a:endParaRPr lang="en-US" dirty="0">
              <a:latin typeface="Impact" panose="020B080603090205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981200" y="1600205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36" y="2457608"/>
            <a:ext cx="4390234" cy="32942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2085" y="2498753"/>
            <a:ext cx="4557821" cy="325315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99811" y="5809356"/>
            <a:ext cx="85436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[*] M. Ma and D. Jiao. </a:t>
            </a:r>
            <a:r>
              <a:rPr lang="en-US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Accuracy directly controlled fast direct </a:t>
            </a:r>
            <a:r>
              <a:rPr lang="en-US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solution of </a:t>
            </a:r>
            <a:r>
              <a:rPr lang="en-US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general H2-matrices and its application to solving </a:t>
            </a:r>
            <a:r>
              <a:rPr lang="en-US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electrodynamic volume </a:t>
            </a:r>
            <a:r>
              <a:rPr lang="en-US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integral </a:t>
            </a:r>
            <a:r>
              <a:rPr lang="en-US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equations, </a:t>
            </a:r>
            <a:r>
              <a:rPr lang="en-US" i="1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IEEE Trans, MTT</a:t>
            </a:r>
            <a:r>
              <a:rPr lang="en-US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nl-NL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vol. 66, no. 1, pp. 35-48, Jan. 2018.</a:t>
            </a:r>
            <a:endParaRPr lang="en-US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199" y="1975533"/>
            <a:ext cx="47420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On-chip </a:t>
            </a:r>
            <a:r>
              <a:rPr lang="en-US" altLang="zh-CN" sz="2800" dirty="0" err="1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Lossy</a:t>
            </a:r>
            <a:r>
              <a:rPr lang="en-US" altLang="zh-CN" sz="280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Interconnects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66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FastSolver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702266"/>
            <a:ext cx="9144000" cy="560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4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53654" y="1991554"/>
            <a:ext cx="5638800" cy="2971800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800" b="1" dirty="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IBM Plasma Package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Product-level full package structure with 8 metal layers and 7 dielectric layers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Delivered in industrial design file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Over 96,000 circuit elements including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vias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interconnects and metal planes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951" y="4111177"/>
            <a:ext cx="27813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04800" y="633807"/>
            <a:ext cx="64940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20000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Arial" pitchFamily="34" charset="0"/>
              </a:rPr>
              <a:t>IBM Full-Package Simulation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420000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174718" y="1213082"/>
            <a:ext cx="2249879" cy="2749318"/>
            <a:chOff x="6511140" y="2209800"/>
            <a:chExt cx="2556660" cy="312420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6511140" y="2209800"/>
              <a:ext cx="2556660" cy="3124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endParaRPr>
            </a:p>
          </p:txBody>
        </p:sp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2501106"/>
              <a:ext cx="2343150" cy="257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3"/>
            <p:cNvSpPr/>
            <p:nvPr/>
          </p:nvSpPr>
          <p:spPr bwMode="auto">
            <a:xfrm>
              <a:off x="6705600" y="2362200"/>
              <a:ext cx="2148689" cy="17578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/>
                  <a:ea typeface="+mn-ea"/>
                  <a:cs typeface="+mn-cs"/>
                </a:rPr>
                <a:t>AIR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6705600" y="5005812"/>
              <a:ext cx="2148689" cy="17578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/>
                  <a:ea typeface="+mn-ea"/>
                  <a:cs typeface="+mn-cs"/>
                </a:rPr>
                <a:t>AIR</a:t>
              </a:r>
            </a:p>
          </p:txBody>
        </p:sp>
      </p:grpSp>
      <p:sp>
        <p:nvSpPr>
          <p:cNvPr id="21" name="TextBox 10"/>
          <p:cNvSpPr txBox="1">
            <a:spLocks noChangeArrowheads="1"/>
          </p:cNvSpPr>
          <p:nvPr/>
        </p:nvSpPr>
        <p:spPr bwMode="auto">
          <a:xfrm>
            <a:off x="796413" y="5674771"/>
            <a:ext cx="4348162" cy="4000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Source: Dr. Jason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Morsey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from IBM</a:t>
            </a:r>
          </a:p>
        </p:txBody>
      </p:sp>
    </p:spTree>
    <p:extLst>
      <p:ext uri="{BB962C8B-B14F-4D97-AF65-F5344CB8AC3E}">
        <p14:creationId xmlns:p14="http://schemas.microsoft.com/office/powerpoint/2010/main" val="142953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409" y="1292327"/>
            <a:ext cx="5719182" cy="5595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59050" y="609600"/>
            <a:ext cx="64940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20000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Arial" pitchFamily="34" charset="0"/>
              </a:rPr>
              <a:t>IBM Full-Package Simulation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420000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67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31" y="1674894"/>
            <a:ext cx="2104269" cy="227029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532" y="1636829"/>
            <a:ext cx="2104268" cy="227029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607330"/>
            <a:ext cx="2133600" cy="229979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79" y="4167267"/>
            <a:ext cx="2149977" cy="231744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449" y="4167266"/>
            <a:ext cx="2126854" cy="22925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752" y="4151450"/>
            <a:ext cx="2142064" cy="230892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439" y="4178152"/>
            <a:ext cx="2139879" cy="2306564"/>
          </a:xfrm>
          <a:prstGeom prst="rect">
            <a:avLst/>
          </a:prstGeom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97553" y="609600"/>
            <a:ext cx="64940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20000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Arial" pitchFamily="34" charset="0"/>
              </a:rPr>
              <a:t>IBM Full-Package Simulation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420000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28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1" r="3553" b="3759"/>
          <a:stretch/>
        </p:blipFill>
        <p:spPr>
          <a:xfrm>
            <a:off x="3614456" y="1469065"/>
            <a:ext cx="5208764" cy="4648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7102" y="1896421"/>
            <a:ext cx="2964273" cy="4216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Geometry detail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 metal layers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 dielectric layers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air layers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Simulation spec.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Number of unknowns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22,848,800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CPU time (at 30 GHz)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16.38 h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Memory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224.98 GB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Solution error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3.60501e-4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65794" y="6117265"/>
            <a:ext cx="3506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Magnitude of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field in log scale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 fan-out layer (30 GHz)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78300" y="609600"/>
            <a:ext cx="64940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20000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Arial" pitchFamily="34" charset="0"/>
              </a:rPr>
              <a:t>IBM Full-Package Simulation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420000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88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8"/>
          <p:cNvSpPr txBox="1">
            <a:spLocks noChangeArrowheads="1"/>
          </p:cNvSpPr>
          <p:nvPr/>
        </p:nvSpPr>
        <p:spPr bwMode="auto">
          <a:xfrm>
            <a:off x="3238500" y="2153122"/>
            <a:ext cx="2209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rIns="900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zh-CN" b="1" dirty="0">
                <a:latin typeface="Times" panose="02020603050405020304" pitchFamily="18" charset="0"/>
                <a:ea typeface="SimSun" panose="02010600030101010101" pitchFamily="2" charset="-122"/>
              </a:rPr>
              <a:t>( G</a:t>
            </a:r>
            <a:r>
              <a:rPr lang="en-US" altLang="zh-CN" dirty="0">
                <a:ea typeface="SimSun" panose="02010600030101010101" pitchFamily="2" charset="-122"/>
              </a:rPr>
              <a:t> is dense)</a:t>
            </a:r>
          </a:p>
        </p:txBody>
      </p:sp>
      <p:graphicFrame>
        <p:nvGraphicFramePr>
          <p:cNvPr id="2867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8484835"/>
              </p:ext>
            </p:extLst>
          </p:nvPr>
        </p:nvGraphicFramePr>
        <p:xfrm>
          <a:off x="1981199" y="2161663"/>
          <a:ext cx="1109561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7" name="Equation" r:id="rId3" imgW="596880" imgH="241200" progId="Equation.DSMT4">
                  <p:embed/>
                </p:oleObj>
              </mc:Choice>
              <mc:Fallback>
                <p:oleObj name="Equation" r:id="rId3" imgW="596880" imgH="241200" progId="Equation.DSMT4">
                  <p:embed/>
                  <p:pic>
                    <p:nvPicPr>
                      <p:cNvPr id="2867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199" y="2161663"/>
                        <a:ext cx="1109561" cy="447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6" name="Text Box 12"/>
          <p:cNvSpPr txBox="1">
            <a:spLocks noChangeArrowheads="1"/>
          </p:cNvSpPr>
          <p:nvPr/>
        </p:nvSpPr>
        <p:spPr bwMode="auto">
          <a:xfrm>
            <a:off x="228600" y="1447800"/>
            <a:ext cx="28841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altLang="zh-CN" sz="2800" b="1" dirty="0">
                <a:ea typeface="SimSun" panose="02010600030101010101" pitchFamily="2" charset="-122"/>
              </a:rPr>
              <a:t>  MOM </a:t>
            </a:r>
            <a:r>
              <a:rPr lang="en-US" altLang="zh-CN" sz="2800" b="1" dirty="0" smtClean="0">
                <a:ea typeface="SimSun" panose="02010600030101010101" pitchFamily="2" charset="-122"/>
              </a:rPr>
              <a:t>solution</a:t>
            </a:r>
            <a:endParaRPr lang="en-US" altLang="zh-CN" sz="2800" b="1" dirty="0">
              <a:ea typeface="SimSun" panose="02010600030101010101" pitchFamily="2" charset="-122"/>
            </a:endParaRPr>
          </a:p>
        </p:txBody>
      </p:sp>
      <p:sp>
        <p:nvSpPr>
          <p:cNvPr id="28678" name="Rectangle 14"/>
          <p:cNvSpPr>
            <a:spLocks noChangeArrowheads="1"/>
          </p:cNvSpPr>
          <p:nvPr/>
        </p:nvSpPr>
        <p:spPr bwMode="auto">
          <a:xfrm>
            <a:off x="0" y="2134676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ctr" hangingPunct="1">
              <a:spcBef>
                <a:spcPct val="20000"/>
              </a:spcBef>
            </a:pPr>
            <a:endParaRPr lang="en-US" altLang="en-US"/>
          </a:p>
        </p:txBody>
      </p:sp>
      <p:sp>
        <p:nvSpPr>
          <p:cNvPr id="28679" name="Rectangle 16"/>
          <p:cNvSpPr>
            <a:spLocks noChangeArrowheads="1"/>
          </p:cNvSpPr>
          <p:nvPr/>
        </p:nvSpPr>
        <p:spPr bwMode="auto">
          <a:xfrm>
            <a:off x="0" y="2134676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ctr" hangingPunct="1">
              <a:spcBef>
                <a:spcPct val="20000"/>
              </a:spcBef>
            </a:pPr>
            <a:endParaRPr lang="en-US" altLang="en-US"/>
          </a:p>
        </p:txBody>
      </p:sp>
      <p:sp>
        <p:nvSpPr>
          <p:cNvPr id="28680" name="Rectangle 18"/>
          <p:cNvSpPr>
            <a:spLocks noChangeArrowheads="1"/>
          </p:cNvSpPr>
          <p:nvPr/>
        </p:nvSpPr>
        <p:spPr bwMode="auto">
          <a:xfrm>
            <a:off x="0" y="2134676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ctr" hangingPunct="1">
              <a:spcBef>
                <a:spcPct val="20000"/>
              </a:spcBef>
            </a:pPr>
            <a:endParaRPr lang="en-US" altLang="en-US"/>
          </a:p>
        </p:txBody>
      </p:sp>
      <p:sp>
        <p:nvSpPr>
          <p:cNvPr id="28681" name="Rectangle 20"/>
          <p:cNvSpPr>
            <a:spLocks noChangeArrowheads="1"/>
          </p:cNvSpPr>
          <p:nvPr/>
        </p:nvSpPr>
        <p:spPr bwMode="auto">
          <a:xfrm>
            <a:off x="0" y="2229926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ctr" hangingPunct="1">
              <a:spcBef>
                <a:spcPct val="20000"/>
              </a:spcBef>
            </a:pPr>
            <a:endParaRPr lang="en-US" altLang="en-US"/>
          </a:p>
        </p:txBody>
      </p:sp>
      <p:sp>
        <p:nvSpPr>
          <p:cNvPr id="28682" name="Rectangle 22"/>
          <p:cNvSpPr>
            <a:spLocks noChangeArrowheads="1"/>
          </p:cNvSpPr>
          <p:nvPr/>
        </p:nvSpPr>
        <p:spPr bwMode="auto">
          <a:xfrm>
            <a:off x="0" y="2229926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ctr" hangingPunct="1">
              <a:spcBef>
                <a:spcPct val="20000"/>
              </a:spcBef>
            </a:pPr>
            <a:endParaRPr lang="en-US" altLang="en-US"/>
          </a:p>
        </p:txBody>
      </p:sp>
      <p:pic>
        <p:nvPicPr>
          <p:cNvPr id="28684" name="Picture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179" y="2731821"/>
            <a:ext cx="4135560" cy="991862"/>
          </a:xfrm>
          <a:prstGeom prst="rect">
            <a:avLst/>
          </a:prstGeom>
          <a:noFill/>
          <a:ln>
            <a:noFill/>
          </a:ln>
        </p:spPr>
      </p:pic>
      <p:sp>
        <p:nvSpPr>
          <p:cNvPr id="28685" name="Rectangle 29"/>
          <p:cNvSpPr>
            <a:spLocks noChangeArrowheads="1"/>
          </p:cNvSpPr>
          <p:nvPr/>
        </p:nvSpPr>
        <p:spPr bwMode="auto">
          <a:xfrm>
            <a:off x="168024" y="542708"/>
            <a:ext cx="67505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ctr" hangingPunct="1">
              <a:spcBef>
                <a:spcPct val="20000"/>
              </a:spcBef>
            </a:pPr>
            <a:r>
              <a:rPr lang="en-US" altLang="zh-CN" sz="3600" b="1" dirty="0" smtClean="0">
                <a:ea typeface="SimSun" panose="02010600030101010101" pitchFamily="2" charset="-122"/>
              </a:rPr>
              <a:t>Integral Equation Formulation</a:t>
            </a:r>
            <a:endParaRPr lang="zh-CN" altLang="en-US" sz="3600" b="1" dirty="0">
              <a:ea typeface="SimSun" panose="02010600030101010101" pitchFamily="2" charset="-122"/>
            </a:endParaRPr>
          </a:p>
        </p:txBody>
      </p:sp>
      <p:pic>
        <p:nvPicPr>
          <p:cNvPr id="28686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159" y="5971228"/>
            <a:ext cx="2829609" cy="498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87" name="Picture 3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179" y="3846166"/>
            <a:ext cx="3426840" cy="834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88" name="Picture 3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179" y="5014743"/>
            <a:ext cx="4586478" cy="765993"/>
          </a:xfrm>
          <a:prstGeom prst="rect">
            <a:avLst/>
          </a:prstGeom>
          <a:noFill/>
          <a:ln>
            <a:noFill/>
          </a:ln>
        </p:spPr>
      </p:pic>
      <p:sp>
        <p:nvSpPr>
          <p:cNvPr id="28689" name="Text Box 13"/>
          <p:cNvSpPr txBox="1">
            <a:spLocks noChangeArrowheads="1"/>
          </p:cNvSpPr>
          <p:nvPr/>
        </p:nvSpPr>
        <p:spPr bwMode="auto">
          <a:xfrm>
            <a:off x="4927600" y="5971228"/>
            <a:ext cx="23262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zh-CN" dirty="0">
                <a:ea typeface="SimSun" panose="02010600030101010101" pitchFamily="2" charset="-122"/>
              </a:rPr>
              <a:t>(diagonal entry)</a:t>
            </a:r>
          </a:p>
        </p:txBody>
      </p:sp>
    </p:spTree>
    <p:extLst>
      <p:ext uri="{BB962C8B-B14F-4D97-AF65-F5344CB8AC3E}">
        <p14:creationId xmlns:p14="http://schemas.microsoft.com/office/powerpoint/2010/main" val="27006224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830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Measurement setup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2534264"/>
            <a:ext cx="42195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224834"/>
            <a:ext cx="4456276" cy="2038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47638" y="5810864"/>
            <a:ext cx="4348162" cy="4000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Source: Dr. Jason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Morsey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from IBM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29853" y="947439"/>
            <a:ext cx="64940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20000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Arial" pitchFamily="34" charset="0"/>
              </a:rPr>
              <a:t>IBM Full-Package Simulation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420000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87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N:\Maxwell\Library\MW\Prelim\imag\26\compare_n6f2_new2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78885"/>
            <a:ext cx="3520440" cy="292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N:\Maxwell\Library\MW\Prelim\imag\26\S_ang_8_9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994150"/>
            <a:ext cx="3295650" cy="271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N:\Maxwell\Library\MW\Prelim\imag\26\S_mag_8_9.ep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1250950"/>
            <a:ext cx="3244850" cy="271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70014" y="1295400"/>
            <a:ext cx="47676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Correlation with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Measurements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FEN Line 6 coupled to Line 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67" y="2139799"/>
            <a:ext cx="3962400" cy="151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78300" y="609600"/>
            <a:ext cx="64940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20000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Arial" pitchFamily="34" charset="0"/>
              </a:rPr>
              <a:t>IBM Full-Package Simulation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420000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57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68675" y="609600"/>
            <a:ext cx="5647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Performance Benchmark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420000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327807"/>
            <a:ext cx="830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Comparison with State-of-the-art Direct Sparse Solvers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6404" y="2408634"/>
            <a:ext cx="4633957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State-of-the-art direct sparse solvers: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PARDISO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in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Intel MKL 12.0.0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highly optimized binary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MUMPS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4.10.0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open source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UMFPACK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 5.6.2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open source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SuperLU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4.3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open source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91200" y="5848602"/>
            <a:ext cx="2607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 Test structures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2" descr="N:\Maxwell\Library\MW\Prelim\imag\SolverBenchmark\ChipTestIllustration_with_layout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361" y="1889333"/>
            <a:ext cx="4120152" cy="382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73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50741" y="6492875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A3E065-3D71-40E1-A910-7BC8D641391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332272"/>
            <a:ext cx="45175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N: from 31,276 to 15,850,600</a:t>
            </a:r>
          </a:p>
        </p:txBody>
      </p:sp>
      <p:pic>
        <p:nvPicPr>
          <p:cNvPr id="16386" name="Picture 2" descr="N:\Maxwell\Library\MW\Prelim\imag\SolverBenchmark\mem_linear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381" y="2438400"/>
            <a:ext cx="4239510" cy="358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N:\Maxwell\Library\MW\Prelim\imag\SolverBenchmark\time_linear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2531929"/>
            <a:ext cx="4522144" cy="350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066800" y="6065095"/>
            <a:ext cx="24671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Time Complexity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57800" y="6070573"/>
            <a:ext cx="29065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Memory Complexity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7200" y="1900535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Comparison with State-of-the-art Direct Sparse Solvers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59050" y="609600"/>
            <a:ext cx="5647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Performance Benchmark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420000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34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50741" y="6492875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A3E065-3D71-40E1-A910-7BC8D641391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17411" name="Picture 3" descr="N:\Maxwell\Library\MW\Prelim\imag\SolverBenchmark\err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54490"/>
            <a:ext cx="4068969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8" t="20259" r="24148" b="21983"/>
          <a:stretch/>
        </p:blipFill>
        <p:spPr bwMode="auto">
          <a:xfrm>
            <a:off x="4410556" y="2133600"/>
            <a:ext cx="4663662" cy="3221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14600" y="2331750"/>
            <a:ext cx="1595309" cy="369332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"/>
                <a:ea typeface="+mn-ea"/>
                <a:cs typeface="+mn-cs"/>
              </a:rPr>
              <a:t>Solution Error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6709" y="2331750"/>
            <a:ext cx="2775119" cy="369332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"/>
                <a:ea typeface="+mn-ea"/>
                <a:cs typeface="+mn-cs"/>
              </a:rPr>
              <a:t>Z Parameter Comparison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Impact" panose="020B0806030902050204" pitchFamily="34" charset="0"/>
              </a:rPr>
              <a:t>Performance Benchmark</a:t>
            </a:r>
            <a:endParaRPr lang="en-US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02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 anchor="b" anchorCtr="0"/>
          <a:lstStyle/>
          <a:p>
            <a:r>
              <a:rPr lang="en-US" altLang="en-US" dirty="0" smtClean="0">
                <a:latin typeface="Impact" panose="020B0806030902050204" pitchFamily="34" charset="0"/>
              </a:rPr>
              <a:t/>
            </a:r>
            <a:br>
              <a:rPr lang="en-US" altLang="en-US" dirty="0" smtClean="0">
                <a:latin typeface="Impact" panose="020B0806030902050204" pitchFamily="34" charset="0"/>
              </a:rPr>
            </a:br>
            <a:r>
              <a:rPr lang="en-US" altLang="en-US" dirty="0" smtClean="0">
                <a:latin typeface="Impact" panose="020B0806030902050204" pitchFamily="34" charset="0"/>
              </a:rPr>
              <a:t/>
            </a:r>
            <a:br>
              <a:rPr lang="en-US" altLang="en-US" dirty="0" smtClean="0">
                <a:latin typeface="Impact" panose="020B0806030902050204" pitchFamily="34" charset="0"/>
              </a:rPr>
            </a:br>
            <a:r>
              <a:rPr lang="en-US" altLang="en-US" dirty="0">
                <a:latin typeface="Impact" panose="020B0806030902050204" pitchFamily="34" charset="0"/>
              </a:rPr>
              <a:t/>
            </a:r>
            <a:br>
              <a:rPr lang="en-US" altLang="en-US" dirty="0">
                <a:latin typeface="Impact" panose="020B0806030902050204" pitchFamily="34" charset="0"/>
              </a:rPr>
            </a:br>
            <a:r>
              <a:rPr lang="en-US" altLang="en-US" dirty="0" smtClean="0">
                <a:latin typeface="Impact" panose="020B0806030902050204" pitchFamily="34" charset="0"/>
              </a:rPr>
              <a:t>Conclusions</a:t>
            </a:r>
            <a:endParaRPr lang="en-US" dirty="0">
              <a:latin typeface="Impact" panose="020B0806030902050204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18625" y="1767568"/>
            <a:ext cx="8568175" cy="4800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60604" indent="-260604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64642" indent="-217170" algn="l" defTabSz="6949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68680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16152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63624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911096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58568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6040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53512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 fontAlgn="ctr">
              <a:lnSpc>
                <a:spcPct val="115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sz="3200" b="1" dirty="0" smtClean="0">
                <a:solidFill>
                  <a:prstClr val="black"/>
                </a:solidFill>
                <a:latin typeface="Franklin Gothic Book" panose="020B0503020102020204"/>
                <a:ea typeface="SimSun" pitchFamily="2" charset="-122"/>
              </a:rPr>
              <a:t>Accuracy Controlled Direct </a:t>
            </a:r>
            <a:r>
              <a:rPr lang="en-US" altLang="zh-CN" sz="3200" b="1" dirty="0" smtClean="0">
                <a:solidFill>
                  <a:prstClr val="black"/>
                </a:solidFill>
                <a:latin typeface="Franklin Gothic Book" panose="020B0503020102020204"/>
                <a:ea typeface="SimSun" pitchFamily="2" charset="-122"/>
              </a:rPr>
              <a:t>Solution of General H</a:t>
            </a:r>
            <a:r>
              <a:rPr lang="en-US" altLang="zh-CN" sz="3200" b="1" baseline="30000" dirty="0" smtClean="0">
                <a:solidFill>
                  <a:prstClr val="black"/>
                </a:solidFill>
                <a:latin typeface="Franklin Gothic Book" panose="020B0503020102020204"/>
                <a:ea typeface="SimSun" pitchFamily="2" charset="-122"/>
              </a:rPr>
              <a:t>2</a:t>
            </a:r>
            <a:r>
              <a:rPr lang="en-US" altLang="zh-CN" sz="3200" b="1" dirty="0" smtClean="0">
                <a:solidFill>
                  <a:prstClr val="black"/>
                </a:solidFill>
                <a:latin typeface="Franklin Gothic Book" panose="020B0503020102020204"/>
                <a:ea typeface="SimSun" pitchFamily="2" charset="-122"/>
              </a:rPr>
              <a:t> </a:t>
            </a:r>
          </a:p>
          <a:p>
            <a:pPr lvl="2" fontAlgn="ctr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3000" dirty="0" smtClean="0">
                <a:solidFill>
                  <a:prstClr val="black"/>
                </a:solidFill>
                <a:latin typeface="Franklin Gothic Book" panose="020B0503020102020204"/>
                <a:cs typeface="Arial" panose="020B0604020202020204" pitchFamily="34" charset="0"/>
              </a:rPr>
              <a:t>Direct solution controlled by required accuracy</a:t>
            </a:r>
          </a:p>
          <a:p>
            <a:pPr lvl="2" fontAlgn="ctr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3000" dirty="0" smtClean="0">
                <a:solidFill>
                  <a:prstClr val="black"/>
                </a:solidFill>
                <a:latin typeface="Franklin Gothic Book" panose="020B0503020102020204"/>
                <a:cs typeface="Arial" panose="020B0604020202020204" pitchFamily="34" charset="0"/>
              </a:rPr>
              <a:t>Applicable </a:t>
            </a:r>
            <a:r>
              <a:rPr lang="en-US" altLang="en-US" sz="3000" dirty="0" smtClean="0">
                <a:solidFill>
                  <a:prstClr val="black"/>
                </a:solidFill>
                <a:latin typeface="Franklin Gothic Book" panose="020B0503020102020204"/>
                <a:cs typeface="Arial" panose="020B0604020202020204" pitchFamily="34" charset="0"/>
              </a:rPr>
              <a:t>to </a:t>
            </a:r>
            <a:r>
              <a:rPr lang="en-US" altLang="en-US" sz="3000" dirty="0" smtClean="0">
                <a:solidFill>
                  <a:prstClr val="black"/>
                </a:solidFill>
                <a:latin typeface="Franklin Gothic Book" panose="020B0503020102020204"/>
                <a:cs typeface="Arial" panose="020B0604020202020204" pitchFamily="34" charset="0"/>
              </a:rPr>
              <a:t>IE </a:t>
            </a:r>
            <a:r>
              <a:rPr lang="en-US" altLang="en-US" sz="3000" dirty="0" smtClean="0">
                <a:solidFill>
                  <a:prstClr val="black"/>
                </a:solidFill>
                <a:latin typeface="Franklin Gothic Book" panose="020B0503020102020204"/>
                <a:cs typeface="Arial" panose="020B0604020202020204" pitchFamily="34" charset="0"/>
              </a:rPr>
              <a:t>and PDE operators</a:t>
            </a:r>
          </a:p>
          <a:p>
            <a:pPr lvl="2" fontAlgn="ctr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3000" dirty="0" smtClean="0">
                <a:solidFill>
                  <a:prstClr val="black"/>
                </a:solidFill>
                <a:latin typeface="Franklin Gothic Book" panose="020B0503020102020204"/>
                <a:cs typeface="Arial" panose="020B0604020202020204" pitchFamily="34" charset="0"/>
              </a:rPr>
              <a:t>For electrically small and moderate problems</a:t>
            </a:r>
          </a:p>
          <a:p>
            <a:pPr lvl="3" fontAlgn="ctr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−"/>
              <a:defRPr/>
            </a:pPr>
            <a:r>
              <a:rPr lang="en-US" altLang="en-US" sz="2600" i="1" dirty="0" smtClean="0">
                <a:solidFill>
                  <a:prstClr val="black"/>
                </a:solidFill>
                <a:latin typeface="Franklin Gothic Book" panose="020B0503020102020204"/>
                <a:cs typeface="Arial" panose="020B0604020202020204" pitchFamily="34" charset="0"/>
              </a:rPr>
              <a:t>O</a:t>
            </a:r>
            <a:r>
              <a:rPr lang="en-US" altLang="en-US" sz="2600" dirty="0" smtClean="0">
                <a:solidFill>
                  <a:prstClr val="black"/>
                </a:solidFill>
                <a:latin typeface="Franklin Gothic Book" panose="020B0503020102020204"/>
                <a:cs typeface="Arial" panose="020B0604020202020204" pitchFamily="34" charset="0"/>
              </a:rPr>
              <a:t>(</a:t>
            </a:r>
            <a:r>
              <a:rPr lang="en-US" altLang="en-US" sz="2600" i="1" dirty="0" smtClean="0">
                <a:solidFill>
                  <a:prstClr val="black"/>
                </a:solidFill>
                <a:latin typeface="Franklin Gothic Book" panose="020B0503020102020204"/>
                <a:cs typeface="Arial" panose="020B0604020202020204" pitchFamily="34" charset="0"/>
              </a:rPr>
              <a:t>N</a:t>
            </a:r>
            <a:r>
              <a:rPr lang="en-US" altLang="en-US" sz="2600" dirty="0" smtClean="0">
                <a:solidFill>
                  <a:prstClr val="black"/>
                </a:solidFill>
                <a:latin typeface="Franklin Gothic Book" panose="020B0503020102020204"/>
                <a:cs typeface="Arial" panose="020B0604020202020204" pitchFamily="34" charset="0"/>
              </a:rPr>
              <a:t>) factorization, inversion, solution, storage</a:t>
            </a:r>
          </a:p>
          <a:p>
            <a:pPr lvl="2" fontAlgn="ctr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3000" dirty="0" smtClean="0">
                <a:solidFill>
                  <a:prstClr val="black"/>
                </a:solidFill>
                <a:latin typeface="Franklin Gothic Book" panose="020B0503020102020204"/>
                <a:cs typeface="Arial" panose="020B0604020202020204" pitchFamily="34" charset="0"/>
              </a:rPr>
              <a:t>For electrically large volume IEs</a:t>
            </a:r>
          </a:p>
          <a:p>
            <a:pPr lvl="3" fontAlgn="ctr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2600" i="1" dirty="0" smtClean="0">
                <a:solidFill>
                  <a:prstClr val="black"/>
                </a:solidFill>
                <a:latin typeface="Franklin Gothic Book" panose="020B0503020102020204"/>
                <a:cs typeface="Arial" panose="020B0604020202020204" pitchFamily="34" charset="0"/>
              </a:rPr>
              <a:t>O</a:t>
            </a:r>
            <a:r>
              <a:rPr lang="en-US" altLang="en-US" sz="2600" dirty="0" smtClean="0">
                <a:solidFill>
                  <a:prstClr val="black"/>
                </a:solidFill>
                <a:latin typeface="Franklin Gothic Book" panose="020B0503020102020204"/>
                <a:cs typeface="Arial" panose="020B0604020202020204" pitchFamily="34" charset="0"/>
              </a:rPr>
              <a:t>(</a:t>
            </a:r>
            <a:r>
              <a:rPr lang="en-US" altLang="en-US" sz="2600" i="1" dirty="0" err="1" smtClean="0">
                <a:solidFill>
                  <a:prstClr val="black"/>
                </a:solidFill>
                <a:latin typeface="Franklin Gothic Book" panose="020B0503020102020204"/>
                <a:cs typeface="Arial" panose="020B0604020202020204" pitchFamily="34" charset="0"/>
              </a:rPr>
              <a:t>N</a:t>
            </a:r>
            <a:r>
              <a:rPr lang="en-US" altLang="en-US" sz="2600" dirty="0" err="1" smtClean="0">
                <a:solidFill>
                  <a:prstClr val="black"/>
                </a:solidFill>
                <a:latin typeface="Franklin Gothic Book" panose="020B0503020102020204"/>
                <a:cs typeface="Arial" panose="020B0604020202020204" pitchFamily="34" charset="0"/>
              </a:rPr>
              <a:t>log</a:t>
            </a:r>
            <a:r>
              <a:rPr lang="en-US" altLang="en-US" sz="2600" i="1" dirty="0" err="1" smtClean="0">
                <a:solidFill>
                  <a:prstClr val="black"/>
                </a:solidFill>
                <a:latin typeface="Franklin Gothic Book" panose="020B0503020102020204"/>
                <a:cs typeface="Arial" panose="020B0604020202020204" pitchFamily="34" charset="0"/>
              </a:rPr>
              <a:t>N</a:t>
            </a:r>
            <a:r>
              <a:rPr lang="en-US" altLang="en-US" sz="2600" dirty="0" smtClean="0">
                <a:solidFill>
                  <a:prstClr val="black"/>
                </a:solidFill>
                <a:latin typeface="Franklin Gothic Book" panose="020B0503020102020204"/>
                <a:cs typeface="Arial" panose="020B0604020202020204" pitchFamily="34" charset="0"/>
              </a:rPr>
              <a:t>) factorization and inverse</a:t>
            </a:r>
          </a:p>
          <a:p>
            <a:pPr lvl="3" fontAlgn="ctr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2600" i="1" dirty="0" smtClean="0">
                <a:solidFill>
                  <a:prstClr val="black"/>
                </a:solidFill>
                <a:latin typeface="Franklin Gothic Book" panose="020B0503020102020204"/>
                <a:cs typeface="Arial" panose="020B0604020202020204" pitchFamily="34" charset="0"/>
              </a:rPr>
              <a:t>O</a:t>
            </a:r>
            <a:r>
              <a:rPr lang="en-US" altLang="en-US" sz="2600" dirty="0" smtClean="0">
                <a:solidFill>
                  <a:prstClr val="black"/>
                </a:solidFill>
                <a:latin typeface="Franklin Gothic Book" panose="020B0503020102020204"/>
                <a:cs typeface="Arial" panose="020B0604020202020204" pitchFamily="34" charset="0"/>
              </a:rPr>
              <a:t>(</a:t>
            </a:r>
            <a:r>
              <a:rPr lang="en-US" altLang="en-US" sz="2600" i="1" dirty="0" smtClean="0">
                <a:solidFill>
                  <a:prstClr val="black"/>
                </a:solidFill>
                <a:latin typeface="Franklin Gothic Book" panose="020B0503020102020204"/>
                <a:cs typeface="Arial" panose="020B0604020202020204" pitchFamily="34" charset="0"/>
              </a:rPr>
              <a:t>N</a:t>
            </a:r>
            <a:r>
              <a:rPr lang="en-US" altLang="en-US" sz="2600" dirty="0" smtClean="0">
                <a:solidFill>
                  <a:prstClr val="black"/>
                </a:solidFill>
                <a:latin typeface="Franklin Gothic Book" panose="020B0503020102020204"/>
                <a:cs typeface="Arial" panose="020B0604020202020204" pitchFamily="34" charset="0"/>
              </a:rPr>
              <a:t>) solution and memory</a:t>
            </a:r>
          </a:p>
          <a:p>
            <a:pPr marL="868680" lvl="3" fontAlgn="ctr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3000" dirty="0" smtClean="0">
                <a:solidFill>
                  <a:prstClr val="black"/>
                </a:solidFill>
                <a:latin typeface="Franklin Gothic Book" panose="020B0503020102020204"/>
                <a:cs typeface="Arial" panose="020B0604020202020204" pitchFamily="34" charset="0"/>
              </a:rPr>
              <a:t>Outperform state-of-the-art </a:t>
            </a:r>
            <a:r>
              <a:rPr lang="en-US" sz="3000" dirty="0" smtClean="0">
                <a:solidFill>
                  <a:prstClr val="black"/>
                </a:solidFill>
                <a:latin typeface="Franklin Gothic Book" panose="020B0503020102020204"/>
                <a:cs typeface="Arial" panose="020B0604020202020204" pitchFamily="34" charset="0"/>
              </a:rPr>
              <a:t>H</a:t>
            </a:r>
            <a:r>
              <a:rPr lang="en-US" sz="3000" b="1" baseline="30000" dirty="0" smtClean="0">
                <a:solidFill>
                  <a:prstClr val="black"/>
                </a:solidFill>
                <a:latin typeface="Franklin Gothic Book" panose="020B0503020102020204"/>
                <a:cs typeface="Arial" panose="020B0604020202020204" pitchFamily="34" charset="0"/>
              </a:rPr>
              <a:t>2</a:t>
            </a:r>
            <a:r>
              <a:rPr lang="en-US" sz="3000" b="1" dirty="0" smtClean="0">
                <a:solidFill>
                  <a:prstClr val="black"/>
                </a:solidFill>
                <a:latin typeface="Franklin Gothic Book" panose="020B0503020102020204"/>
                <a:ea typeface="SimSun" panose="02010600030101010101" pitchFamily="2" charset="-122"/>
                <a:cs typeface="Arial" panose="020B0604020202020204" pitchFamily="34" charset="0"/>
              </a:rPr>
              <a:t>-</a:t>
            </a:r>
            <a:r>
              <a:rPr lang="en-US" altLang="en-US" sz="3000" dirty="0" smtClean="0">
                <a:solidFill>
                  <a:prstClr val="black"/>
                </a:solidFill>
                <a:latin typeface="Franklin Gothic Book" panose="020B0503020102020204"/>
                <a:cs typeface="Arial" panose="020B0604020202020204" pitchFamily="34" charset="0"/>
              </a:rPr>
              <a:t>direct solvers in accuracy and computational efficiency</a:t>
            </a:r>
          </a:p>
        </p:txBody>
      </p:sp>
    </p:spTree>
    <p:extLst>
      <p:ext uri="{BB962C8B-B14F-4D97-AF65-F5344CB8AC3E}">
        <p14:creationId xmlns:p14="http://schemas.microsoft.com/office/powerpoint/2010/main" val="341851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1"/>
          <p:cNvSpPr>
            <a:spLocks noChangeArrowheads="1"/>
          </p:cNvSpPr>
          <p:nvPr/>
        </p:nvSpPr>
        <p:spPr bwMode="auto">
          <a:xfrm>
            <a:off x="304800" y="1592870"/>
            <a:ext cx="8572500" cy="140038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anchor="ctr"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tabLst>
                <a:tab pos="228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tabLst>
                <a:tab pos="228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tabLst>
                <a:tab pos="228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tabLst>
                <a:tab pos="228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347472" marR="0" lvl="0" indent="-347472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[1] W. Chai, D. Jiao, and C. C. 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Koh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, “A Direct Integral-Equation Solver of Linear Complexity for Large-Scale 3D Capacitance and Impedance Extraction,” </a:t>
            </a:r>
            <a:r>
              <a:rPr kumimoji="0" lang="en-US" alt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the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46</a:t>
            </a:r>
            <a:r>
              <a:rPr kumimoji="0" lang="en-US" altLang="en-US" sz="16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th</a:t>
            </a:r>
            <a:r>
              <a:rPr kumimoji="0" lang="en-US" alt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ACM/EDAC/IEEE Design Automation Conference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(DAC), pp. 752-757, July, 2009. </a:t>
            </a:r>
          </a:p>
          <a:p>
            <a:pPr marL="347472" marR="0" lvl="0" indent="-347472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[2] W. Chai and D. Jiao, “Dense Matrix Inversion of Linear Complexity for Integral-Equation Based Large-Scale 3-D Capacitance Extraction,”</a:t>
            </a:r>
            <a:r>
              <a:rPr kumimoji="0" lang="en-US" alt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IEEE Trans</a:t>
            </a:r>
            <a:r>
              <a:rPr kumimoji="0" lang="en-US" alt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MTT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2011.</a:t>
            </a:r>
          </a:p>
        </p:txBody>
      </p:sp>
      <p:sp>
        <p:nvSpPr>
          <p:cNvPr id="4" name="Rectangle 28"/>
          <p:cNvSpPr>
            <a:spLocks noChangeArrowheads="1"/>
          </p:cNvSpPr>
          <p:nvPr/>
        </p:nvSpPr>
        <p:spPr bwMode="auto">
          <a:xfrm>
            <a:off x="304800" y="3049605"/>
            <a:ext cx="8610600" cy="584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347472" marR="0" lvl="0" indent="-347472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[3] W. Chai and D. Jiao, “An LU Decomposition Based Direct Integral Equation Solver …,” </a:t>
            </a:r>
            <a:r>
              <a:rPr kumimoji="0" lang="en-US" alt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IEEE Trans. Advanced Packaging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vol. 33, no. 4, pp. 794-803,  Nov. 2010. </a:t>
            </a: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304800" y="3690732"/>
            <a:ext cx="8610600" cy="1944122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tabLst>
                <a:tab pos="228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tabLst>
                <a:tab pos="228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tabLst>
                <a:tab pos="228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tabLst>
                <a:tab pos="228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347472" marR="0" lvl="0" indent="-347472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[4] W. Chai and D. Jiao, “Direct Matrix Solution of Linear Complexity for Surface Integral-Equation Based Impedance Extraction of High Bandwidth Interconnects,” </a:t>
            </a:r>
            <a:r>
              <a:rPr kumimoji="0" lang="en-US" alt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the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48</a:t>
            </a:r>
            <a:r>
              <a:rPr kumimoji="0" lang="en-US" altLang="en-US" sz="1600" b="0" i="1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th</a:t>
            </a:r>
            <a:r>
              <a:rPr kumimoji="0" lang="en-US" alt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ACM/EDAC/IEEE Design Automation Conference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(DAC)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, pp. 206-211, June 2011.</a:t>
            </a:r>
          </a:p>
          <a:p>
            <a:pPr marL="347472" marR="0" lvl="0" indent="-347472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[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5] W. Chai and D. Jiao, “Direct Matrix Solution of Linear Complexity for Surface Integral-Equation Based Impedance Extraction of Complicated 3-D Structures,” </a:t>
            </a:r>
            <a:r>
              <a:rPr kumimoji="0" lang="en-US" alt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Proceedings of the IEEE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, special issue on “Large Scale Electromagnetic Computation for Modeling and Applications,” vol. 101, no. 2, pp. 372-388, Feb. 2013. (Invited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)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304800" y="5634854"/>
            <a:ext cx="8610600" cy="830997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tabLst>
                <a:tab pos="228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tabLst>
                <a:tab pos="228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tabLst>
                <a:tab pos="228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tabLst>
                <a:tab pos="228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347472" marR="0" lvl="0" indent="-347472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[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6] W. Chai and D. Jiao, “Linear-Complexity Direct and Iterative Integral Equation Solvers Accelerated by a New Rank-Minimized H</a:t>
            </a:r>
            <a:r>
              <a:rPr kumimoji="0" lang="en-US" altLang="en-US" sz="16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2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-Representation for Large-Scale 3-D Interconnect Extraction,” </a:t>
            </a:r>
            <a:r>
              <a:rPr kumimoji="0" lang="en-US" alt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IEEE Trans</a:t>
            </a:r>
            <a:r>
              <a:rPr kumimoji="0" lang="en-US" alt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. MTT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,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vol. 61, no. 8, pp. 2792-2805, Aug. 2013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.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9717" y="533400"/>
            <a:ext cx="8229600" cy="1143000"/>
          </a:xfrm>
          <a:prstGeom prst="rect">
            <a:avLst/>
          </a:prstGeom>
        </p:spPr>
        <p:txBody>
          <a:bodyPr anchor="ctr" anchorCtr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0000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References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420000"/>
              </a:solidFill>
              <a:effectLst/>
              <a:uLnTx/>
              <a:uFillTx/>
              <a:latin typeface="Impact" panose="020B080603090205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53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1"/>
          <p:cNvSpPr>
            <a:spLocks noChangeArrowheads="1"/>
          </p:cNvSpPr>
          <p:nvPr/>
        </p:nvSpPr>
        <p:spPr bwMode="auto">
          <a:xfrm>
            <a:off x="293517" y="1863564"/>
            <a:ext cx="8572500" cy="246221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anchor="ctr"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tabLst>
                <a:tab pos="228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tabLst>
                <a:tab pos="228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tabLst>
                <a:tab pos="228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tabLst>
                <a:tab pos="228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347472" marR="0" lvl="0" indent="-347472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[7] 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Omar and D. Jiao, “A linear complexity direct volume 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integral equation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solver for full-wave 3-D circuit extraction in 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inhomogeneous materials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,” </a:t>
            </a:r>
            <a:r>
              <a:rPr kumimoji="0" lang="en-US" alt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IEEE Trans. </a:t>
            </a:r>
            <a:r>
              <a:rPr kumimoji="0" lang="en-US" alt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Microw</a:t>
            </a:r>
            <a:r>
              <a:rPr kumimoji="0" lang="en-US" alt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Theory </a:t>
            </a:r>
            <a:r>
              <a:rPr kumimoji="0" lang="en-US" alt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Techn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., vol. 63, no. 3, pp. 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897-912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Mar. 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2015.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7472" marR="0" lvl="0" indent="-347472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[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] S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Omar and D. Jiao, “A Linear Complexity H</a:t>
            </a:r>
            <a:r>
              <a:rPr kumimoji="0" lang="en-US" altLang="en-US" sz="16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-matrix Based Direct Volume Integral Solver for Broadband 3-D Circuit Extraction in Inhomogeneous Materials,” </a:t>
            </a:r>
            <a:r>
              <a:rPr kumimoji="0" lang="en-US" alt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2014 IEEE International Microwave Symposium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(IMS). </a:t>
            </a:r>
          </a:p>
          <a:p>
            <a:pPr marL="347472" marR="0" lvl="0" indent="-347472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[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]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S. Omar and D. Jiao, “An </a:t>
            </a:r>
            <a:r>
              <a:rPr kumimoji="0" lang="en-US" alt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alt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Direct Volume IE Solver with a Rank-Minimized H</a:t>
            </a:r>
            <a:r>
              <a:rPr kumimoji="0" lang="en-US" altLang="en-US" sz="16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-Representation for Large-Scale 3-D Circuit Extraction in Inhomogeneous Materials,” </a:t>
            </a:r>
            <a:r>
              <a:rPr kumimoji="0" lang="en-US" alt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2014 IEEE International Symposium on Antennas and Propagation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93517" y="4364277"/>
            <a:ext cx="8572500" cy="1892826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tabLst>
                <a:tab pos="228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tabLst>
                <a:tab pos="228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tabLst>
                <a:tab pos="228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tabLst>
                <a:tab pos="228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347472" marR="0" lvl="0" indent="-347472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[10] W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Chai and D. Jiao, “A Theoretical Study on the Rank of Integral Operators for Broadband Electromagnetic Modeling from Static to Electrodynamic Frequencies,” </a:t>
            </a:r>
            <a:r>
              <a:rPr kumimoji="0" lang="en-US" alt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IEEE Trans. on Components, Packaging and Manufacturing Technology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vol. 3, no. 12, pp. 2113-2126, December 2013. </a:t>
            </a:r>
            <a:endParaRPr kumimoji="0" lang="en-US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7472" marR="0" lvl="0" indent="-347472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[11]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S. Omar and D. Jiao, “An </a:t>
            </a:r>
            <a:r>
              <a:rPr kumimoji="0" lang="en-US" alt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alt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iterative and </a:t>
            </a:r>
            <a:r>
              <a:rPr kumimoji="0" lang="en-US" alt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altLang="en-US" sz="16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</a:t>
            </a:r>
            <a:r>
              <a:rPr kumimoji="0" lang="en-US" alt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log</a:t>
            </a:r>
            <a:r>
              <a:rPr kumimoji="0" lang="en-US" altLang="en-US" sz="16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direct volume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integral equation solvers for large-scale electrodynamic analysis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,” </a:t>
            </a:r>
            <a:r>
              <a:rPr kumimoji="0" lang="en-US" alt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</a:t>
            </a:r>
            <a:r>
              <a:rPr kumimoji="0" lang="en-US" alt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2014 International Conference on Electromagnetics in </a:t>
            </a:r>
            <a:r>
              <a:rPr kumimoji="0" lang="en-US" alt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Advanced Applications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(ICEAA), Aug. 2014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9717" y="533400"/>
            <a:ext cx="8229600" cy="1143000"/>
          </a:xfrm>
          <a:prstGeom prst="rect">
            <a:avLst/>
          </a:prstGeom>
        </p:spPr>
        <p:txBody>
          <a:bodyPr anchor="ctr" anchorCtr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0000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References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420000"/>
              </a:solidFill>
              <a:effectLst/>
              <a:uLnTx/>
              <a:uFillTx/>
              <a:latin typeface="Impact" panose="020B080603090205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84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324252" y="1759857"/>
            <a:ext cx="8572500" cy="327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tabLst>
                <a:tab pos="228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tabLst>
                <a:tab pos="228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tabLst>
                <a:tab pos="228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tabLst>
                <a:tab pos="228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347472" marR="0" lvl="0" indent="-347472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[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12]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H. Liu and D. Jiao, “Existence of H-matrix Representations of the Inverse Finite-Element Matrix of Electrodynamic Problems and H-Based Fast Direct Finite-Element Solvers,” </a:t>
            </a:r>
            <a:r>
              <a:rPr kumimoji="0" lang="en-US" alt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IEEE Trans. MTT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, vol. 58, no. 12, pp. 3697-3709, Dec. 2010. </a:t>
            </a:r>
          </a:p>
          <a:p>
            <a:pPr marL="347472" marR="0" lvl="0" indent="-347472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[13] 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Zhou and D. Jiao, “A Direct Finite-Element Solver of Linear Complexity for Electromagnetics-Based Analysis of 3-D Circuits,” </a:t>
            </a:r>
            <a:r>
              <a:rPr kumimoji="0" lang="en-US" alt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2013 International Annual Review of Progress in Applied Computational Electromagnetics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(ACES), March, 2013. </a:t>
            </a:r>
          </a:p>
          <a:p>
            <a:pPr marL="347472" marR="0" lvl="0" indent="-347472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[14]	 B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Zhou and D. Jiao, “A Linear Complexity Direct Finite Element Solver for Large-Scale 3-D Electromagnetic Analysis,” </a:t>
            </a:r>
            <a:r>
              <a:rPr kumimoji="0" lang="en-US" alt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IEEE International Symposium on Antennas and Propagation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July 2013. </a:t>
            </a:r>
            <a:endParaRPr kumimoji="0" lang="en-US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7472" marR="0" lvl="0" indent="-347472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[15]	 B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Zhou and D. Jiao, “A Direct Finite Element Solver of Linear Complexity for Large-Scale 3-D Circuit Extraction in Multiple Dielectrics,” </a:t>
            </a:r>
            <a:r>
              <a:rPr kumimoji="0" lang="en-US" alt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50th ACM/EDAC/IEEE Design Automation Conference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(DAC), June 2013. 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24252" y="5037677"/>
            <a:ext cx="8572500" cy="1154162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tabLst>
                <a:tab pos="228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tabLst>
                <a:tab pos="228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tabLst>
                <a:tab pos="228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tabLst>
                <a:tab pos="228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347472" marR="0" lvl="0" indent="-347472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[16]	 B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Zhou and D. Jiao, “Direct Finite Element Solver of Linear Complexity for Large-Scale 3-D Electromagnetic Analysis and Circuit Extraction," </a:t>
            </a:r>
            <a:r>
              <a:rPr kumimoji="0" lang="en-US" alt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IEEE Trans. </a:t>
            </a:r>
            <a:r>
              <a:rPr kumimoji="0" lang="en-US" alt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Microw</a:t>
            </a:r>
            <a:r>
              <a:rPr kumimoji="0" lang="en-US" alt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Theory Tech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., vol. 63, no. 10, pp. 3066-3080, Oct. 2015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.”</a:t>
            </a:r>
          </a:p>
          <a:p>
            <a:pPr marL="347472" marR="0" lvl="0" indent="-347472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9717" y="533400"/>
            <a:ext cx="8229600" cy="1143000"/>
          </a:xfrm>
          <a:prstGeom prst="rect">
            <a:avLst/>
          </a:prstGeom>
        </p:spPr>
        <p:txBody>
          <a:bodyPr anchor="ctr" anchorCtr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0000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References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420000"/>
              </a:solidFill>
              <a:effectLst/>
              <a:uLnTx/>
              <a:uFillTx/>
              <a:latin typeface="Impact" panose="020B080603090205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3131" y="5915681"/>
            <a:ext cx="854362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472" indent="-347472"/>
            <a:r>
              <a:rPr lang="en-US" altLang="zh-CN" sz="160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[17] </a:t>
            </a:r>
            <a:r>
              <a:rPr lang="en-US" altLang="zh-CN" sz="160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M. Ma and D. Jiao. </a:t>
            </a:r>
            <a:r>
              <a:rPr lang="en-US" sz="16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Accuracy directly controlled fast direct </a:t>
            </a:r>
            <a:r>
              <a:rPr lang="en-US" sz="160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solution of </a:t>
            </a:r>
            <a:r>
              <a:rPr lang="en-US" sz="16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general H2-matrices and its application to solving </a:t>
            </a:r>
            <a:r>
              <a:rPr lang="en-US" sz="160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electrodynamic volume </a:t>
            </a:r>
            <a:r>
              <a:rPr lang="en-US" sz="16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integral </a:t>
            </a:r>
            <a:r>
              <a:rPr lang="en-US" sz="160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equations, </a:t>
            </a:r>
            <a:r>
              <a:rPr lang="en-US" sz="1600" i="1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IEEE Trans, MTT</a:t>
            </a:r>
            <a:r>
              <a:rPr lang="en-US" sz="160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nl-NL" sz="16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vol. 66, no. 1, pp. 35-48, Jan. 2018.</a:t>
            </a:r>
            <a:endParaRPr lang="en-US" sz="16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93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167" y="644009"/>
            <a:ext cx="89210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Volume Integral Equation (VIE</a:t>
            </a:r>
            <a:r>
              <a:rPr lang="en-US" altLang="zh-CN" sz="3200" b="1" dirty="0" smtClean="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) for Scattering</a:t>
            </a:r>
            <a:endParaRPr lang="en-US" altLang="zh-CN" sz="3200" b="1" dirty="0">
              <a:solidFill>
                <a:schemeClr val="tx2"/>
              </a:solidFill>
              <a:latin typeface="Arial" panose="020B0604020202020204" pitchFamily="34" charset="0"/>
              <a:ea typeface="宋体" pitchFamily="2" charset="-122"/>
              <a:cs typeface="Arial" panose="020B0604020202020204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1353017" y="1841833"/>
            <a:ext cx="7010400" cy="676987"/>
            <a:chOff x="1333500" y="1754408"/>
            <a:chExt cx="7010400" cy="676987"/>
          </a:xfrm>
        </p:grpSpPr>
        <p:sp>
          <p:nvSpPr>
            <p:cNvPr id="11" name="Rectangle 19"/>
            <p:cNvSpPr>
              <a:spLocks noChangeArrowheads="1"/>
            </p:cNvSpPr>
            <p:nvPr/>
          </p:nvSpPr>
          <p:spPr bwMode="auto">
            <a:xfrm>
              <a:off x="1333500" y="1871303"/>
              <a:ext cx="70104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dirty="0" smtClean="0">
                  <a:solidFill>
                    <a:srgbClr val="000000"/>
                  </a:solidFill>
                  <a:latin typeface="Arial" pitchFamily="34" charset="0"/>
                  <a:ea typeface="宋体" pitchFamily="2" charset="-122"/>
                  <a:cs typeface="Arial" pitchFamily="34" charset="0"/>
                </a:rPr>
                <a:t>(1)</a:t>
              </a:r>
            </a:p>
          </p:txBody>
        </p:sp>
        <p:graphicFrame>
          <p:nvGraphicFramePr>
            <p:cNvPr id="16" name="Object 1"/>
            <p:cNvGraphicFramePr>
              <a:graphicFrameLocks noChangeAspect="1"/>
            </p:cNvGraphicFramePr>
            <p:nvPr>
              <p:extLst/>
            </p:nvPr>
          </p:nvGraphicFramePr>
          <p:xfrm>
            <a:off x="3665852" y="1754408"/>
            <a:ext cx="3846517" cy="6769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90" name="Equation" r:id="rId4" imgW="1143000" imgH="203040" progId="Equation.DSMT4">
                    <p:embed/>
                  </p:oleObj>
                </mc:Choice>
                <mc:Fallback>
                  <p:oleObj name="Equation" r:id="rId4" imgW="1143000" imgH="203040" progId="Equation.DSMT4">
                    <p:embed/>
                    <p:pic>
                      <p:nvPicPr>
                        <p:cNvPr id="16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65852" y="1754408"/>
                          <a:ext cx="3846517" cy="6769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8" name="Group 27"/>
          <p:cNvGrpSpPr/>
          <p:nvPr/>
        </p:nvGrpSpPr>
        <p:grpSpPr>
          <a:xfrm>
            <a:off x="1353017" y="2896530"/>
            <a:ext cx="7010400" cy="717069"/>
            <a:chOff x="1333500" y="2809451"/>
            <a:chExt cx="7010400" cy="717069"/>
          </a:xfrm>
        </p:grpSpPr>
        <p:graphicFrame>
          <p:nvGraphicFramePr>
            <p:cNvPr id="10" name="Object 9"/>
            <p:cNvGraphicFramePr>
              <a:graphicFrameLocks noChangeAspect="1"/>
            </p:cNvGraphicFramePr>
            <p:nvPr>
              <p:extLst/>
            </p:nvPr>
          </p:nvGraphicFramePr>
          <p:xfrm>
            <a:off x="3330815" y="2809451"/>
            <a:ext cx="4577250" cy="7170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91" name="Equation" r:id="rId6" imgW="1358640" imgH="203040" progId="Equation.DSMT4">
                    <p:embed/>
                  </p:oleObj>
                </mc:Choice>
                <mc:Fallback>
                  <p:oleObj name="Equation" r:id="rId6" imgW="1358640" imgH="203040" progId="Equation.DSMT4">
                    <p:embed/>
                    <p:pic>
                      <p:nvPicPr>
                        <p:cNvPr id="1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30815" y="2809451"/>
                          <a:ext cx="4577250" cy="71706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1333500" y="2991696"/>
              <a:ext cx="70104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dirty="0" smtClean="0">
                  <a:solidFill>
                    <a:srgbClr val="000000"/>
                  </a:solidFill>
                  <a:latin typeface="Arial" pitchFamily="34" charset="0"/>
                  <a:ea typeface="宋体" pitchFamily="2" charset="-122"/>
                  <a:cs typeface="Arial" pitchFamily="34" charset="0"/>
                </a:rPr>
                <a:t>(2)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26399" y="4119563"/>
            <a:ext cx="9017601" cy="1045083"/>
            <a:chOff x="-643409" y="4255870"/>
            <a:chExt cx="9017601" cy="1045083"/>
          </a:xfrm>
        </p:grpSpPr>
        <p:graphicFrame>
          <p:nvGraphicFramePr>
            <p:cNvPr id="17" name="Object 1"/>
            <p:cNvGraphicFramePr>
              <a:graphicFrameLocks noChangeAspect="1"/>
            </p:cNvGraphicFramePr>
            <p:nvPr>
              <p:extLst/>
            </p:nvPr>
          </p:nvGraphicFramePr>
          <p:xfrm>
            <a:off x="-643409" y="4255870"/>
            <a:ext cx="8532163" cy="10450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92" name="Equation" r:id="rId8" imgW="4381200" imgH="507960" progId="Equation.DSMT4">
                    <p:embed/>
                  </p:oleObj>
                </mc:Choice>
                <mc:Fallback>
                  <p:oleObj name="Equation" r:id="rId8" imgW="4381200" imgH="507960" progId="Equation.DSMT4">
                    <p:embed/>
                    <p:pic>
                      <p:nvPicPr>
                        <p:cNvPr id="17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643409" y="4255870"/>
                          <a:ext cx="8532163" cy="10450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1363792" y="4578386"/>
              <a:ext cx="70104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dirty="0" smtClean="0">
                  <a:solidFill>
                    <a:srgbClr val="000000"/>
                  </a:solidFill>
                  <a:latin typeface="Arial" pitchFamily="34" charset="0"/>
                  <a:ea typeface="宋体" pitchFamily="2" charset="-122"/>
                  <a:cs typeface="Arial" pitchFamily="34" charset="0"/>
                </a:rPr>
                <a:t>(3)</a:t>
              </a:r>
            </a:p>
          </p:txBody>
        </p:sp>
      </p:grpSp>
      <p:grpSp>
        <p:nvGrpSpPr>
          <p:cNvPr id="23" name="Group 16"/>
          <p:cNvGrpSpPr>
            <a:grpSpLocks/>
          </p:cNvGrpSpPr>
          <p:nvPr/>
        </p:nvGrpSpPr>
        <p:grpSpPr bwMode="auto">
          <a:xfrm>
            <a:off x="2982379" y="5251237"/>
            <a:ext cx="2682925" cy="581957"/>
            <a:chOff x="2438400" y="5015553"/>
            <a:chExt cx="2682925" cy="581957"/>
          </a:xfrm>
        </p:grpSpPr>
        <p:graphicFrame>
          <p:nvGraphicFramePr>
            <p:cNvPr id="24" name="Object 7"/>
            <p:cNvGraphicFramePr>
              <a:graphicFrameLocks noChangeAspect="1"/>
            </p:cNvGraphicFramePr>
            <p:nvPr>
              <p:extLst/>
            </p:nvPr>
          </p:nvGraphicFramePr>
          <p:xfrm>
            <a:off x="3571461" y="5015553"/>
            <a:ext cx="1549864" cy="5819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93" name="Equation" r:id="rId10" imgW="507960" imgH="190440" progId="Equation.DSMT4">
                    <p:embed/>
                  </p:oleObj>
                </mc:Choice>
                <mc:Fallback>
                  <p:oleObj name="Equation" r:id="rId10" imgW="507960" imgH="190440" progId="Equation.DSMT4">
                    <p:embed/>
                    <p:pic>
                      <p:nvPicPr>
                        <p:cNvPr id="24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71461" y="5015553"/>
                          <a:ext cx="1549864" cy="5819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Right Arrow 13"/>
            <p:cNvSpPr>
              <a:spLocks noChangeArrowheads="1"/>
            </p:cNvSpPr>
            <p:nvPr/>
          </p:nvSpPr>
          <p:spPr bwMode="auto">
            <a:xfrm>
              <a:off x="2438400" y="5182290"/>
              <a:ext cx="762000" cy="381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AD946B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0" y="1325444"/>
            <a:ext cx="3330815" cy="2860785"/>
            <a:chOff x="4510070" y="1753609"/>
            <a:chExt cx="3891973" cy="28607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4510070" y="3175014"/>
                  <a:ext cx="115155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b="0" i="1" dirty="0" smtClean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dirty="0" smtClean="0"/>
                    <a:t>=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0070" y="3175014"/>
                  <a:ext cx="1151554" cy="646331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6" name="Group 25"/>
            <p:cNvGrpSpPr/>
            <p:nvPr/>
          </p:nvGrpSpPr>
          <p:grpSpPr>
            <a:xfrm>
              <a:off x="4723409" y="1753609"/>
              <a:ext cx="3678634" cy="2860785"/>
              <a:chOff x="4723409" y="1753609"/>
              <a:chExt cx="3678634" cy="2860785"/>
            </a:xfrm>
          </p:grpSpPr>
          <p:sp>
            <p:nvSpPr>
              <p:cNvPr id="30" name="Freeform 29"/>
              <p:cNvSpPr/>
              <p:nvPr/>
            </p:nvSpPr>
            <p:spPr bwMode="auto">
              <a:xfrm>
                <a:off x="5517193" y="1936205"/>
                <a:ext cx="1964583" cy="2579839"/>
              </a:xfrm>
              <a:custGeom>
                <a:avLst/>
                <a:gdLst>
                  <a:gd name="connsiteX0" fmla="*/ 1702757 w 1964583"/>
                  <a:gd name="connsiteY0" fmla="*/ 25945 h 2579839"/>
                  <a:gd name="connsiteX1" fmla="*/ 93032 w 1964583"/>
                  <a:gd name="connsiteY1" fmla="*/ 568870 h 2579839"/>
                  <a:gd name="connsiteX2" fmla="*/ 331157 w 1964583"/>
                  <a:gd name="connsiteY2" fmla="*/ 2502445 h 2579839"/>
                  <a:gd name="connsiteX3" fmla="*/ 1474157 w 1964583"/>
                  <a:gd name="connsiteY3" fmla="*/ 2102395 h 2579839"/>
                  <a:gd name="connsiteX4" fmla="*/ 1940882 w 1964583"/>
                  <a:gd name="connsiteY4" fmla="*/ 1216570 h 2579839"/>
                  <a:gd name="connsiteX5" fmla="*/ 1702757 w 1964583"/>
                  <a:gd name="connsiteY5" fmla="*/ 25945 h 2579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64583" h="2579839">
                    <a:moveTo>
                      <a:pt x="1702757" y="25945"/>
                    </a:moveTo>
                    <a:cubicBezTo>
                      <a:pt x="1394782" y="-82005"/>
                      <a:pt x="321632" y="156120"/>
                      <a:pt x="93032" y="568870"/>
                    </a:cubicBezTo>
                    <a:cubicBezTo>
                      <a:pt x="-135568" y="981620"/>
                      <a:pt x="100970" y="2246858"/>
                      <a:pt x="331157" y="2502445"/>
                    </a:cubicBezTo>
                    <a:cubicBezTo>
                      <a:pt x="561344" y="2758032"/>
                      <a:pt x="1205869" y="2316708"/>
                      <a:pt x="1474157" y="2102395"/>
                    </a:cubicBezTo>
                    <a:cubicBezTo>
                      <a:pt x="1742445" y="1888083"/>
                      <a:pt x="1902782" y="1568995"/>
                      <a:pt x="1940882" y="1216570"/>
                    </a:cubicBezTo>
                    <a:cubicBezTo>
                      <a:pt x="1978982" y="864145"/>
                      <a:pt x="2010732" y="133895"/>
                      <a:pt x="1702757" y="25945"/>
                    </a:cubicBezTo>
                    <a:close/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6499484" y="3019425"/>
                <a:ext cx="434716" cy="405316"/>
                <a:chOff x="6499484" y="3019425"/>
                <a:chExt cx="434716" cy="405316"/>
              </a:xfrm>
            </p:grpSpPr>
            <p:sp>
              <p:nvSpPr>
                <p:cNvPr id="50" name="Isosceles Triangle 49"/>
                <p:cNvSpPr/>
                <p:nvPr/>
              </p:nvSpPr>
              <p:spPr bwMode="auto">
                <a:xfrm>
                  <a:off x="6667500" y="3143250"/>
                  <a:ext cx="266700" cy="281491"/>
                </a:xfrm>
                <a:prstGeom prst="triangl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51" name="Straight Connector 50"/>
                <p:cNvCxnSpPr>
                  <a:stCxn id="50" idx="0"/>
                </p:cNvCxnSpPr>
                <p:nvPr/>
              </p:nvCxnSpPr>
              <p:spPr bwMode="auto">
                <a:xfrm flipH="1" flipV="1">
                  <a:off x="6499484" y="3019425"/>
                  <a:ext cx="301366" cy="123825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2" name="Straight Connector 51"/>
                <p:cNvCxnSpPr>
                  <a:stCxn id="50" idx="2"/>
                </p:cNvCxnSpPr>
                <p:nvPr/>
              </p:nvCxnSpPr>
              <p:spPr bwMode="auto">
                <a:xfrm flipH="1" flipV="1">
                  <a:off x="6499484" y="3019425"/>
                  <a:ext cx="168016" cy="405316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3" name="Straight Connector 52"/>
                <p:cNvCxnSpPr>
                  <a:stCxn id="50" idx="4"/>
                </p:cNvCxnSpPr>
                <p:nvPr/>
              </p:nvCxnSpPr>
              <p:spPr bwMode="auto">
                <a:xfrm flipH="1" flipV="1">
                  <a:off x="6499484" y="3019425"/>
                  <a:ext cx="434716" cy="405316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32" name="Freeform 31"/>
              <p:cNvSpPr/>
              <p:nvPr/>
            </p:nvSpPr>
            <p:spPr bwMode="auto">
              <a:xfrm>
                <a:off x="6598406" y="2168577"/>
                <a:ext cx="413705" cy="218419"/>
              </a:xfrm>
              <a:custGeom>
                <a:avLst/>
                <a:gdLst>
                  <a:gd name="connsiteX0" fmla="*/ 192919 w 413705"/>
                  <a:gd name="connsiteY0" fmla="*/ 3123 h 218419"/>
                  <a:gd name="connsiteX1" fmla="*/ 2419 w 413705"/>
                  <a:gd name="connsiteY1" fmla="*/ 88848 h 218419"/>
                  <a:gd name="connsiteX2" fmla="*/ 107194 w 413705"/>
                  <a:gd name="connsiteY2" fmla="*/ 193623 h 218419"/>
                  <a:gd name="connsiteX3" fmla="*/ 411994 w 413705"/>
                  <a:gd name="connsiteY3" fmla="*/ 203148 h 218419"/>
                  <a:gd name="connsiteX4" fmla="*/ 192919 w 413705"/>
                  <a:gd name="connsiteY4" fmla="*/ 3123 h 218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3705" h="218419">
                    <a:moveTo>
                      <a:pt x="192919" y="3123"/>
                    </a:moveTo>
                    <a:cubicBezTo>
                      <a:pt x="124657" y="-15927"/>
                      <a:pt x="16706" y="57098"/>
                      <a:pt x="2419" y="88848"/>
                    </a:cubicBezTo>
                    <a:cubicBezTo>
                      <a:pt x="-11869" y="120598"/>
                      <a:pt x="38932" y="174573"/>
                      <a:pt x="107194" y="193623"/>
                    </a:cubicBezTo>
                    <a:cubicBezTo>
                      <a:pt x="175456" y="212673"/>
                      <a:pt x="391357" y="233310"/>
                      <a:pt x="411994" y="203148"/>
                    </a:cubicBezTo>
                    <a:cubicBezTo>
                      <a:pt x="432631" y="172986"/>
                      <a:pt x="261181" y="22173"/>
                      <a:pt x="192919" y="3123"/>
                    </a:cubicBezTo>
                    <a:close/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lgDashDot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cxnSp>
            <p:nvCxnSpPr>
              <p:cNvPr id="33" name="Straight Arrow Connector 32"/>
              <p:cNvCxnSpPr/>
              <p:nvPr/>
            </p:nvCxnSpPr>
            <p:spPr bwMode="auto">
              <a:xfrm flipH="1" flipV="1">
                <a:off x="6773491" y="3349548"/>
                <a:ext cx="876300" cy="70934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34" name="TextBox 33"/>
              <p:cNvSpPr txBox="1"/>
              <p:nvPr/>
            </p:nvSpPr>
            <p:spPr>
              <a:xfrm>
                <a:off x="7587767" y="3277103"/>
                <a:ext cx="81427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Face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5" name="Straight Arrow Connector 34"/>
              <p:cNvCxnSpPr/>
              <p:nvPr/>
            </p:nvCxnSpPr>
            <p:spPr bwMode="auto">
              <a:xfrm flipH="1" flipV="1">
                <a:off x="6667500" y="3251665"/>
                <a:ext cx="105991" cy="113936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36" name="TextBox 35"/>
              <p:cNvSpPr txBox="1"/>
              <p:nvPr/>
            </p:nvSpPr>
            <p:spPr>
              <a:xfrm>
                <a:off x="6392491" y="4306617"/>
                <a:ext cx="144658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Tetrahedron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7" name="Straight Arrow Connector 36"/>
              <p:cNvCxnSpPr/>
              <p:nvPr/>
            </p:nvCxnSpPr>
            <p:spPr bwMode="auto">
              <a:xfrm flipH="1">
                <a:off x="6773491" y="1837855"/>
                <a:ext cx="708285" cy="43993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/>
                  <p:cNvSpPr txBox="1"/>
                  <p:nvPr/>
                </p:nvSpPr>
                <p:spPr>
                  <a:xfrm>
                    <a:off x="5633425" y="3636679"/>
                    <a:ext cx="81427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8" name="TextBox 3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33425" y="3636679"/>
                    <a:ext cx="814276" cy="369332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7511567" y="1753609"/>
                    <a:ext cx="81427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9" name="TextBox 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11567" y="1753609"/>
                    <a:ext cx="814276" cy="369332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0" name="Group 39"/>
              <p:cNvGrpSpPr/>
              <p:nvPr/>
            </p:nvGrpSpPr>
            <p:grpSpPr>
              <a:xfrm>
                <a:off x="5093635" y="2168577"/>
                <a:ext cx="423558" cy="373265"/>
                <a:chOff x="4881867" y="2122941"/>
                <a:chExt cx="423558" cy="373265"/>
              </a:xfrm>
            </p:grpSpPr>
            <p:cxnSp>
              <p:nvCxnSpPr>
                <p:cNvPr id="47" name="Straight Arrow Connector 46"/>
                <p:cNvCxnSpPr/>
                <p:nvPr/>
              </p:nvCxnSpPr>
              <p:spPr bwMode="auto">
                <a:xfrm>
                  <a:off x="5048250" y="2122941"/>
                  <a:ext cx="257175" cy="154845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48" name="Straight Arrow Connector 47"/>
                <p:cNvCxnSpPr/>
                <p:nvPr/>
              </p:nvCxnSpPr>
              <p:spPr bwMode="auto">
                <a:xfrm>
                  <a:off x="4972658" y="2232151"/>
                  <a:ext cx="257175" cy="154845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49" name="Straight Arrow Connector 48"/>
                <p:cNvCxnSpPr/>
                <p:nvPr/>
              </p:nvCxnSpPr>
              <p:spPr bwMode="auto">
                <a:xfrm>
                  <a:off x="4881867" y="2341361"/>
                  <a:ext cx="257175" cy="154845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</p:grpSp>
          <p:grpSp>
            <p:nvGrpSpPr>
              <p:cNvPr id="41" name="Group 40"/>
              <p:cNvGrpSpPr/>
              <p:nvPr/>
            </p:nvGrpSpPr>
            <p:grpSpPr>
              <a:xfrm rot="13469307">
                <a:off x="5783168" y="2661277"/>
                <a:ext cx="434716" cy="405316"/>
                <a:chOff x="6499484" y="3019425"/>
                <a:chExt cx="434716" cy="405316"/>
              </a:xfrm>
            </p:grpSpPr>
            <p:sp>
              <p:nvSpPr>
                <p:cNvPr id="43" name="Isosceles Triangle 42"/>
                <p:cNvSpPr/>
                <p:nvPr/>
              </p:nvSpPr>
              <p:spPr bwMode="auto">
                <a:xfrm>
                  <a:off x="6667500" y="3143250"/>
                  <a:ext cx="266700" cy="281491"/>
                </a:xfrm>
                <a:prstGeom prst="triangl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44" name="Straight Connector 43"/>
                <p:cNvCxnSpPr>
                  <a:stCxn id="43" idx="0"/>
                </p:cNvCxnSpPr>
                <p:nvPr/>
              </p:nvCxnSpPr>
              <p:spPr bwMode="auto">
                <a:xfrm flipH="1" flipV="1">
                  <a:off x="6499484" y="3019425"/>
                  <a:ext cx="301366" cy="123825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5" name="Straight Connector 44"/>
                <p:cNvCxnSpPr>
                  <a:stCxn id="43" idx="2"/>
                </p:cNvCxnSpPr>
                <p:nvPr/>
              </p:nvCxnSpPr>
              <p:spPr bwMode="auto">
                <a:xfrm flipH="1" flipV="1">
                  <a:off x="6499484" y="3019425"/>
                  <a:ext cx="168016" cy="405316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6" name="Straight Connector 45"/>
                <p:cNvCxnSpPr>
                  <a:stCxn id="43" idx="4"/>
                </p:cNvCxnSpPr>
                <p:nvPr/>
              </p:nvCxnSpPr>
              <p:spPr bwMode="auto">
                <a:xfrm flipH="1" flipV="1">
                  <a:off x="6499484" y="3019425"/>
                  <a:ext cx="434716" cy="405316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4723409" y="2105893"/>
                    <a:ext cx="469424" cy="28591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𝐄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𝑖𝑛𝑐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2" name="TextBox 4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23409" y="2105893"/>
                    <a:ext cx="469424" cy="285912"/>
                  </a:xfrm>
                  <a:prstGeom prst="rect">
                    <a:avLst/>
                  </a:prstGeom>
                  <a:blipFill rotWithShape="0">
                    <a:blip r:embed="rId15"/>
                    <a:stretch>
                      <a:fillRect l="-21212" t="-2128" r="-13636" b="-106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4041576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0" y="685800"/>
            <a:ext cx="8686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zh-CN" sz="3600" b="1" dirty="0" smtClean="0">
                <a:ea typeface="SimSun" panose="02010600030101010101" pitchFamily="2" charset="-122"/>
              </a:rPr>
              <a:t>Surface </a:t>
            </a:r>
            <a:r>
              <a:rPr lang="en-US" altLang="zh-CN" sz="3600" b="1" dirty="0">
                <a:ea typeface="SimSun" panose="02010600030101010101" pitchFamily="2" charset="-122"/>
              </a:rPr>
              <a:t>IE </a:t>
            </a:r>
            <a:r>
              <a:rPr lang="en-US" altLang="zh-CN" sz="3600" b="1" dirty="0" smtClean="0">
                <a:ea typeface="SimSun" panose="02010600030101010101" pitchFamily="2" charset="-122"/>
              </a:rPr>
              <a:t>For Full-wave Analysis</a:t>
            </a:r>
            <a:endParaRPr lang="en-US" altLang="zh-CN" sz="3600" b="1" dirty="0">
              <a:ea typeface="SimSun" panose="02010600030101010101" pitchFamily="2" charset="-122"/>
            </a:endParaRPr>
          </a:p>
        </p:txBody>
      </p:sp>
      <p:sp>
        <p:nvSpPr>
          <p:cNvPr id="2055" name="Rectangle 26"/>
          <p:cNvSpPr>
            <a:spLocks noChangeArrowheads="1"/>
          </p:cNvSpPr>
          <p:nvPr/>
        </p:nvSpPr>
        <p:spPr bwMode="auto">
          <a:xfrm>
            <a:off x="0" y="1447800"/>
            <a:ext cx="891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altLang="en-US" b="1"/>
              <a:t>  Impedance Extraction in Multiple Dielectrics</a:t>
            </a: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0"/>
            <a:ext cx="2819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Rectangle 26"/>
          <p:cNvSpPr>
            <a:spLocks noChangeArrowheads="1"/>
          </p:cNvSpPr>
          <p:nvPr/>
        </p:nvSpPr>
        <p:spPr bwMode="auto">
          <a:xfrm>
            <a:off x="304800" y="4724400"/>
            <a:ext cx="3276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/>
              <a:t>Finite conductivity </a:t>
            </a:r>
            <a:r>
              <a:rPr lang="en-US" altLang="en-US" sz="2000" i="1"/>
              <a:t>σ</a:t>
            </a:r>
            <a:r>
              <a:rPr lang="en-US" altLang="en-US" sz="2000" i="1" baseline="-25000"/>
              <a:t>i</a:t>
            </a:r>
            <a:r>
              <a:rPr lang="en-US" altLang="en-US" sz="2000" baseline="-25000"/>
              <a:t>  </a:t>
            </a:r>
            <a:r>
              <a:rPr lang="en-US" altLang="en-US" sz="2000"/>
              <a:t> </a:t>
            </a:r>
          </a:p>
        </p:txBody>
      </p:sp>
      <p:sp>
        <p:nvSpPr>
          <p:cNvPr id="2058" name="Rectangle 26"/>
          <p:cNvSpPr>
            <a:spLocks noChangeArrowheads="1"/>
          </p:cNvSpPr>
          <p:nvPr/>
        </p:nvSpPr>
        <p:spPr bwMode="auto">
          <a:xfrm>
            <a:off x="304800" y="5083175"/>
            <a:ext cx="3276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/>
              <a:t>Embedded  in multiple dielectrics </a:t>
            </a:r>
          </a:p>
        </p:txBody>
      </p:sp>
      <p:sp>
        <p:nvSpPr>
          <p:cNvPr id="205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41985" name="Object 1"/>
          <p:cNvGraphicFramePr>
            <a:graphicFrameLocks noChangeAspect="1"/>
          </p:cNvGraphicFramePr>
          <p:nvPr/>
        </p:nvGraphicFramePr>
        <p:xfrm>
          <a:off x="3124200" y="1981200"/>
          <a:ext cx="5614988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6" name="Equation" r:id="rId4" imgW="2819160" imgH="558720" progId="Equation.DSMT4">
                  <p:embed/>
                </p:oleObj>
              </mc:Choice>
              <mc:Fallback>
                <p:oleObj name="Equation" r:id="rId4" imgW="2819160" imgH="558720" progId="Equation.DSMT4">
                  <p:embed/>
                  <p:pic>
                    <p:nvPicPr>
                      <p:cNvPr id="4198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981200"/>
                        <a:ext cx="5614988" cy="111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41989" name="Object 5"/>
          <p:cNvGraphicFramePr>
            <a:graphicFrameLocks noChangeAspect="1"/>
          </p:cNvGraphicFramePr>
          <p:nvPr/>
        </p:nvGraphicFramePr>
        <p:xfrm>
          <a:off x="3200400" y="4572000"/>
          <a:ext cx="54864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7" name="Equation" r:id="rId6" imgW="2743200" imgH="685800" progId="Equation.DSMT4">
                  <p:embed/>
                </p:oleObj>
              </mc:Choice>
              <mc:Fallback>
                <p:oleObj name="Equation" r:id="rId6" imgW="2743200" imgH="685800" progId="Equation.DSMT4">
                  <p:embed/>
                  <p:pic>
                    <p:nvPicPr>
                      <p:cNvPr id="4198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572000"/>
                        <a:ext cx="5486400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" name="Rectangle 26"/>
          <p:cNvSpPr>
            <a:spLocks noChangeArrowheads="1"/>
          </p:cNvSpPr>
          <p:nvPr/>
        </p:nvSpPr>
        <p:spPr bwMode="auto">
          <a:xfrm>
            <a:off x="3048000" y="4267200"/>
            <a:ext cx="990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/>
              <a:t>where</a:t>
            </a:r>
          </a:p>
        </p:txBody>
      </p:sp>
      <p:graphicFrame>
        <p:nvGraphicFramePr>
          <p:cNvPr id="2052" name="Object 10"/>
          <p:cNvGraphicFramePr>
            <a:graphicFrameLocks noChangeAspect="1"/>
          </p:cNvGraphicFramePr>
          <p:nvPr/>
        </p:nvGraphicFramePr>
        <p:xfrm>
          <a:off x="1631950" y="5400675"/>
          <a:ext cx="87947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8" name="Equation" r:id="rId8" imgW="342720" imgH="152280" progId="Equation.DSMT4">
                  <p:embed/>
                </p:oleObj>
              </mc:Choice>
              <mc:Fallback>
                <p:oleObj name="Equation" r:id="rId8" imgW="342720" imgH="152280" progId="Equation.DSMT4">
                  <p:embed/>
                  <p:pic>
                    <p:nvPicPr>
                      <p:cNvPr id="205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1950" y="5400675"/>
                        <a:ext cx="879475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3" name="Object 15"/>
          <p:cNvGraphicFramePr>
            <a:graphicFrameLocks noChangeAspect="1"/>
          </p:cNvGraphicFramePr>
          <p:nvPr/>
        </p:nvGraphicFramePr>
        <p:xfrm>
          <a:off x="3136900" y="3149600"/>
          <a:ext cx="5626100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9" name="Equation" r:id="rId10" imgW="2869920" imgH="558720" progId="Equation.DSMT4">
                  <p:embed/>
                </p:oleObj>
              </mc:Choice>
              <mc:Fallback>
                <p:oleObj name="Equation" r:id="rId10" imgW="2869920" imgH="558720" progId="Equation.DSMT4">
                  <p:embed/>
                  <p:pic>
                    <p:nvPicPr>
                      <p:cNvPr id="206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6900" y="3149600"/>
                        <a:ext cx="5626100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47421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1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1.8"/>
</p:tagLst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MS2017_OP_r1a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S2017_OP_r1ac" id="{E254AC6C-FA64-4698-934A-7A976E7E81ED}" vid="{877A9143-CBFC-4C11-BE25-6AA951D0C57B}"/>
    </a:ext>
  </a:extLst>
</a:theme>
</file>

<file path=ppt/theme/theme3.xml><?xml version="1.0" encoding="utf-8"?>
<a:theme xmlns:a="http://schemas.openxmlformats.org/drawingml/2006/main" name="1_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59441256</TotalTime>
  <Pages>44</Pages>
  <Words>2756</Words>
  <Application>Microsoft Office PowerPoint</Application>
  <PresentationFormat>On-screen Show (4:3)</PresentationFormat>
  <Paragraphs>485</Paragraphs>
  <Slides>78</Slides>
  <Notes>48</Notes>
  <HiddenSlides>0</HiddenSlides>
  <MMClips>2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78</vt:i4>
      </vt:variant>
    </vt:vector>
  </HeadingPairs>
  <TitlesOfParts>
    <vt:vector size="99" baseType="lpstr">
      <vt:lpstr>Times New Roman</vt:lpstr>
      <vt:lpstr>SimSun</vt:lpstr>
      <vt:lpstr>Arial Narrow</vt:lpstr>
      <vt:lpstr>Impact</vt:lpstr>
      <vt:lpstr>Franklin Gothic Book</vt:lpstr>
      <vt:lpstr>SimSun</vt:lpstr>
      <vt:lpstr>Euclid Math One</vt:lpstr>
      <vt:lpstr>Consolas</vt:lpstr>
      <vt:lpstr>Wingdings</vt:lpstr>
      <vt:lpstr>Gulim</vt:lpstr>
      <vt:lpstr>Arial</vt:lpstr>
      <vt:lpstr>Arial </vt:lpstr>
      <vt:lpstr>Marlett</vt:lpstr>
      <vt:lpstr>Times</vt:lpstr>
      <vt:lpstr>Cambria Math</vt:lpstr>
      <vt:lpstr>Quadrant</vt:lpstr>
      <vt:lpstr>IMS2017_OP_r1ac</vt:lpstr>
      <vt:lpstr>1_Quadrant</vt:lpstr>
      <vt:lpstr>2_Quadrant</vt:lpstr>
      <vt:lpstr>Equation</vt:lpstr>
      <vt:lpstr>MathType 5.0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PDE Methods for Electromagnetic (EM) Analysis </vt:lpstr>
      <vt:lpstr>Integral Equation (IE) Methods for EM Analysis</vt:lpstr>
      <vt:lpstr>PowerPoint Presentation</vt:lpstr>
      <vt:lpstr>PowerPoint Presentation</vt:lpstr>
      <vt:lpstr>Introduction</vt:lpstr>
      <vt:lpstr>Introduction</vt:lpstr>
      <vt:lpstr>PowerPoint Presentation</vt:lpstr>
      <vt:lpstr>PowerPoint Presentation</vt:lpstr>
      <vt:lpstr>Introduction</vt:lpstr>
      <vt:lpstr>Introduction</vt:lpstr>
      <vt:lpstr>Achieved in This Work</vt:lpstr>
      <vt:lpstr>PowerPoint Presentation</vt:lpstr>
      <vt:lpstr>An H2-matrix</vt:lpstr>
      <vt:lpstr>PowerPoint Presentation</vt:lpstr>
      <vt:lpstr>An H2-matrix</vt:lpstr>
      <vt:lpstr>Proposed Direct Solution: Leaf level </vt:lpstr>
      <vt:lpstr>Proposed Direct Solution: Leaf level </vt:lpstr>
      <vt:lpstr>Proposed Direct Solution: Leaf level </vt:lpstr>
      <vt:lpstr>Proposed Direct Solution: Leaf level </vt:lpstr>
      <vt:lpstr>Proposed Direct Solution: Leaf level </vt:lpstr>
      <vt:lpstr>Proposed Direct Solution: Leaf level </vt:lpstr>
      <vt:lpstr>Proposed Direct Solution: Leaf level </vt:lpstr>
      <vt:lpstr>Proposed Direct Solution: Leaf level </vt:lpstr>
      <vt:lpstr>Proposed Direct Solution: Leaf level </vt:lpstr>
      <vt:lpstr>Proposed Direct Solution: Leaf level </vt:lpstr>
      <vt:lpstr>Proposed Direct Solution: Leaf level </vt:lpstr>
      <vt:lpstr>Proposed Direct Solution: Leaf level </vt:lpstr>
      <vt:lpstr>Proposed Direct Solution: Non-Leaf </vt:lpstr>
      <vt:lpstr>Proposed Direct Solution: Overall</vt:lpstr>
      <vt:lpstr>Proposed Direct Solution</vt:lpstr>
      <vt:lpstr>Proposed Direct Solution</vt:lpstr>
      <vt:lpstr>Proposed Direct Solution</vt:lpstr>
      <vt:lpstr>Proposed Direct Solution</vt:lpstr>
      <vt:lpstr>PowerPoint Presentation</vt:lpstr>
      <vt:lpstr>Proposed Direct Solution</vt:lpstr>
      <vt:lpstr>PowerPoint Presentation</vt:lpstr>
      <vt:lpstr>Numerical Results</vt:lpstr>
      <vt:lpstr>Numerical Results</vt:lpstr>
      <vt:lpstr>Numerical Results</vt:lpstr>
      <vt:lpstr>Numerical Results</vt:lpstr>
      <vt:lpstr>Numerical Results</vt:lpstr>
      <vt:lpstr>Numerical Results</vt:lpstr>
      <vt:lpstr>Numerical Results</vt:lpstr>
      <vt:lpstr>Numerical Results</vt:lpstr>
      <vt:lpstr>Numerical Results</vt:lpstr>
      <vt:lpstr>Numerical Results</vt:lpstr>
      <vt:lpstr>PowerPoint Presentation</vt:lpstr>
      <vt:lpstr>Numerical Results</vt:lpstr>
      <vt:lpstr>Numerical Results (Memory)</vt:lpstr>
      <vt:lpstr>Numerical Results (Time)</vt:lpstr>
      <vt:lpstr>Numerical Results (Accuracy)</vt:lpstr>
      <vt:lpstr>PowerPoint Presentation</vt:lpstr>
      <vt:lpstr>Numerical 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Performance Benchmark</vt:lpstr>
      <vt:lpstr>   Conclusions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DanJiao_2004_APS</dc:title>
  <dc:subject/>
  <dc:creator>Dan Jiao</dc:creator>
  <cp:keywords/>
  <dc:description/>
  <cp:lastModifiedBy>djiao</cp:lastModifiedBy>
  <cp:revision>1346186781</cp:revision>
  <cp:lastPrinted>1998-07-13T00:29:28Z</cp:lastPrinted>
  <dcterms:created xsi:type="dcterms:W3CDTF">1996-01-03T18:31:26Z</dcterms:created>
  <dcterms:modified xsi:type="dcterms:W3CDTF">2018-11-11T05:01:39Z</dcterms:modified>
</cp:coreProperties>
</file>