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F6DB5F-B632-4743-9BA8-F255470DEE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37D815-E6A0-4EAD-B82E-CB8F0ACAB63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783A86-DDD9-4BFA-9EFB-E86238AABE5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5AB21E-1ECA-47BE-898D-73913DE8CAC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D1033A-96E1-441B-8B27-B3B8D771D1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6209A2-1947-45D6-98A0-0510FCA42FB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3EB363-4582-4869-8A93-8B3CB3B389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B9495D-52F1-449A-9425-58DE700982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08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DA1B64-B89F-4DF3-A57F-D352437526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C0151C-A27A-4362-9CAE-E54CFA1E29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098B6E-0134-450E-AD7E-91667AE3C37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4D6EA2-C1A4-4338-81B3-FB6635B3A9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C21B522-7D24-4346-8E09-3D7BD413F181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1"/>
          <p:cNvSpPr/>
          <p:nvPr/>
        </p:nvSpPr>
        <p:spPr>
          <a:xfrm>
            <a:off x="1371600" y="1371600"/>
            <a:ext cx="914364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2800" spc="-1" strike="noStrike">
                <a:solidFill>
                  <a:srgbClr val="cccccc"/>
                </a:solidFill>
                <a:latin typeface="Calibri"/>
              </a:rPr>
              <a:t>Introducing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2" name="TextBox 2"/>
          <p:cNvSpPr/>
          <p:nvPr/>
        </p:nvSpPr>
        <p:spPr>
          <a:xfrm>
            <a:off x="1371600" y="2103120"/>
            <a:ext cx="9143640" cy="10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6000" spc="-1" strike="noStrike">
                <a:solidFill>
                  <a:srgbClr val="d48a3e"/>
                </a:solidFill>
                <a:latin typeface="Calibri"/>
              </a:rPr>
              <a:t>AI Agent Tools</a:t>
            </a:r>
            <a:endParaRPr b="0" lang="en-US" sz="6000" spc="-1" strike="noStrike">
              <a:latin typeface="Arial"/>
            </a:endParaRPr>
          </a:p>
        </p:txBody>
      </p:sp>
      <p:sp>
        <p:nvSpPr>
          <p:cNvPr id="43" name="TextBox 3"/>
          <p:cNvSpPr/>
          <p:nvPr/>
        </p:nvSpPr>
        <p:spPr>
          <a:xfrm>
            <a:off x="1371600" y="3474720"/>
            <a:ext cx="9143640" cy="54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3000" spc="-1" strike="noStrike">
                <a:solidFill>
                  <a:srgbClr val="ffffff"/>
                </a:solidFill>
                <a:latin typeface="Calibri"/>
              </a:rPr>
              <a:t>Claude Code: An AI Agent That Lives in Your Terminal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44" name="TextBox 4"/>
          <p:cNvSpPr/>
          <p:nvPr/>
        </p:nvSpPr>
        <p:spPr>
          <a:xfrm>
            <a:off x="1371600" y="5029200"/>
            <a:ext cx="9143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For people who know ChatGPT — and want to see what's next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1371600" y="5768640"/>
            <a:ext cx="8323560" cy="200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3000" spc="-1" strike="noStrike">
                <a:solidFill>
                  <a:srgbClr val="ffffff"/>
                </a:solidFill>
                <a:latin typeface="Calibri"/>
              </a:rPr>
              <a:t>Disclaimer: some info in this slides may be inaccurate/wrong</a:t>
            </a:r>
            <a:endParaRPr b="0" lang="en-US" sz="3000" spc="-1" strike="noStrike">
              <a:latin typeface="Arial"/>
            </a:endParaRPr>
          </a:p>
          <a:p>
            <a:endParaRPr b="0" lang="en-US" sz="3000" spc="-1" strike="noStrike">
              <a:latin typeface="Arial"/>
            </a:endParaRPr>
          </a:p>
          <a:p>
            <a:endParaRPr b="0" lang="en-US" sz="3000" spc="-1" strike="noStrike">
              <a:latin typeface="Arial"/>
            </a:endParaRPr>
          </a:p>
          <a:p>
            <a:endParaRPr b="0" lang="en-US" sz="3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1"/>
          <p:cNvSpPr/>
          <p:nvPr/>
        </p:nvSpPr>
        <p:spPr>
          <a:xfrm>
            <a:off x="731520" y="365760"/>
            <a:ext cx="109724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What You Know vs. What's New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47" name="Rounded Rectangle 2"/>
          <p:cNvSpPr/>
          <p:nvPr/>
        </p:nvSpPr>
        <p:spPr>
          <a:xfrm>
            <a:off x="731520" y="1463040"/>
            <a:ext cx="5028840" cy="457164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8" name="TextBox 3"/>
          <p:cNvSpPr/>
          <p:nvPr/>
        </p:nvSpPr>
        <p:spPr>
          <a:xfrm>
            <a:off x="1097280" y="1645920"/>
            <a:ext cx="457164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4ea8de"/>
                </a:solidFill>
                <a:latin typeface="Calibri"/>
              </a:rPr>
              <a:t>ChatGPT/Grok/Gemini/Claude AI  (what you know)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9" name="TextBox 4"/>
          <p:cNvSpPr/>
          <p:nvPr/>
        </p:nvSpPr>
        <p:spPr>
          <a:xfrm>
            <a:off x="1097280" y="2377440"/>
            <a:ext cx="4388760" cy="20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Chat in a web browser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You type a question, it types back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Good for Q&amp;A, writing, brainstorming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It can only talk — it can't do things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   </a:t>
            </a: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on your computer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50" name="Rounded Rectangle 5"/>
          <p:cNvSpPr/>
          <p:nvPr/>
        </p:nvSpPr>
        <p:spPr>
          <a:xfrm>
            <a:off x="6400800" y="1463040"/>
            <a:ext cx="5028840" cy="4571640"/>
          </a:xfrm>
          <a:prstGeom prst="roundRect">
            <a:avLst>
              <a:gd name="adj" fmla="val 16667"/>
            </a:avLst>
          </a:prstGeom>
          <a:solidFill>
            <a:srgbClr val="2e281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51" name="TextBox 6"/>
          <p:cNvSpPr/>
          <p:nvPr/>
        </p:nvSpPr>
        <p:spPr>
          <a:xfrm>
            <a:off x="6766560" y="1645920"/>
            <a:ext cx="45716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d48a3e"/>
                </a:solidFill>
                <a:latin typeface="Calibri"/>
              </a:rPr>
              <a:t>Claude Code  (what's new)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52" name="TextBox 7"/>
          <p:cNvSpPr/>
          <p:nvPr/>
        </p:nvSpPr>
        <p:spPr>
          <a:xfrm>
            <a:off x="6766560" y="2377440"/>
            <a:ext cx="4388760" cy="20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Runs in your terminal (command line)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You describe a task, it does the work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Reads, writes &amp; edits files directly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Runs commands, searches code,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  <a:buNone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  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creates projects for you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Box 1"/>
          <p:cNvSpPr/>
          <p:nvPr/>
        </p:nvSpPr>
        <p:spPr>
          <a:xfrm>
            <a:off x="731520" y="365760"/>
            <a:ext cx="109724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Wait — What Is an "AI Agent"?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54" name="TextBox 2"/>
          <p:cNvSpPr/>
          <p:nvPr/>
        </p:nvSpPr>
        <p:spPr>
          <a:xfrm>
            <a:off x="731520" y="1463040"/>
            <a:ext cx="10058040" cy="455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A chatbot answers questions.  An agent takes action.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Think of it like this: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     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Chatbot = a helpful advisor sitting next to you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     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Agent   = a skilled assistant who can use your tools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Claude Code can read your files, edit code, run tests,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  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search the web, and execute terminal commands — all on its own.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You stay in control: it asks permission before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  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making changes you haven't approved.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1"/>
          <p:cNvSpPr/>
          <p:nvPr/>
        </p:nvSpPr>
        <p:spPr>
          <a:xfrm>
            <a:off x="731520" y="274320"/>
            <a:ext cx="109724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What Does It Look Like?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56" name="TextBox 2"/>
          <p:cNvSpPr/>
          <p:nvPr/>
        </p:nvSpPr>
        <p:spPr>
          <a:xfrm>
            <a:off x="731520" y="1005840"/>
            <a:ext cx="54860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cccccc"/>
                </a:solidFill>
                <a:latin typeface="Calibri"/>
              </a:rPr>
              <a:t>No browser. No buttons. Just your terminal: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57" name="Rounded Rectangle 3"/>
          <p:cNvSpPr/>
          <p:nvPr/>
        </p:nvSpPr>
        <p:spPr>
          <a:xfrm>
            <a:off x="731520" y="1645920"/>
            <a:ext cx="6857640" cy="4571640"/>
          </a:xfrm>
          <a:prstGeom prst="roundRect">
            <a:avLst>
              <a:gd name="adj" fmla="val 16667"/>
            </a:avLst>
          </a:prstGeom>
          <a:solidFill>
            <a:srgbClr val="0d0d0d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58" name="Oval 4"/>
          <p:cNvSpPr/>
          <p:nvPr/>
        </p:nvSpPr>
        <p:spPr>
          <a:xfrm>
            <a:off x="914400" y="1783080"/>
            <a:ext cx="164160" cy="164160"/>
          </a:xfrm>
          <a:prstGeom prst="ellipse">
            <a:avLst/>
          </a:prstGeom>
          <a:solidFill>
            <a:srgbClr val="ff5f57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59" name="Oval 5"/>
          <p:cNvSpPr/>
          <p:nvPr/>
        </p:nvSpPr>
        <p:spPr>
          <a:xfrm>
            <a:off x="1188720" y="1783080"/>
            <a:ext cx="164160" cy="164160"/>
          </a:xfrm>
          <a:prstGeom prst="ellipse">
            <a:avLst/>
          </a:prstGeom>
          <a:solidFill>
            <a:srgbClr val="ffbd2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0" name="Oval 6"/>
          <p:cNvSpPr/>
          <p:nvPr/>
        </p:nvSpPr>
        <p:spPr>
          <a:xfrm>
            <a:off x="1463040" y="1783080"/>
            <a:ext cx="164160" cy="164160"/>
          </a:xfrm>
          <a:prstGeom prst="ellipse">
            <a:avLst/>
          </a:prstGeom>
          <a:solidFill>
            <a:srgbClr val="28c84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1" name="TextBox 7"/>
          <p:cNvSpPr/>
          <p:nvPr/>
        </p:nvSpPr>
        <p:spPr>
          <a:xfrm>
            <a:off x="1005840" y="2148840"/>
            <a:ext cx="6309000" cy="327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4ede8a"/>
                </a:solidFill>
                <a:latin typeface="Consolas"/>
              </a:rPr>
              <a:t>$ claude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4ea8de"/>
                </a:solidFill>
                <a:latin typeface="Consolas"/>
              </a:rPr>
              <a:t>&gt; Fix the login bug that returns a 500 error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ffffff"/>
                </a:solidFill>
                <a:latin typeface="Consolas"/>
              </a:rPr>
              <a:t>Claude: I'll investigate the login endpoint...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cccccc"/>
                </a:solidFill>
                <a:latin typeface="Consolas"/>
              </a:rPr>
              <a:t>  </a:t>
            </a:r>
            <a:r>
              <a:rPr b="0" lang="en-US" sz="1600" spc="-1" strike="noStrike">
                <a:solidFill>
                  <a:srgbClr val="cccccc"/>
                </a:solidFill>
                <a:latin typeface="Consolas"/>
              </a:rPr>
              <a:t>Reading src/auth/login.ts ...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ffffff"/>
                </a:solidFill>
                <a:latin typeface="Consolas"/>
              </a:rPr>
              <a:t>  </a:t>
            </a:r>
            <a:r>
              <a:rPr b="0" lang="en-US" sz="1600" spc="-1" strike="noStrike">
                <a:solidFill>
                  <a:srgbClr val="ffffff"/>
                </a:solidFill>
                <a:latin typeface="Consolas"/>
              </a:rPr>
              <a:t>Found the issue: null check missing on line 42.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cccccc"/>
                </a:solidFill>
                <a:latin typeface="Consolas"/>
              </a:rPr>
              <a:t>  </a:t>
            </a:r>
            <a:r>
              <a:rPr b="0" lang="en-US" sz="1600" spc="-1" strike="noStrike">
                <a:solidFill>
                  <a:srgbClr val="cccccc"/>
                </a:solidFill>
                <a:latin typeface="Consolas"/>
              </a:rPr>
              <a:t>Editing src/auth/login.ts ...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4ede8a"/>
                </a:solidFill>
                <a:latin typeface="Consolas"/>
              </a:rPr>
              <a:t>  </a:t>
            </a:r>
            <a:r>
              <a:rPr b="0" lang="en-US" sz="1600" spc="-1" strike="noStrike">
                <a:solidFill>
                  <a:srgbClr val="4ede8a"/>
                </a:solidFill>
                <a:latin typeface="Consolas"/>
              </a:rPr>
              <a:t>Running tests ... All 23 tests passed. ✓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</a:pPr>
            <a:r>
              <a:rPr b="0" lang="en-US" sz="1600" spc="-1" strike="noStrike">
                <a:solidFill>
                  <a:srgbClr val="ffffff"/>
                </a:solidFill>
                <a:latin typeface="Consolas"/>
              </a:rPr>
              <a:t>Done. The bug is fixed and tests pass.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62" name="TextBox 8"/>
          <p:cNvSpPr/>
          <p:nvPr/>
        </p:nvSpPr>
        <p:spPr>
          <a:xfrm>
            <a:off x="8046720" y="1828800"/>
            <a:ext cx="3657240" cy="374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① </a:t>
            </a:r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You type a request in plain English</a:t>
            </a:r>
            <a:br>
              <a:rPr sz="2000"/>
            </a:br>
            <a:br>
              <a:rPr sz="2000"/>
            </a:br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② Claude reads the relevant files</a:t>
            </a:r>
            <a:br>
              <a:rPr sz="2000"/>
            </a:br>
            <a:br>
              <a:rPr sz="2000"/>
            </a:br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③ It edits the code to fix the issue</a:t>
            </a:r>
            <a:br>
              <a:rPr sz="2000"/>
            </a:br>
            <a:br>
              <a:rPr sz="2000"/>
            </a:br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④ It runs tests to verify the fix</a:t>
            </a:r>
            <a:br>
              <a:rPr sz="2000"/>
            </a:br>
            <a:br>
              <a:rPr sz="2000"/>
            </a:br>
            <a:r>
              <a:rPr b="0" lang="en-US" sz="2000" spc="-1" strike="noStrike">
                <a:solidFill>
                  <a:srgbClr val="ffffff"/>
                </a:solidFill>
                <a:latin typeface="Calibri"/>
              </a:rPr>
              <a:t>⑤ You review and approve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1"/>
          <p:cNvSpPr/>
          <p:nvPr/>
        </p:nvSpPr>
        <p:spPr>
          <a:xfrm>
            <a:off x="731520" y="365760"/>
            <a:ext cx="109724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What Can Claude Code Do?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64" name="Rounded Rectangle 2"/>
          <p:cNvSpPr/>
          <p:nvPr/>
        </p:nvSpPr>
        <p:spPr>
          <a:xfrm>
            <a:off x="731520" y="1463040"/>
            <a:ext cx="3382920" cy="210276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5" name="TextBox 3"/>
          <p:cNvSpPr/>
          <p:nvPr/>
        </p:nvSpPr>
        <p:spPr>
          <a:xfrm>
            <a:off x="1005840" y="1737360"/>
            <a:ext cx="2925720" cy="7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200" spc="-1" strike="noStrike">
                <a:solidFill>
                  <a:srgbClr val="4ea8de"/>
                </a:solidFill>
                <a:latin typeface="Calibri"/>
              </a:rPr>
              <a:t>Read &amp; Understand Code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66" name="TextBox 4"/>
          <p:cNvSpPr/>
          <p:nvPr/>
        </p:nvSpPr>
        <p:spPr>
          <a:xfrm>
            <a:off x="1005840" y="2377440"/>
            <a:ext cx="29257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Opens any file and explains</a:t>
            </a:r>
            <a:br>
              <a:rPr sz="1800"/>
            </a:b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what it does in plain English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67" name="Rounded Rectangle 5"/>
          <p:cNvSpPr/>
          <p:nvPr/>
        </p:nvSpPr>
        <p:spPr>
          <a:xfrm>
            <a:off x="4480560" y="1463040"/>
            <a:ext cx="3382920" cy="210276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8" name="TextBox 6"/>
          <p:cNvSpPr/>
          <p:nvPr/>
        </p:nvSpPr>
        <p:spPr>
          <a:xfrm>
            <a:off x="4754880" y="1737360"/>
            <a:ext cx="29257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200" spc="-1" strike="noStrike">
                <a:solidFill>
                  <a:srgbClr val="4ea8de"/>
                </a:solidFill>
                <a:latin typeface="Calibri"/>
              </a:rPr>
              <a:t>Edit &amp; Write Code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69" name="TextBox 7"/>
          <p:cNvSpPr/>
          <p:nvPr/>
        </p:nvSpPr>
        <p:spPr>
          <a:xfrm>
            <a:off x="4754880" y="2377440"/>
            <a:ext cx="292572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Makes targeted changes or</a:t>
            </a:r>
            <a:br>
              <a:rPr sz="1800"/>
            </a:b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creates new files from scratch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0" name="Rounded Rectangle 8"/>
          <p:cNvSpPr/>
          <p:nvPr/>
        </p:nvSpPr>
        <p:spPr>
          <a:xfrm>
            <a:off x="8229600" y="1463040"/>
            <a:ext cx="3382920" cy="210276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71" name="TextBox 9"/>
          <p:cNvSpPr/>
          <p:nvPr/>
        </p:nvSpPr>
        <p:spPr>
          <a:xfrm>
            <a:off x="8503920" y="1737360"/>
            <a:ext cx="29257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200" spc="-1" strike="noStrike">
                <a:solidFill>
                  <a:srgbClr val="4ea8de"/>
                </a:solidFill>
                <a:latin typeface="Calibri"/>
              </a:rPr>
              <a:t>Run Commands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2" name="TextBox 10"/>
          <p:cNvSpPr/>
          <p:nvPr/>
        </p:nvSpPr>
        <p:spPr>
          <a:xfrm>
            <a:off x="8503920" y="2377440"/>
            <a:ext cx="29257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Executes tests, builds, git</a:t>
            </a:r>
            <a:br>
              <a:rPr sz="1800"/>
            </a:b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operations, and more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3" name="Rounded Rectangle 11"/>
          <p:cNvSpPr/>
          <p:nvPr/>
        </p:nvSpPr>
        <p:spPr>
          <a:xfrm>
            <a:off x="731520" y="4023360"/>
            <a:ext cx="3382920" cy="210276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74" name="TextBox 12"/>
          <p:cNvSpPr/>
          <p:nvPr/>
        </p:nvSpPr>
        <p:spPr>
          <a:xfrm>
            <a:off x="1005840" y="4297680"/>
            <a:ext cx="29257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200" spc="-1" strike="noStrike">
                <a:solidFill>
                  <a:srgbClr val="4ea8de"/>
                </a:solidFill>
                <a:latin typeface="Calibri"/>
              </a:rPr>
              <a:t>Search &amp; Explore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5" name="TextBox 13"/>
          <p:cNvSpPr/>
          <p:nvPr/>
        </p:nvSpPr>
        <p:spPr>
          <a:xfrm>
            <a:off x="1005840" y="4937760"/>
            <a:ext cx="29257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Finds relevant code across</a:t>
            </a:r>
            <a:br>
              <a:rPr sz="1800"/>
            </a:b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large projects quickly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6" name="Rounded Rectangle 14"/>
          <p:cNvSpPr/>
          <p:nvPr/>
        </p:nvSpPr>
        <p:spPr>
          <a:xfrm>
            <a:off x="4480560" y="4023360"/>
            <a:ext cx="3382920" cy="210276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77" name="TextBox 15"/>
          <p:cNvSpPr/>
          <p:nvPr/>
        </p:nvSpPr>
        <p:spPr>
          <a:xfrm>
            <a:off x="4754880" y="4297680"/>
            <a:ext cx="29257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200" spc="-1" strike="noStrike">
                <a:solidFill>
                  <a:srgbClr val="4ea8de"/>
                </a:solidFill>
                <a:latin typeface="Calibri"/>
              </a:rPr>
              <a:t>Web Search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78" name="TextBox 16"/>
          <p:cNvSpPr/>
          <p:nvPr/>
        </p:nvSpPr>
        <p:spPr>
          <a:xfrm>
            <a:off x="4754880" y="4937760"/>
            <a:ext cx="29257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Looks up documentation and</a:t>
            </a:r>
            <a:br>
              <a:rPr sz="1800"/>
            </a:b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references when needed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79" name="Rounded Rectangle 17"/>
          <p:cNvSpPr/>
          <p:nvPr/>
        </p:nvSpPr>
        <p:spPr>
          <a:xfrm>
            <a:off x="8229600" y="4023360"/>
            <a:ext cx="3382920" cy="2102760"/>
          </a:xfrm>
          <a:prstGeom prst="roundRect">
            <a:avLst>
              <a:gd name="adj" fmla="val 16667"/>
            </a:avLst>
          </a:prstGeom>
          <a:solidFill>
            <a:srgbClr val="222b4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80" name="TextBox 18"/>
          <p:cNvSpPr/>
          <p:nvPr/>
        </p:nvSpPr>
        <p:spPr>
          <a:xfrm>
            <a:off x="8503920" y="4297680"/>
            <a:ext cx="2925720" cy="4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200" spc="-1" strike="noStrike">
                <a:solidFill>
                  <a:srgbClr val="4ea8de"/>
                </a:solidFill>
                <a:latin typeface="Calibri"/>
              </a:rPr>
              <a:t>Multi-step Tasks</a:t>
            </a:r>
            <a:endParaRPr b="0" lang="en-US" sz="2200" spc="-1" strike="noStrike">
              <a:latin typeface="Arial"/>
            </a:endParaRPr>
          </a:p>
        </p:txBody>
      </p:sp>
      <p:sp>
        <p:nvSpPr>
          <p:cNvPr id="81" name="TextBox 19"/>
          <p:cNvSpPr/>
          <p:nvPr/>
        </p:nvSpPr>
        <p:spPr>
          <a:xfrm>
            <a:off x="8503920" y="4937760"/>
            <a:ext cx="292572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Chains many actions together</a:t>
            </a:r>
            <a:br>
              <a:rPr sz="1800"/>
            </a:br>
            <a:r>
              <a:rPr b="0" lang="en-US" sz="1800" spc="-1" strike="noStrike">
                <a:solidFill>
                  <a:srgbClr val="cccccc"/>
                </a:solidFill>
                <a:latin typeface="Calibri"/>
              </a:rPr>
              <a:t>to complete complex jobs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Box 5"/>
          <p:cNvSpPr/>
          <p:nvPr/>
        </p:nvSpPr>
        <p:spPr>
          <a:xfrm>
            <a:off x="731520" y="365760"/>
            <a:ext cx="109724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I will show you the following examples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83" name="TextBox 11"/>
          <p:cNvSpPr/>
          <p:nvPr/>
        </p:nvSpPr>
        <p:spPr>
          <a:xfrm>
            <a:off x="731520" y="1463040"/>
            <a:ext cx="10058040" cy="40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One prompt to ask AI to generate a power point slides (chatGPT chatbot can do latex only).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One prompt to ask AI to figure out how to read a paper blocked by a paywall (chatGPT cannot read directly).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Ask AI to summarize collected references (Zotero MCP).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Ask AI to read PDF/html with less tokens (markitdown MCP).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r>
              <a:rPr b="0" lang="en-US" sz="22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200" spc="-1" strike="noStrike">
                <a:solidFill>
                  <a:srgbClr val="ffffff"/>
                </a:solidFill>
                <a:latin typeface="Calibri"/>
              </a:rPr>
              <a:t>Ask Claude Code to do coding (Vibe Coding).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001"/>
              </a:spcAft>
              <a:buNone/>
            </a:pP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Box 14"/>
          <p:cNvSpPr/>
          <p:nvPr/>
        </p:nvSpPr>
        <p:spPr>
          <a:xfrm>
            <a:off x="731520" y="365760"/>
            <a:ext cx="1097244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My 2 cents: from chatbot to AI agent 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85" name="TextBox 17"/>
          <p:cNvSpPr/>
          <p:nvPr/>
        </p:nvSpPr>
        <p:spPr>
          <a:xfrm>
            <a:off x="731520" y="1499040"/>
            <a:ext cx="10058040" cy="490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Speed — Tasks that take hours (using chatbot) can be done in minutes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Abstraction — use MCP and skills.md (kind of abstract prompt engineering)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▸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Automation — Handles repetitive work (softwares, tests, docs)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▸ </a:t>
            </a: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Overwhelming?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Yes, but we didn’t have smart phone, latex, email, internet or even personal computer in 1970s.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Teaching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— higher ED is more important than pre-AI era, because people can AI tools well only in their domain of expertise. Hardcore, graduate-level mathematical knowledge has always been an irreplaceable treasure.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Learning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— students have to learn both classical knowledge and AI tools well.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20"/>
          <p:cNvSpPr/>
          <p:nvPr/>
        </p:nvSpPr>
        <p:spPr>
          <a:xfrm>
            <a:off x="731520" y="365760"/>
            <a:ext cx="1097244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3600" spc="-1" strike="noStrike">
                <a:solidFill>
                  <a:srgbClr val="d48a3e"/>
                </a:solidFill>
                <a:latin typeface="Calibri"/>
              </a:rPr>
              <a:t>My 2 cents on Vibe Coding for academic research 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87" name="TextBox 21"/>
          <p:cNvSpPr/>
          <p:nvPr/>
        </p:nvSpPr>
        <p:spPr>
          <a:xfrm>
            <a:off x="731520" y="1463040"/>
            <a:ext cx="10058040" cy="49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Speed — Many research level codes can be done in minutes~hours.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</a:rPr>
              <a:t>▸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Abstraction — use MCP and skills.md (kind of abstract prompt engineering)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▸ </a:t>
            </a: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Real Question/Problem here: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  <a:ea typeface="AR PL UMing CN"/>
              </a:rPr>
              <a:t> the code may run well without errors, but how do we know it produces the mathematically correct result? If it runs in a large scale, how do we know it is the optimally designed algorithm?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▸ </a:t>
            </a: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Real Question/Problem here: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  <a:ea typeface="AR PL UMing CN"/>
              </a:rPr>
              <a:t> in other words, the code might just be garbage, or we would have no idea how to proceed, if we don’t know how to do coding and debugging/validation on our own.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  <a:buNone/>
            </a:pP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 ▸ </a:t>
            </a:r>
            <a:r>
              <a:rPr b="0" lang="en-US" sz="2400" spc="-1" strike="noStrike">
                <a:solidFill>
                  <a:srgbClr val="d48a3e"/>
                </a:solidFill>
                <a:latin typeface="Calibri"/>
                <a:ea typeface="AR PL UMing CN"/>
              </a:rPr>
              <a:t>AI tools can NOT replace real knowledge. Al tools can expedite our work ONLY if we know what we are doing.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  <a:ea typeface="AR PL UMing CN"/>
              </a:rPr>
              <a:t> 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Application>LibreOffice/7.3.7.2$Linux_X86_64 LibreOffice_project/30$Build-2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2026-01-30T14:03:40Z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