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/>
            </a:pPr>
            <a:r>
              <a:t>The Heat Equation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6576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/>
            </a:pPr>
            <a:r>
              <a:t>PDE &amp; Variational Methods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7548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i="1"/>
            </a:pPr>
            <a:r>
              <a:t>∂u/∂t − αΔu = f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/>
            </a:pPr>
            <a:r>
              <a:t>Strong Form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05840"/>
            <a:ext cx="82296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/>
            </a:pPr>
            <a:r>
              <a:t>Governing Equation (Parabolic PDE):</a:t>
            </a:r>
            <a:br/>
            <a:br/>
            <a:r>
              <a:t>    ∂u/∂t − α Δu = f    in Ω × (0, T]</a:t>
            </a:r>
            <a:br/>
            <a:br/>
            <a:r>
              <a:t>where:</a:t>
            </a:r>
            <a:br/>
            <a:r>
              <a:t>    • u = u(x, t) is the temperature field</a:t>
            </a:r>
            <a:br/>
            <a:r>
              <a:t>    • α &gt; 0 is the thermal diffusivity</a:t>
            </a:r>
            <a:br/>
            <a:r>
              <a:t>    • f = f(x, t) is the heat source/sink</a:t>
            </a:r>
            <a:br/>
            <a:r>
              <a:t>    • Ω ⊂ ℝⁿ is the spatial domain</a:t>
            </a:r>
            <a:br/>
            <a:br/>
            <a:r>
              <a:t>Initial Condition:</a:t>
            </a:r>
            <a:br/>
            <a:r>
              <a:t>    u(x, 0) = u₀(x)    in Ω</a:t>
            </a:r>
            <a:br/>
            <a:br/>
            <a:r>
              <a:t>Boundary Conditions:</a:t>
            </a:r>
            <a:br/>
            <a:r>
              <a:t>    • Dirichlet: u = g_D    on Γ_D × (0, T]</a:t>
            </a:r>
            <a:br/>
            <a:r>
              <a:t>    • Neumann:  α ∂u/∂n = g_N    on Γ_N × (0, T]</a:t>
            </a:r>
            <a:br/>
            <a:br/>
            <a:r>
              <a:t>where ∂Ω = Γ_D ∪ Γ_N  and  Γ_D ∩ Γ_N = ∅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/>
            </a:pPr>
            <a:r>
              <a:t>Weak (Variational) Form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05840"/>
            <a:ext cx="82296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/>
            </a:pPr>
            <a:r>
              <a:t>Function Spaces:</a:t>
            </a:r>
            <a:br/>
            <a:r>
              <a:t>    • Trial space: u(·,t) ∈ H¹(Ω) with u|_{Γ_D} = g_D</a:t>
            </a:r>
            <a:br/>
            <a:r>
              <a:t>    • Test space:  v ∈ H¹₀(Ω) = {v ∈ H¹(Ω) : v|_{Γ_D} = 0}</a:t>
            </a:r>
            <a:br/>
            <a:br/>
            <a:r>
              <a:t>Derivation via Integration by Parts:</a:t>
            </a:r>
            <a:br/>
            <a:r>
              <a:t>    Multiply by test function v and integrate over Ω:</a:t>
            </a:r>
            <a:br/>
            <a:br/>
            <a:r>
              <a:t>    ∫_Ω (∂u/∂t) v dx − α ∫_Ω (Δu) v dx = ∫_Ω f v dx</a:t>
            </a:r>
            <a:br/>
            <a:br/>
            <a:r>
              <a:t>    Apply Green's identity to the Laplacian term:</a:t>
            </a:r>
            <a:br/>
            <a:br/>
            <a:r>
              <a:t>    −∫_Ω (Δu) v dx = ∫_Ω ∇u · ∇v dx − ∫_{∂Ω} (∂u/∂n) v ds</a:t>
            </a:r>
            <a:br/>
            <a:br/>
            <a:r>
              <a:t>Weak Formulation:</a:t>
            </a:r>
            <a:br/>
            <a:r>
              <a:t>    Find u(·,t) ∈ H¹(Ω) such that for all v ∈ H¹₀(Ω):</a:t>
            </a:r>
            <a:br/>
            <a:br/>
            <a:r>
              <a:t>    (∂u/∂t, v) + α · a(u, v) = L(v)</a:t>
            </a:r>
            <a:br/>
            <a:br/>
            <a:r>
              <a:t>where:</a:t>
            </a:r>
            <a:br/>
            <a:r>
              <a:t>    • Bilinear form: a(u, v) = ∫_Ω ∇u · ∇v dx</a:t>
            </a:r>
            <a:br/>
            <a:r>
              <a:t>    • Linear functional: L(v) = ∫_Ω f v dx + ∫_{Γ_N} g_N v ds</a:t>
            </a:r>
            <a:br/>
            <a:r>
              <a:t>    • Inner product: (∂u/∂t, v) = ∫_Ω (∂u/∂t) v dx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/>
            </a:pPr>
            <a:r>
              <a:t>Numerical Results</a:t>
            </a:r>
          </a:p>
        </p:txBody>
      </p:sp>
      <p:pic>
        <p:nvPicPr>
          <p:cNvPr id="3" name="Picture 2" descr="heat_equation_resul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822960"/>
            <a:ext cx="8229600" cy="274210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7200" y="3474720"/>
            <a:ext cx="82296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/>
            </a:pPr>
            <a:r>
              <a:t>Method: Crank-Nicolson (implicit, 2nd-order in time and space)</a:t>
            </a:r>
            <a:br/>
            <a:br/>
            <a:r>
              <a:t>Grid: Nx = 50 spatial points, Nt = 200 time steps</a:t>
            </a:r>
            <a:br/>
            <a:r>
              <a:t>Courant number: r = α·dt/dx² ≈ 0.60</a:t>
            </a:r>
            <a:br/>
            <a:br/>
            <a:r>
              <a:t>Error Metrics at t = 0.50:</a:t>
            </a:r>
            <a:br/>
            <a:r>
              <a:t>    • Max (L∞) error: 1.03 × 10⁻⁴</a:t>
            </a:r>
            <a:br/>
            <a:r>
              <a:t>    • L² error: 7.29 × 10⁻⁵</a:t>
            </a:r>
            <a:br/>
            <a:r>
              <a:t>    • RMS error: 7.21 × 10⁻⁵</a:t>
            </a:r>
            <a:br/>
            <a:br/>
            <a:r>
              <a:t>Test Problem: u(x,0) = sin(πx), exact solution u(x,t) = e^{−απ²t} sin(πx)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