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/>
            </a:pPr>
            <a:r>
              <a:t>The Poisson Equation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00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PDE &amp; Variational Methods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Strong Form of Poisson Equation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Problem: Find u such that</a:t>
            </a:r>
          </a:p>
          <a:p>
            <a:pPr>
              <a:spcAft>
                <a:spcPts val="1200"/>
              </a:spcAft>
              <a:defRPr sz="2400"/>
            </a:pPr>
            <a:r>
              <a:t>    -Δu = f    in Ω</a:t>
            </a:r>
          </a:p>
          <a:p>
            <a:pPr>
              <a:spcAft>
                <a:spcPts val="1200"/>
              </a:spcAft>
              <a:defRPr sz="2400"/>
            </a:pPr>
            <a:r>
              <a:t>    u = g        on Γ_D  (Dirichlet BC)</a:t>
            </a:r>
          </a:p>
          <a:p>
            <a:pPr>
              <a:spcAft>
                <a:spcPts val="1200"/>
              </a:spcAft>
              <a:defRPr sz="2400"/>
            </a:pPr>
            <a:r>
              <a:t>    ∂u/∂n = h   on Γ_N  (Neumann BC)</a:t>
            </a:r>
          </a:p>
          <a:p>
            <a:pPr>
              <a:spcAft>
                <a:spcPts val="1200"/>
              </a:spcAft>
              <a:defRPr sz="2400"/>
            </a:pPr>
          </a:p>
          <a:p>
            <a:pPr>
              <a:spcAft>
                <a:spcPts val="1200"/>
              </a:spcAft>
              <a:defRPr sz="2400"/>
            </a:pPr>
            <a:r>
              <a:t>Where:</a:t>
            </a:r>
          </a:p>
          <a:p>
            <a:pPr>
              <a:spcAft>
                <a:spcPts val="1200"/>
              </a:spcAft>
              <a:defRPr sz="2400"/>
            </a:pPr>
            <a:r>
              <a:t>• Ω ⊂ ℝⁿ is a bounded domain</a:t>
            </a:r>
          </a:p>
          <a:p>
            <a:pPr>
              <a:spcAft>
                <a:spcPts val="1200"/>
              </a:spcAft>
              <a:defRPr sz="2400"/>
            </a:pPr>
            <a:r>
              <a:t>• Δ = ∇² is the Laplacian operator</a:t>
            </a:r>
          </a:p>
          <a:p>
            <a:pPr>
              <a:spcAft>
                <a:spcPts val="1200"/>
              </a:spcAft>
              <a:defRPr sz="2400"/>
            </a:pPr>
            <a:r>
              <a:t>• f is the source term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Weak (Variational) Formulation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400"/>
            </a:pPr>
            <a:r>
              <a:t>Multiply by test function v ∈ H¹₀(Ω) and integrate:</a:t>
            </a:r>
          </a:p>
          <a:p>
            <a:pPr>
              <a:spcAft>
                <a:spcPts val="1200"/>
              </a:spcAft>
              <a:defRPr sz="2400"/>
            </a:pPr>
          </a:p>
          <a:p>
            <a:pPr>
              <a:spcAft>
                <a:spcPts val="1200"/>
              </a:spcAft>
              <a:defRPr sz="2400"/>
            </a:pPr>
            <a:r>
              <a:t>Find u ∈ H¹(Ω) such that:</a:t>
            </a:r>
          </a:p>
          <a:p>
            <a:pPr>
              <a:spcAft>
                <a:spcPts val="1200"/>
              </a:spcAft>
              <a:defRPr sz="2400"/>
            </a:pPr>
            <a:r>
              <a:t>    a(u,v) = L(v)    ∀v ∈ H¹₀(Ω)</a:t>
            </a:r>
          </a:p>
          <a:p>
            <a:pPr>
              <a:spcAft>
                <a:spcPts val="1200"/>
              </a:spcAft>
              <a:defRPr sz="2400"/>
            </a:pPr>
          </a:p>
          <a:p>
            <a:pPr>
              <a:spcAft>
                <a:spcPts val="1200"/>
              </a:spcAft>
              <a:defRPr sz="2400"/>
            </a:pPr>
            <a:r>
              <a:t>Bilinear form (after integration by parts):</a:t>
            </a:r>
          </a:p>
          <a:p>
            <a:pPr>
              <a:spcAft>
                <a:spcPts val="1200"/>
              </a:spcAft>
              <a:defRPr sz="2400"/>
            </a:pPr>
            <a:r>
              <a:t>    a(u,v) = ∫_Ω ∇u · ∇v dx</a:t>
            </a:r>
          </a:p>
          <a:p>
            <a:pPr>
              <a:spcAft>
                <a:spcPts val="1200"/>
              </a:spcAft>
              <a:defRPr sz="2400"/>
            </a:pPr>
          </a:p>
          <a:p>
            <a:pPr>
              <a:spcAft>
                <a:spcPts val="1200"/>
              </a:spcAft>
              <a:defRPr sz="2400"/>
            </a:pPr>
            <a:r>
              <a:t>Linear functional:</a:t>
            </a:r>
          </a:p>
          <a:p>
            <a:pPr>
              <a:spcAft>
                <a:spcPts val="1200"/>
              </a:spcAft>
              <a:defRPr sz="2400"/>
            </a:pPr>
            <a:r>
              <a:t>    L(v) = ∫_Ω fv dx + ∫_{Γ_N} hv 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/>
            </a:pPr>
            <a:r>
              <a:t>Numerical Results: Finite Difference Method</a:t>
            </a:r>
          </a:p>
        </p:txBody>
      </p:sp>
      <p:pic>
        <p:nvPicPr>
          <p:cNvPr id="3" name="Picture 2" descr="poisson_resul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097280"/>
            <a:ext cx="8595360" cy="35825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943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/>
            </a:pPr>
            <a:r>
              <a:t>Grid: 50x50 interior points | Max Error: 3.16e-04 | L2 Error: 1.58e-04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