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  <a:srgbClr val="143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8" autoAdjust="0"/>
    <p:restoredTop sz="97411" autoAdjust="0"/>
  </p:normalViewPr>
  <p:slideViewPr>
    <p:cSldViewPr snapToGrid="0" snapToObjects="1">
      <p:cViewPr varScale="1">
        <p:scale>
          <a:sx n="105" d="100"/>
          <a:sy n="105" d="100"/>
        </p:scale>
        <p:origin x="2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A22D7-3E6F-224A-AC53-9214BC23238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E5B3-0712-A04A-B767-5D4DC9EE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E159-76EF-CC47-886E-186A8A43E53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939D-D297-B741-BE01-73194B74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6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0A76-EC31-E547-9CB3-4081A309EC6D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16AD-B41B-C24D-834C-633E3F5C473B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B40B-8119-2A44-A672-60FFE9F6ACF7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2C3-D20A-0740-8B9A-8D79A4828EEC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225D-F8E8-ED4D-91AE-F621688A6F9B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ECF7-C5E5-554C-BDC9-E010ECBCA58F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887-AE9C-E646-8FF0-129C5BDDC4E3}" type="datetime1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5E9-7F7A-4D45-ACFA-4678E0EF5F60}" type="datetime1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6C8F-F542-3243-BB87-603363F66B4C}" type="datetime1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82BC-DADF-E04E-AC47-BEA93172DE0D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F30E-7DB6-2248-9BF0-7DBB49653CA9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AB01-122A-0846-A830-783E13026844}" type="datetime1">
              <a:rPr lang="en-US" smtClean="0"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EB93-953E-6B44-B43D-9F28B5C5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q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v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yang1659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12" y="1452085"/>
            <a:ext cx="8375374" cy="1452355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Introduction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to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Trust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Region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Method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058" y="2904440"/>
            <a:ext cx="6389881" cy="15127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1800" b="1" u="sng" dirty="0">
                <a:solidFill>
                  <a:schemeClr val="tx1"/>
                </a:solidFill>
              </a:rPr>
              <a:t>Jielin</a:t>
            </a:r>
            <a:r>
              <a:rPr lang="zh-CN" altLang="en-US" sz="1800" b="1" u="sng" dirty="0">
                <a:solidFill>
                  <a:schemeClr val="tx1"/>
                </a:solidFill>
              </a:rPr>
              <a:t> </a:t>
            </a:r>
            <a:r>
              <a:rPr lang="en-US" altLang="zh-CN" sz="1800" b="1" u="sng" dirty="0">
                <a:solidFill>
                  <a:schemeClr val="tx1"/>
                </a:solidFill>
              </a:rPr>
              <a:t>Yang</a:t>
            </a:r>
            <a:r>
              <a:rPr lang="en-US" altLang="zh-CN" sz="1800" b="1" u="sng" baseline="30000" dirty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Department of Mathematics, Purdue University</a:t>
            </a:r>
          </a:p>
          <a:p>
            <a:r>
              <a:rPr lang="en-US" altLang="zh-CN" sz="1800" dirty="0">
                <a:solidFill>
                  <a:schemeClr val="tx1"/>
                </a:solidFill>
                <a:hlinkClick r:id="rId2"/>
              </a:rPr>
              <a:t>yang1659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@purdue.edu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9D02E-DAA4-2D95-4373-272538ED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2449"/>
            <a:ext cx="1984442" cy="665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274BD-E8E2-0D31-A11B-C484B7AF765D}"/>
              </a:ext>
            </a:extLst>
          </p:cNvPr>
          <p:cNvSpPr txBox="1"/>
          <p:nvPr/>
        </p:nvSpPr>
        <p:spPr>
          <a:xfrm>
            <a:off x="1420047" y="4981635"/>
            <a:ext cx="630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Numerical Optimization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Jorge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Nocedal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Stephen J. Wright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1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CF2B7-B789-FA99-C05F-ED0F6599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C2F46-CBB3-4012-2819-E585F00F9104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Newton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260D09-F4A2-8622-C411-6F4A7D243300}"/>
              </a:ext>
            </a:extLst>
          </p:cNvPr>
          <p:cNvSpPr txBox="1">
            <a:spLocks/>
          </p:cNvSpPr>
          <p:nvPr/>
        </p:nvSpPr>
        <p:spPr>
          <a:xfrm>
            <a:off x="457200" y="778399"/>
            <a:ext cx="8229600" cy="40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Newton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Methods:</a:t>
            </a:r>
            <a:endParaRPr lang="en-US" sz="1800" dirty="0"/>
          </a:p>
          <a:p>
            <a:pPr marL="0" indent="0">
              <a:buFont typeface="Wingdings" charset="2"/>
              <a:buNone/>
            </a:pPr>
            <a:endParaRPr lang="en-US" altLang="zh-CN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57406-D27A-0C09-29B1-BC4E906B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" y="1297611"/>
            <a:ext cx="7363968" cy="1508959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A6E5949D-79F3-DD38-E5A3-ECF7C800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6" y="3338087"/>
            <a:ext cx="86741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Dogleg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8781E-83E7-3DAB-93E1-103F8668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Dogleg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Path:</a:t>
            </a:r>
            <a:endParaRPr lang="en-US" altLang="zh-CN" sz="1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3CA7C-591C-1770-27AA-DC5EB99A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" y="1117399"/>
            <a:ext cx="7679869" cy="1640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3777C4-4BCE-1E32-638A-0FD5239B3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5" y="3126263"/>
            <a:ext cx="7679869" cy="1140485"/>
          </a:xfrm>
          <a:prstGeom prst="rect">
            <a:avLst/>
          </a:prstGeom>
        </p:spPr>
      </p:pic>
      <p:pic>
        <p:nvPicPr>
          <p:cNvPr id="32" name="Picture 31" descr="A diagram of a circle with a line and letters&#10;&#10;Description automatically generated">
            <a:extLst>
              <a:ext uri="{FF2B5EF4-FFF2-40B4-BE49-F238E27FC236}">
                <a16:creationId xmlns:a16="http://schemas.microsoft.com/office/drawing/2014/main" id="{28F78714-B2C1-1BD5-3F30-65CECC71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66" y="4514889"/>
            <a:ext cx="2501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Dogleg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A49A67-50DA-1660-F8B3-2754A841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1800" b="1" dirty="0"/>
              <a:t>Property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of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Dogleg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Methods: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CC92F-31AB-666B-0E83-085CB82DA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4" y="1159324"/>
            <a:ext cx="4446524" cy="1209617"/>
          </a:xfrm>
          <a:prstGeom prst="rect">
            <a:avLst/>
          </a:prstGeom>
        </p:spPr>
      </p:pic>
      <p:pic>
        <p:nvPicPr>
          <p:cNvPr id="8" name="Picture 7" descr="A line with a red circle with Ice hockey rink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674728F-CBD3-C02D-CA23-9822A141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96808"/>
            <a:ext cx="7578269" cy="2398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347B9-77C3-3CC6-EC5E-2DF34688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80939"/>
            <a:ext cx="5992368" cy="1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Dogleg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8781E-83E7-3DAB-93E1-103F8668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Global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Convergence:</a:t>
            </a:r>
            <a:endParaRPr lang="en-US" altLang="zh-CN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1B1EB-7930-B92E-7FA9-9C019F0A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1159324"/>
            <a:ext cx="7906512" cy="1503261"/>
          </a:xfrm>
          <a:prstGeom prst="rect">
            <a:avLst/>
          </a:prstGeom>
        </p:spPr>
      </p:pic>
      <p:pic>
        <p:nvPicPr>
          <p:cNvPr id="12" name="Picture 11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088BFBB8-1B94-7EC7-CD86-1822CCC8C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33750"/>
            <a:ext cx="81915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Truncated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AB4F3-CA52-1D41-E1F3-47F05E7F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0" y="911677"/>
            <a:ext cx="8525719" cy="251732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86F852-935C-1B8A-361B-D9CE0D6F23B6}"/>
              </a:ext>
            </a:extLst>
          </p:cNvPr>
          <p:cNvSpPr txBox="1">
            <a:spLocks/>
          </p:cNvSpPr>
          <p:nvPr/>
        </p:nvSpPr>
        <p:spPr>
          <a:xfrm>
            <a:off x="457199" y="3948049"/>
            <a:ext cx="8229600" cy="40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Pros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and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Cons:</a:t>
            </a:r>
            <a:endParaRPr lang="en-US" altLang="zh-CN" sz="1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E5D82F-3D9C-66CD-24C8-1BCA35E21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08" y="4666168"/>
            <a:ext cx="8273168" cy="1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Newton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D17C82-406D-407E-1122-63D2CA25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Approximate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Hessian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Matrix:</a:t>
            </a:r>
            <a:endParaRPr lang="en-US" altLang="zh-CN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1AF8D-84B4-311E-C395-F9C2DEAC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09" y="1159324"/>
            <a:ext cx="7376160" cy="1950307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5B8EAA3-2870-A135-90AF-3A7B7763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39" y="3651250"/>
            <a:ext cx="7632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Newton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7DF24C-B179-6FF8-BFCF-BF7C0455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BFGS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formula:</a:t>
            </a:r>
            <a:endParaRPr lang="en-US" altLang="zh-CN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CD5B1-3B2F-5ABB-E010-C1B3654F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4" y="1072681"/>
            <a:ext cx="7174992" cy="23563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1B0DFF-3EEC-016F-09EF-B5701CFC0E56}"/>
              </a:ext>
            </a:extLst>
          </p:cNvPr>
          <p:cNvSpPr txBox="1">
            <a:spLocks/>
          </p:cNvSpPr>
          <p:nvPr/>
        </p:nvSpPr>
        <p:spPr>
          <a:xfrm>
            <a:off x="457200" y="3763733"/>
            <a:ext cx="8229600" cy="40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Convergence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rate:</a:t>
            </a:r>
            <a:endParaRPr lang="en-US" altLang="zh-CN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D1590-E7F2-B2D6-72D0-6492C877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4349125"/>
            <a:ext cx="8065008" cy="7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114D88-62E5-8B94-6EB8-75FEBA5B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0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 err="1"/>
              <a:t>Rosenbrock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Function:</a:t>
            </a:r>
            <a:endParaRPr lang="en-US" altLang="zh-CN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172CD-5756-F5BC-7C87-71CFD47E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159324"/>
            <a:ext cx="7083552" cy="31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9839C742-B21E-F8C6-4088-2FC175DE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BA0CF22-F91D-4195-F85E-6D7ABDD7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F5E9-3158-337E-6079-7EEA3B5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370"/>
            <a:ext cx="8229600" cy="1576513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Consider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unconstraint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optimization</a:t>
            </a:r>
            <a:r>
              <a:rPr lang="en-US" altLang="zh-CN" sz="2000" dirty="0"/>
              <a:t>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altLang="zh-CN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3AFE-697C-5BB6-2F16-5E0EB3C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E8960-3394-A2DB-3B6A-A3FBEC13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2" y="1346216"/>
            <a:ext cx="943177" cy="3817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B2A63-1A35-C08C-6777-DB04F68A5F00}"/>
              </a:ext>
            </a:extLst>
          </p:cNvPr>
          <p:cNvSpPr txBox="1">
            <a:spLocks/>
          </p:cNvSpPr>
          <p:nvPr/>
        </p:nvSpPr>
        <p:spPr>
          <a:xfrm>
            <a:off x="457200" y="2012950"/>
            <a:ext cx="8229600" cy="193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000" b="1" dirty="0"/>
              <a:t>Line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search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methods:</a:t>
            </a:r>
            <a:endParaRPr lang="en-US" sz="20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E0D0C5-6A19-F363-D467-63909CBB958E}"/>
              </a:ext>
            </a:extLst>
          </p:cNvPr>
          <p:cNvSpPr txBox="1">
            <a:spLocks/>
          </p:cNvSpPr>
          <p:nvPr/>
        </p:nvSpPr>
        <p:spPr>
          <a:xfrm>
            <a:off x="457200" y="3950208"/>
            <a:ext cx="8229600" cy="193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000" b="1" dirty="0"/>
              <a:t>Wolfe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conditions:</a:t>
            </a:r>
            <a:endParaRPr lang="en-US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EA9832-571B-94CB-DCFA-BDD81696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3" y="2741014"/>
            <a:ext cx="7797217" cy="1209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B9ECFE-DC05-593D-E45E-CDD89734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83" y="4809095"/>
            <a:ext cx="4152900" cy="6657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E9935-FC70-DB32-F2B2-145DE1EFB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83" y="5644948"/>
            <a:ext cx="2560753" cy="224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A975B8-42DB-820B-88AA-60530AC7A5E5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B25AD-87AF-BC89-3152-99F40D823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72" y="1871205"/>
            <a:ext cx="7127748" cy="2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237F-1BD5-B9E4-06E0-F46F46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890E3-6E83-3DA8-BC1C-AF4C0417D377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 descr="A graph of a number of points&#10;&#10;Description automatically generated">
            <a:extLst>
              <a:ext uri="{FF2B5EF4-FFF2-40B4-BE49-F238E27FC236}">
                <a16:creationId xmlns:a16="http://schemas.microsoft.com/office/drawing/2014/main" id="{7F43FA25-65CE-4BD8-DC30-9BE1E489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A2A06D-28AD-D94D-BFBE-6AEAEBB5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17966"/>
            <a:ext cx="8229600" cy="1143000"/>
          </a:xfrm>
        </p:spPr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41475-E185-EA01-A7A3-B77B515E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6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F5E9-3158-337E-6079-7EEA3B5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371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Essential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idea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line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search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methods</a:t>
            </a:r>
            <a:r>
              <a:rPr lang="en-US" altLang="zh-CN" sz="2000" dirty="0"/>
              <a:t>:</a:t>
            </a:r>
            <a:endParaRPr lang="en-US" sz="1800" dirty="0"/>
          </a:p>
          <a:p>
            <a:pPr marL="0" indent="0">
              <a:buNone/>
            </a:pPr>
            <a:endParaRPr lang="en-US" altLang="zh-CN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3AFE-697C-5BB6-2F16-5E0EB3C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975B8-42DB-820B-88AA-60530AC7A5E5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027F0-9BFC-AE0B-C0C3-D48CDDCC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1501958"/>
            <a:ext cx="7679869" cy="1202010"/>
          </a:xfrm>
          <a:prstGeom prst="rect">
            <a:avLst/>
          </a:prstGeom>
        </p:spPr>
      </p:pic>
      <p:pic>
        <p:nvPicPr>
          <p:cNvPr id="6" name="Picture 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E886711-9F52-2C2B-97EC-788BB0DF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8" y="3451042"/>
            <a:ext cx="8458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F5E9-3158-337E-6079-7EEA3B5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371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Trust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Region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Subproblem:</a:t>
            </a:r>
            <a:endParaRPr lang="en-US" sz="1800" dirty="0"/>
          </a:p>
          <a:p>
            <a:pPr marL="0" indent="0">
              <a:buNone/>
            </a:pPr>
            <a:endParaRPr lang="en-US" altLang="zh-CN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3AFE-697C-5BB6-2F16-5E0EB3C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975B8-42DB-820B-88AA-60530AC7A5E5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81A47-0FB9-9943-DCE3-2AC161B3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45" y="1509732"/>
            <a:ext cx="7842855" cy="1694687"/>
          </a:xfrm>
          <a:prstGeom prst="rect">
            <a:avLst/>
          </a:prstGeom>
        </p:spPr>
      </p:pic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4427EE2-DB08-814D-7EA6-F511C73C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30929"/>
            <a:ext cx="8077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F5E9-3158-337E-6079-7EEA3B5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371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Trust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Region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Subproblem:</a:t>
            </a:r>
            <a:endParaRPr lang="en-US" sz="1800" dirty="0"/>
          </a:p>
          <a:p>
            <a:pPr marL="0" indent="0">
              <a:buNone/>
            </a:pPr>
            <a:endParaRPr lang="en-US" altLang="zh-CN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3AFE-697C-5BB6-2F16-5E0EB3C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975B8-42DB-820B-88AA-60530AC7A5E5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F22CE-C9D8-0239-D898-D529166E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1597555"/>
            <a:ext cx="8058408" cy="937680"/>
          </a:xfrm>
          <a:prstGeom prst="rect">
            <a:avLst/>
          </a:prstGeom>
        </p:spPr>
      </p:pic>
      <p:pic>
        <p:nvPicPr>
          <p:cNvPr id="6" name="Picture 5" descr="A math problem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0947C74-8C4C-6527-4B63-6A578E47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8" y="2803861"/>
            <a:ext cx="8150192" cy="35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3AFE-697C-5BB6-2F16-5E0EB3C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975B8-42DB-820B-88AA-60530AC7A5E5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FF8AF5-7A39-5DD9-AEBA-B25711BF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5" y="749808"/>
            <a:ext cx="5523883" cy="5644896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FACF3141-3FFC-55C4-F979-4E1A9F15565D}"/>
              </a:ext>
            </a:extLst>
          </p:cNvPr>
          <p:cNvSpPr/>
          <p:nvPr/>
        </p:nvSpPr>
        <p:spPr>
          <a:xfrm>
            <a:off x="3590997" y="2182368"/>
            <a:ext cx="371403" cy="1097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547B7-B4A2-483C-94B2-8E27DA25E985}"/>
              </a:ext>
            </a:extLst>
          </p:cNvPr>
          <p:cNvSpPr txBox="1"/>
          <p:nvPr/>
        </p:nvSpPr>
        <p:spPr>
          <a:xfrm>
            <a:off x="4011168" y="2530953"/>
            <a:ext cx="430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Accept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reject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this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step</a:t>
            </a:r>
            <a:endParaRPr lang="en-US" sz="2000" b="1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074EC0A-63D0-6DB4-220D-3947D91BA643}"/>
              </a:ext>
            </a:extLst>
          </p:cNvPr>
          <p:cNvSpPr/>
          <p:nvPr/>
        </p:nvSpPr>
        <p:spPr>
          <a:xfrm>
            <a:off x="4572000" y="3482193"/>
            <a:ext cx="377952" cy="2625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5FCAA-72F4-A72F-77FD-983C49AF75CA}"/>
              </a:ext>
            </a:extLst>
          </p:cNvPr>
          <p:cNvSpPr txBox="1"/>
          <p:nvPr/>
        </p:nvSpPr>
        <p:spPr>
          <a:xfrm>
            <a:off x="5093116" y="4602216"/>
            <a:ext cx="430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Modify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trust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region</a:t>
            </a:r>
            <a:r>
              <a:rPr lang="zh-CN" altLang="en-US" sz="2000" b="1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37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6C36-B1EA-38D7-3B00-39EB8B43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DD96C-7587-EA7C-F6EC-1C9F27272ADB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46E16-5700-766D-89C6-B8D705C53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5192"/>
            <a:ext cx="8299271" cy="2901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55B977-ACF5-A9F3-A4B6-CC6B6C07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1" y="906488"/>
            <a:ext cx="8299271" cy="1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76BC1-1346-75D9-05EB-8664481C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A2F40-6B5B-F77E-0CD0-FC183714D830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747199-A6E6-8094-0A7E-DF1D80F1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654"/>
            <a:ext cx="8229600" cy="40055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What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gradient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descent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direction…..</a:t>
            </a:r>
            <a:endParaRPr lang="en-US" sz="1800" dirty="0"/>
          </a:p>
          <a:p>
            <a:pPr marL="0" indent="0">
              <a:buNone/>
            </a:pPr>
            <a:endParaRPr lang="en-US" altLang="zh-CN" sz="1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19B3C7-0296-7836-A8F2-1CB4A3DB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0" y="1172212"/>
            <a:ext cx="7333488" cy="2307604"/>
          </a:xfrm>
          <a:prstGeom prst="rect">
            <a:avLst/>
          </a:prstGeom>
        </p:spPr>
      </p:pic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780FC306-AD67-8A1D-DF39-ADFADF8AF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8" y="3801555"/>
            <a:ext cx="7835119" cy="29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5CB15-2E8A-348C-8EBA-914A47BF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EB93-953E-6B44-B43D-9F28B5C55ED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1758-DAE1-755A-AC34-6120570FB70A}"/>
              </a:ext>
            </a:extLst>
          </p:cNvPr>
          <p:cNvSpPr txBox="1"/>
          <p:nvPr/>
        </p:nvSpPr>
        <p:spPr>
          <a:xfrm>
            <a:off x="457200" y="136525"/>
            <a:ext cx="76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zh-CN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7B10DE-132C-3DA7-D276-0358781E89DF}"/>
              </a:ext>
            </a:extLst>
          </p:cNvPr>
          <p:cNvSpPr txBox="1">
            <a:spLocks/>
          </p:cNvSpPr>
          <p:nvPr/>
        </p:nvSpPr>
        <p:spPr>
          <a:xfrm>
            <a:off x="457200" y="778399"/>
            <a:ext cx="8229600" cy="40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Global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Convergence:</a:t>
            </a:r>
            <a:endParaRPr lang="en-US" sz="1800" dirty="0"/>
          </a:p>
          <a:p>
            <a:pPr marL="0" indent="0">
              <a:buFont typeface="Wingdings" charset="2"/>
              <a:buNone/>
            </a:pPr>
            <a:endParaRPr lang="en-US" altLang="zh-CN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8E1FB-D412-85C7-0459-571C61CF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1178957"/>
            <a:ext cx="7278624" cy="20197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64D447-3CFD-C1B5-7B63-E77B50470712}"/>
              </a:ext>
            </a:extLst>
          </p:cNvPr>
          <p:cNvSpPr txBox="1">
            <a:spLocks/>
          </p:cNvSpPr>
          <p:nvPr/>
        </p:nvSpPr>
        <p:spPr>
          <a:xfrm>
            <a:off x="457200" y="3808731"/>
            <a:ext cx="8229600" cy="40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Pros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and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Cons:</a:t>
            </a:r>
            <a:endParaRPr lang="en-US" sz="1800" dirty="0"/>
          </a:p>
          <a:p>
            <a:pPr marL="0" indent="0">
              <a:buFont typeface="Wingdings" charset="2"/>
              <a:buNone/>
            </a:pPr>
            <a:endParaRPr lang="en-US" altLang="zh-CN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3DE67-F048-DDB2-7E85-AC10F0815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" y="4466308"/>
            <a:ext cx="7503085" cy="7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1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12994</TotalTime>
  <Words>204</Words>
  <Application>Microsoft Macintosh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Introduction to Trust Region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Two-Phase Outflows: Boundary Conditions &amp; Algorithm</dc:title>
  <dc:creator>Suchuan Dong</dc:creator>
  <cp:lastModifiedBy>Jielin Yang</cp:lastModifiedBy>
  <cp:revision>1266</cp:revision>
  <cp:lastPrinted>2015-10-22T18:07:19Z</cp:lastPrinted>
  <dcterms:created xsi:type="dcterms:W3CDTF">2014-04-15T20:40:47Z</dcterms:created>
  <dcterms:modified xsi:type="dcterms:W3CDTF">2024-12-02T02:38:33Z</dcterms:modified>
</cp:coreProperties>
</file>